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Lst>
  <p:sldSz cy="5143500" cx="9144000"/>
  <p:notesSz cx="6858000" cy="9144000"/>
  <p:embeddedFontLst>
    <p:embeddedFont>
      <p:font typeface="Corsiva"/>
      <p:regular r:id="rId25"/>
      <p:bold r:id="rId26"/>
      <p:italic r:id="rId27"/>
      <p:boldItalic r:id="rId2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Corsiva-bold.fntdata"/><Relationship Id="rId25" Type="http://schemas.openxmlformats.org/officeDocument/2006/relationships/font" Target="fonts/Corsiva-regular.fntdata"/><Relationship Id="rId28" Type="http://schemas.openxmlformats.org/officeDocument/2006/relationships/font" Target="fonts/Corsiva-boldItalic.fntdata"/><Relationship Id="rId27" Type="http://schemas.openxmlformats.org/officeDocument/2006/relationships/font" Target="fonts/Corsiva-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146c56e2486_0_20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146c56e2486_0_20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 name="Shape 62"/>
        <p:cNvGrpSpPr/>
        <p:nvPr/>
      </p:nvGrpSpPr>
      <p:grpSpPr>
        <a:xfrm>
          <a:off x="0" y="0"/>
          <a:ext cx="0" cy="0"/>
          <a:chOff x="0" y="0"/>
          <a:chExt cx="0" cy="0"/>
        </a:xfrm>
      </p:grpSpPr>
      <p:sp>
        <p:nvSpPr>
          <p:cNvPr id="63" name="Google Shape;63;g27b0a0d1a13_0_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4" name="Google Shape;64;g27b0a0d1a13_0_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 name="Shape 74"/>
        <p:cNvGrpSpPr/>
        <p:nvPr/>
      </p:nvGrpSpPr>
      <p:grpSpPr>
        <a:xfrm>
          <a:off x="0" y="0"/>
          <a:ext cx="0" cy="0"/>
          <a:chOff x="0" y="0"/>
          <a:chExt cx="0" cy="0"/>
        </a:xfrm>
      </p:grpSpPr>
      <p:sp>
        <p:nvSpPr>
          <p:cNvPr id="75" name="Google Shape;75;g27f1f149524_0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6" name="Google Shape;76;g27f1f149524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g27f2187cfa8_0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0" name="Google Shape;90;g27f2187cfa8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g2801c322329_0_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3" name="Google Shape;103;g2801c322329_0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g2801c322329_0_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6" name="Google Shape;116;g2801c322329_0_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g2801c322329_0_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2" name="Google Shape;132;g2801c322329_0_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g1e83117826c_0_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5" name="Google Shape;145;g1e83117826c_0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g1e83117826c_0_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9" name="Google Shape;159;g1e83117826c_0_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g2801c322329_0_14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3" name="Google Shape;173;g2801c322329_0_1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g2801c322329_0_8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7" name="Google Shape;187;g2801c322329_0_8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g2801c322329_0_9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3" name="Google Shape;203;g2801c322329_0_9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g2801c322329_0_18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7" name="Google Shape;217;g2801c322329_0_18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g2801c322329_0_17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6" name="Google Shape;236;g2801c322329_0_1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g2801c322329_0_15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9" name="Google Shape;249;g2801c322329_0_1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g2801c322329_0_19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3" name="Google Shape;263;g2801c322329_0_19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g2801c322329_0_2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8" name="Google Shape;278;g2801c322329_0_2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g1e7e046166d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2" name="Google Shape;292;g1e7e046166d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7" name="Shape 307"/>
        <p:cNvGrpSpPr/>
        <p:nvPr/>
      </p:nvGrpSpPr>
      <p:grpSpPr>
        <a:xfrm>
          <a:off x="0" y="0"/>
          <a:ext cx="0" cy="0"/>
          <a:chOff x="0" y="0"/>
          <a:chExt cx="0" cy="0"/>
        </a:xfrm>
      </p:grpSpPr>
      <p:sp>
        <p:nvSpPr>
          <p:cNvPr id="308" name="Google Shape;308;g1e83117826c_0_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9" name="Google Shape;309;g1e83117826c_0_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1.png"/><Relationship Id="rId4" Type="http://schemas.openxmlformats.org/officeDocument/2006/relationships/hyperlink" Target="https://www.nhs.uk/live-well/is-my-child-too-ill-for-school/" TargetMode="External"/><Relationship Id="rId5"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png"/><Relationship Id="rId4" Type="http://schemas.openxmlformats.org/officeDocument/2006/relationships/hyperlink" Target="https://www.stthomasofcanterbury.thurrock.sch.uk/uniform/" TargetMode="External"/><Relationship Id="rId5" Type="http://schemas.openxmlformats.org/officeDocument/2006/relationships/hyperlink" Target="https://www.uniformwise.co.uk/" TargetMode="External"/><Relationship Id="rId6"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6.png"/><Relationship Id="rId6" Type="http://schemas.openxmlformats.org/officeDocument/2006/relationships/image" Target="../media/image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1.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1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1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12.png"/><Relationship Id="rId6" Type="http://schemas.openxmlformats.org/officeDocument/2006/relationships/image" Target="../media/image17.png"/><Relationship Id="rId7" Type="http://schemas.openxmlformats.org/officeDocument/2006/relationships/image" Target="../media/image1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7.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1.png"/><Relationship Id="rId4" Type="http://schemas.openxmlformats.org/officeDocument/2006/relationships/image" Target="../media/image2.png"/><Relationship Id="rId10" Type="http://schemas.openxmlformats.org/officeDocument/2006/relationships/image" Target="../media/image10.png"/><Relationship Id="rId9" Type="http://schemas.openxmlformats.org/officeDocument/2006/relationships/image" Target="../media/image25.png"/><Relationship Id="rId5" Type="http://schemas.openxmlformats.org/officeDocument/2006/relationships/image" Target="../media/image9.png"/><Relationship Id="rId6" Type="http://schemas.openxmlformats.org/officeDocument/2006/relationships/image" Target="../media/image23.png"/><Relationship Id="rId7" Type="http://schemas.openxmlformats.org/officeDocument/2006/relationships/image" Target="../media/image22.png"/><Relationship Id="rId8" Type="http://schemas.openxmlformats.org/officeDocument/2006/relationships/image" Target="../media/image20.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1.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1.png"/><Relationship Id="rId4" Type="http://schemas.openxmlformats.org/officeDocument/2006/relationships/hyperlink" Target="https://julesetlis.co.uk/" TargetMode="External"/><Relationship Id="rId5" Type="http://schemas.openxmlformats.org/officeDocument/2006/relationships/image" Target="../media/image2.png"/><Relationship Id="rId6" Type="http://schemas.openxmlformats.org/officeDocument/2006/relationships/image" Target="../media/image1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24.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8.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1.png"/><Relationship Id="rId4" Type="http://schemas.openxmlformats.org/officeDocument/2006/relationships/hyperlink" Target="mailto:friendsofstoc@stthomasofcanterbury.thurrock.sch.uk" TargetMode="External"/><Relationship Id="rId5" Type="http://schemas.openxmlformats.org/officeDocument/2006/relationships/image" Target="../media/image14.png"/><Relationship Id="rId6" Type="http://schemas.openxmlformats.org/officeDocument/2006/relationships/image" Target="../media/image21.png"/><Relationship Id="rId7" Type="http://schemas.openxmlformats.org/officeDocument/2006/relationships/image" Target="../media/image16.png"/><Relationship Id="rId8" Type="http://schemas.openxmlformats.org/officeDocument/2006/relationships/image" Target="../media/image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grpSp>
        <p:nvGrpSpPr>
          <p:cNvPr id="54" name="Google Shape;54;p13"/>
          <p:cNvGrpSpPr/>
          <p:nvPr/>
        </p:nvGrpSpPr>
        <p:grpSpPr>
          <a:xfrm>
            <a:off x="0" y="6725"/>
            <a:ext cx="9144000" cy="1078525"/>
            <a:chOff x="0" y="6725"/>
            <a:chExt cx="9144000" cy="1078525"/>
          </a:xfrm>
        </p:grpSpPr>
        <p:sp>
          <p:nvSpPr>
            <p:cNvPr id="55" name="Google Shape;55;p13"/>
            <p:cNvSpPr/>
            <p:nvPr/>
          </p:nvSpPr>
          <p:spPr>
            <a:xfrm>
              <a:off x="0" y="838950"/>
              <a:ext cx="9144000" cy="246300"/>
            </a:xfrm>
            <a:prstGeom prst="rect">
              <a:avLst/>
            </a:prstGeom>
            <a:solidFill>
              <a:srgbClr val="CC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 name="Google Shape;56;p13"/>
            <p:cNvSpPr/>
            <p:nvPr/>
          </p:nvSpPr>
          <p:spPr>
            <a:xfrm>
              <a:off x="0" y="6725"/>
              <a:ext cx="9144000" cy="751800"/>
            </a:xfrm>
            <a:prstGeom prst="rect">
              <a:avLst/>
            </a:prstGeom>
            <a:solidFill>
              <a:srgbClr val="1155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 name="Google Shape;57;p13"/>
            <p:cNvSpPr/>
            <p:nvPr/>
          </p:nvSpPr>
          <p:spPr>
            <a:xfrm>
              <a:off x="0" y="758525"/>
              <a:ext cx="9144000" cy="80400"/>
            </a:xfrm>
            <a:prstGeom prst="rect">
              <a:avLst/>
            </a:prstGeom>
            <a:solidFill>
              <a:srgbClr val="BF9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58" name="Google Shape;58;p13"/>
            <p:cNvPicPr preferRelativeResize="0"/>
            <p:nvPr/>
          </p:nvPicPr>
          <p:blipFill>
            <a:blip r:embed="rId3">
              <a:alphaModFix/>
            </a:blip>
            <a:stretch>
              <a:fillRect/>
            </a:stretch>
          </p:blipFill>
          <p:spPr>
            <a:xfrm>
              <a:off x="76200" y="90675"/>
              <a:ext cx="941125" cy="941125"/>
            </a:xfrm>
            <a:prstGeom prst="rect">
              <a:avLst/>
            </a:prstGeom>
            <a:noFill/>
            <a:ln>
              <a:noFill/>
            </a:ln>
          </p:spPr>
        </p:pic>
      </p:grpSp>
      <p:pic>
        <p:nvPicPr>
          <p:cNvPr id="59" name="Google Shape;59;p13"/>
          <p:cNvPicPr preferRelativeResize="0"/>
          <p:nvPr/>
        </p:nvPicPr>
        <p:blipFill>
          <a:blip r:embed="rId4">
            <a:alphaModFix/>
          </a:blip>
          <a:stretch>
            <a:fillRect/>
          </a:stretch>
        </p:blipFill>
        <p:spPr>
          <a:xfrm>
            <a:off x="7981400" y="3982550"/>
            <a:ext cx="1070375" cy="1070375"/>
          </a:xfrm>
          <a:prstGeom prst="rect">
            <a:avLst/>
          </a:prstGeom>
          <a:noFill/>
          <a:ln>
            <a:noFill/>
          </a:ln>
        </p:spPr>
      </p:pic>
      <p:sp>
        <p:nvSpPr>
          <p:cNvPr id="60" name="Google Shape;60;p13"/>
          <p:cNvSpPr txBox="1"/>
          <p:nvPr/>
        </p:nvSpPr>
        <p:spPr>
          <a:xfrm>
            <a:off x="535100" y="1331100"/>
            <a:ext cx="7878300" cy="3461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4500">
                <a:solidFill>
                  <a:schemeClr val="dk1"/>
                </a:solidFill>
                <a:latin typeface="Corsiva"/>
                <a:ea typeface="Corsiva"/>
                <a:cs typeface="Corsiva"/>
                <a:sym typeface="Corsiva"/>
              </a:rPr>
              <a:t>Welcome to the Reception</a:t>
            </a:r>
            <a:endParaRPr sz="4500">
              <a:solidFill>
                <a:schemeClr val="dk1"/>
              </a:solidFill>
              <a:latin typeface="Corsiva"/>
              <a:ea typeface="Corsiva"/>
              <a:cs typeface="Corsiva"/>
              <a:sym typeface="Corsiva"/>
            </a:endParaRPr>
          </a:p>
          <a:p>
            <a:pPr indent="0" lvl="0" marL="0" rtl="0" algn="ctr">
              <a:spcBef>
                <a:spcPts val="0"/>
              </a:spcBef>
              <a:spcAft>
                <a:spcPts val="0"/>
              </a:spcAft>
              <a:buClr>
                <a:schemeClr val="dk1"/>
              </a:buClr>
              <a:buSzPts val="1100"/>
              <a:buFont typeface="Arial"/>
              <a:buNone/>
            </a:pPr>
            <a:r>
              <a:rPr lang="en-GB" sz="4500">
                <a:solidFill>
                  <a:schemeClr val="dk1"/>
                </a:solidFill>
                <a:latin typeface="Corsiva"/>
                <a:ea typeface="Corsiva"/>
                <a:cs typeface="Corsiva"/>
                <a:sym typeface="Corsiva"/>
              </a:rPr>
              <a:t>Parent Information Meeting</a:t>
            </a:r>
            <a:endParaRPr sz="4500">
              <a:solidFill>
                <a:schemeClr val="dk1"/>
              </a:solidFill>
              <a:latin typeface="Corsiva"/>
              <a:ea typeface="Corsiva"/>
              <a:cs typeface="Corsiva"/>
              <a:sym typeface="Corsiva"/>
            </a:endParaRPr>
          </a:p>
          <a:p>
            <a:pPr indent="0" lvl="0" marL="0" rtl="0" algn="ctr">
              <a:spcBef>
                <a:spcPts val="0"/>
              </a:spcBef>
              <a:spcAft>
                <a:spcPts val="0"/>
              </a:spcAft>
              <a:buClr>
                <a:schemeClr val="dk1"/>
              </a:buClr>
              <a:buSzPts val="1100"/>
              <a:buFont typeface="Arial"/>
              <a:buNone/>
            </a:pPr>
            <a:r>
              <a:t/>
            </a:r>
            <a:endParaRPr sz="1900">
              <a:solidFill>
                <a:schemeClr val="dk1"/>
              </a:solidFill>
              <a:latin typeface="Corsiva"/>
              <a:ea typeface="Corsiva"/>
              <a:cs typeface="Corsiva"/>
              <a:sym typeface="Corsiva"/>
            </a:endParaRPr>
          </a:p>
          <a:p>
            <a:pPr indent="0" lvl="0" marL="0" rtl="0" algn="ctr">
              <a:spcBef>
                <a:spcPts val="0"/>
              </a:spcBef>
              <a:spcAft>
                <a:spcPts val="0"/>
              </a:spcAft>
              <a:buClr>
                <a:schemeClr val="dk1"/>
              </a:buClr>
              <a:buSzPts val="1100"/>
              <a:buFont typeface="Arial"/>
              <a:buNone/>
            </a:pPr>
            <a:r>
              <a:t/>
            </a:r>
            <a:endParaRPr sz="1900">
              <a:solidFill>
                <a:schemeClr val="dk1"/>
              </a:solidFill>
              <a:latin typeface="Corsiva"/>
              <a:ea typeface="Corsiva"/>
              <a:cs typeface="Corsiva"/>
              <a:sym typeface="Corsiva"/>
            </a:endParaRPr>
          </a:p>
          <a:p>
            <a:pPr indent="0" lvl="0" marL="0" rtl="0" algn="ctr">
              <a:spcBef>
                <a:spcPts val="0"/>
              </a:spcBef>
              <a:spcAft>
                <a:spcPts val="0"/>
              </a:spcAft>
              <a:buClr>
                <a:schemeClr val="dk1"/>
              </a:buClr>
              <a:buSzPts val="1100"/>
              <a:buFont typeface="Arial"/>
              <a:buNone/>
            </a:pPr>
            <a:r>
              <a:rPr lang="en-GB" sz="2400">
                <a:solidFill>
                  <a:schemeClr val="dk1"/>
                </a:solidFill>
                <a:latin typeface="Corsiva"/>
                <a:ea typeface="Corsiva"/>
                <a:cs typeface="Corsiva"/>
                <a:sym typeface="Corsiva"/>
              </a:rPr>
              <a:t>Thursday 28th September 2023</a:t>
            </a:r>
            <a:endParaRPr/>
          </a:p>
        </p:txBody>
      </p:sp>
      <p:sp>
        <p:nvSpPr>
          <p:cNvPr id="61" name="Google Shape;61;p13"/>
          <p:cNvSpPr txBox="1"/>
          <p:nvPr/>
        </p:nvSpPr>
        <p:spPr>
          <a:xfrm>
            <a:off x="935100" y="79300"/>
            <a:ext cx="8017500" cy="646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3000">
                <a:solidFill>
                  <a:srgbClr val="CCCCCC"/>
                </a:solidFill>
                <a:latin typeface="Corsiva"/>
                <a:ea typeface="Corsiva"/>
                <a:cs typeface="Corsiva"/>
                <a:sym typeface="Corsiva"/>
              </a:rPr>
              <a:t>St Thomas of Canterbury Catholic Primary School</a:t>
            </a:r>
            <a:endParaRPr sz="1600">
              <a:solidFill>
                <a:srgbClr val="CCCCCC"/>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 name="Shape 65"/>
        <p:cNvGrpSpPr/>
        <p:nvPr/>
      </p:nvGrpSpPr>
      <p:grpSpPr>
        <a:xfrm>
          <a:off x="0" y="0"/>
          <a:ext cx="0" cy="0"/>
          <a:chOff x="0" y="0"/>
          <a:chExt cx="0" cy="0"/>
        </a:xfrm>
      </p:grpSpPr>
      <p:grpSp>
        <p:nvGrpSpPr>
          <p:cNvPr id="66" name="Google Shape;66;p14"/>
          <p:cNvGrpSpPr/>
          <p:nvPr/>
        </p:nvGrpSpPr>
        <p:grpSpPr>
          <a:xfrm>
            <a:off x="0" y="6725"/>
            <a:ext cx="9144000" cy="1078525"/>
            <a:chOff x="0" y="6725"/>
            <a:chExt cx="9144000" cy="1078525"/>
          </a:xfrm>
        </p:grpSpPr>
        <p:sp>
          <p:nvSpPr>
            <p:cNvPr id="67" name="Google Shape;67;p14"/>
            <p:cNvSpPr/>
            <p:nvPr/>
          </p:nvSpPr>
          <p:spPr>
            <a:xfrm>
              <a:off x="0" y="838950"/>
              <a:ext cx="9144000" cy="246300"/>
            </a:xfrm>
            <a:prstGeom prst="rect">
              <a:avLst/>
            </a:prstGeom>
            <a:solidFill>
              <a:srgbClr val="CC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 name="Google Shape;68;p14"/>
            <p:cNvSpPr/>
            <p:nvPr/>
          </p:nvSpPr>
          <p:spPr>
            <a:xfrm>
              <a:off x="0" y="6725"/>
              <a:ext cx="9144000" cy="751800"/>
            </a:xfrm>
            <a:prstGeom prst="rect">
              <a:avLst/>
            </a:prstGeom>
            <a:solidFill>
              <a:srgbClr val="1155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 name="Google Shape;69;p14"/>
            <p:cNvSpPr txBox="1"/>
            <p:nvPr/>
          </p:nvSpPr>
          <p:spPr>
            <a:xfrm>
              <a:off x="1904050" y="59375"/>
              <a:ext cx="5631000" cy="646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3000">
                  <a:solidFill>
                    <a:srgbClr val="CCCCCC"/>
                  </a:solidFill>
                  <a:latin typeface="Corsiva"/>
                  <a:ea typeface="Corsiva"/>
                  <a:cs typeface="Corsiva"/>
                  <a:sym typeface="Corsiva"/>
                </a:rPr>
                <a:t>The Year 1 Team</a:t>
              </a:r>
              <a:endParaRPr sz="1600">
                <a:solidFill>
                  <a:srgbClr val="CCCCCC"/>
                </a:solidFill>
              </a:endParaRPr>
            </a:p>
          </p:txBody>
        </p:sp>
        <p:sp>
          <p:nvSpPr>
            <p:cNvPr id="70" name="Google Shape;70;p14"/>
            <p:cNvSpPr/>
            <p:nvPr/>
          </p:nvSpPr>
          <p:spPr>
            <a:xfrm>
              <a:off x="0" y="758525"/>
              <a:ext cx="9144000" cy="80400"/>
            </a:xfrm>
            <a:prstGeom prst="rect">
              <a:avLst/>
            </a:prstGeom>
            <a:solidFill>
              <a:srgbClr val="BF9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71" name="Google Shape;71;p14"/>
            <p:cNvPicPr preferRelativeResize="0"/>
            <p:nvPr/>
          </p:nvPicPr>
          <p:blipFill>
            <a:blip r:embed="rId3">
              <a:alphaModFix/>
            </a:blip>
            <a:stretch>
              <a:fillRect/>
            </a:stretch>
          </p:blipFill>
          <p:spPr>
            <a:xfrm>
              <a:off x="76200" y="90675"/>
              <a:ext cx="941125" cy="941125"/>
            </a:xfrm>
            <a:prstGeom prst="rect">
              <a:avLst/>
            </a:prstGeom>
            <a:noFill/>
            <a:ln>
              <a:noFill/>
            </a:ln>
          </p:spPr>
        </p:pic>
      </p:grpSp>
      <p:sp>
        <p:nvSpPr>
          <p:cNvPr id="72" name="Google Shape;72;p14"/>
          <p:cNvSpPr txBox="1"/>
          <p:nvPr/>
        </p:nvSpPr>
        <p:spPr>
          <a:xfrm>
            <a:off x="1333225" y="1172950"/>
            <a:ext cx="6855600" cy="3876000"/>
          </a:xfrm>
          <a:prstGeom prst="rect">
            <a:avLst/>
          </a:prstGeom>
          <a:noFill/>
          <a:ln>
            <a:noFill/>
          </a:ln>
        </p:spPr>
        <p:txBody>
          <a:bodyPr anchorCtr="0" anchor="t" bIns="91425" lIns="91425" spcFirstLastPara="1" rIns="91425" wrap="square" tIns="91425">
            <a:noAutofit/>
          </a:bodyPr>
          <a:lstStyle/>
          <a:p>
            <a:pPr indent="-361950" lvl="0" marL="457200" rtl="0" algn="l">
              <a:spcBef>
                <a:spcPts val="0"/>
              </a:spcBef>
              <a:spcAft>
                <a:spcPts val="0"/>
              </a:spcAft>
              <a:buSzPts val="2100"/>
              <a:buChar char="❏"/>
            </a:pPr>
            <a:r>
              <a:rPr b="1" lang="en-GB" sz="2100"/>
              <a:t>Miss B Paul</a:t>
            </a:r>
            <a:r>
              <a:rPr lang="en-GB" sz="2100"/>
              <a:t> - Year Group Leader &amp; Class RP teacher</a:t>
            </a:r>
            <a:endParaRPr sz="2100"/>
          </a:p>
          <a:p>
            <a:pPr indent="-361950" lvl="0" marL="457200" rtl="0" algn="l">
              <a:spcBef>
                <a:spcPts val="0"/>
              </a:spcBef>
              <a:spcAft>
                <a:spcPts val="0"/>
              </a:spcAft>
              <a:buSzPts val="2100"/>
              <a:buChar char="❏"/>
            </a:pPr>
            <a:r>
              <a:rPr b="1" lang="en-GB" sz="2100"/>
              <a:t>Miss L Levett</a:t>
            </a:r>
            <a:r>
              <a:rPr lang="en-GB" sz="2100"/>
              <a:t> - Class RL teacher</a:t>
            </a:r>
            <a:endParaRPr sz="2100"/>
          </a:p>
          <a:p>
            <a:pPr indent="-361950" lvl="0" marL="457200" rtl="0" algn="l">
              <a:spcBef>
                <a:spcPts val="0"/>
              </a:spcBef>
              <a:spcAft>
                <a:spcPts val="0"/>
              </a:spcAft>
              <a:buSzPts val="2100"/>
              <a:buChar char="❏"/>
            </a:pPr>
            <a:r>
              <a:rPr b="1" lang="en-GB" sz="2100"/>
              <a:t>Mrs S Coppin / Mrs J Lee</a:t>
            </a:r>
            <a:r>
              <a:rPr lang="en-GB" sz="2100"/>
              <a:t> - Class RC teachers</a:t>
            </a:r>
            <a:endParaRPr sz="2100"/>
          </a:p>
          <a:p>
            <a:pPr indent="-361950" lvl="0" marL="457200" rtl="0" algn="l">
              <a:spcBef>
                <a:spcPts val="0"/>
              </a:spcBef>
              <a:spcAft>
                <a:spcPts val="0"/>
              </a:spcAft>
              <a:buSzPts val="2100"/>
              <a:buChar char="❏"/>
            </a:pPr>
            <a:r>
              <a:rPr b="1" lang="en-GB" sz="2100"/>
              <a:t>Mrs A Davies </a:t>
            </a:r>
            <a:r>
              <a:rPr lang="en-GB" sz="2100"/>
              <a:t>- Reception HLTA</a:t>
            </a:r>
            <a:endParaRPr sz="2100"/>
          </a:p>
          <a:p>
            <a:pPr indent="0" lvl="0" marL="457200" rtl="0" algn="l">
              <a:spcBef>
                <a:spcPts val="0"/>
              </a:spcBef>
              <a:spcAft>
                <a:spcPts val="0"/>
              </a:spcAft>
              <a:buNone/>
            </a:pPr>
            <a:r>
              <a:t/>
            </a:r>
            <a:endParaRPr sz="2100"/>
          </a:p>
          <a:p>
            <a:pPr indent="-361950" lvl="0" marL="457200" rtl="0" algn="l">
              <a:spcBef>
                <a:spcPts val="0"/>
              </a:spcBef>
              <a:spcAft>
                <a:spcPts val="0"/>
              </a:spcAft>
              <a:buSzPts val="2100"/>
              <a:buChar char="❏"/>
            </a:pPr>
            <a:r>
              <a:rPr b="1" lang="en-GB" sz="2100"/>
              <a:t>Mrs C Ashdown, Mrs K Watras, Miss N Kaur</a:t>
            </a:r>
            <a:r>
              <a:rPr lang="en-GB" sz="2100"/>
              <a:t> - Reception support staff</a:t>
            </a:r>
            <a:endParaRPr sz="2100"/>
          </a:p>
          <a:p>
            <a:pPr indent="0" lvl="0" marL="457200" rtl="0" algn="l">
              <a:spcBef>
                <a:spcPts val="0"/>
              </a:spcBef>
              <a:spcAft>
                <a:spcPts val="0"/>
              </a:spcAft>
              <a:buNone/>
            </a:pPr>
            <a:r>
              <a:t/>
            </a:r>
            <a:endParaRPr sz="2100"/>
          </a:p>
          <a:p>
            <a:pPr indent="-361950" lvl="0" marL="457200" rtl="0" algn="l">
              <a:spcBef>
                <a:spcPts val="0"/>
              </a:spcBef>
              <a:spcAft>
                <a:spcPts val="0"/>
              </a:spcAft>
              <a:buSzPts val="2100"/>
              <a:buChar char="❏"/>
            </a:pPr>
            <a:r>
              <a:rPr b="1" lang="en-GB" sz="2100"/>
              <a:t>Mrs M Hall</a:t>
            </a:r>
            <a:r>
              <a:rPr lang="en-GB" sz="2100"/>
              <a:t> - SENCo</a:t>
            </a:r>
            <a:endParaRPr sz="2100"/>
          </a:p>
          <a:p>
            <a:pPr indent="0" lvl="0" marL="0" rtl="0" algn="l">
              <a:spcBef>
                <a:spcPts val="0"/>
              </a:spcBef>
              <a:spcAft>
                <a:spcPts val="0"/>
              </a:spcAft>
              <a:buNone/>
            </a:pPr>
            <a:r>
              <a:t/>
            </a:r>
            <a:endParaRPr sz="2100"/>
          </a:p>
          <a:p>
            <a:pPr indent="0" lvl="0" marL="0" rtl="0" algn="l">
              <a:spcBef>
                <a:spcPts val="0"/>
              </a:spcBef>
              <a:spcAft>
                <a:spcPts val="0"/>
              </a:spcAft>
              <a:buNone/>
            </a:pPr>
            <a:r>
              <a:t/>
            </a:r>
            <a:endParaRPr sz="2100"/>
          </a:p>
        </p:txBody>
      </p:sp>
      <p:pic>
        <p:nvPicPr>
          <p:cNvPr id="73" name="Google Shape;73;p14"/>
          <p:cNvPicPr preferRelativeResize="0"/>
          <p:nvPr/>
        </p:nvPicPr>
        <p:blipFill>
          <a:blip r:embed="rId4">
            <a:alphaModFix/>
          </a:blip>
          <a:stretch>
            <a:fillRect/>
          </a:stretch>
        </p:blipFill>
        <p:spPr>
          <a:xfrm>
            <a:off x="7981400" y="3982550"/>
            <a:ext cx="1070375" cy="107037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 name="Shape 77"/>
        <p:cNvGrpSpPr/>
        <p:nvPr/>
      </p:nvGrpSpPr>
      <p:grpSpPr>
        <a:xfrm>
          <a:off x="0" y="0"/>
          <a:ext cx="0" cy="0"/>
          <a:chOff x="0" y="0"/>
          <a:chExt cx="0" cy="0"/>
        </a:xfrm>
      </p:grpSpPr>
      <p:grpSp>
        <p:nvGrpSpPr>
          <p:cNvPr id="78" name="Google Shape;78;p15"/>
          <p:cNvGrpSpPr/>
          <p:nvPr/>
        </p:nvGrpSpPr>
        <p:grpSpPr>
          <a:xfrm>
            <a:off x="0" y="6725"/>
            <a:ext cx="9144000" cy="1078525"/>
            <a:chOff x="0" y="6725"/>
            <a:chExt cx="9144000" cy="1078525"/>
          </a:xfrm>
        </p:grpSpPr>
        <p:sp>
          <p:nvSpPr>
            <p:cNvPr id="79" name="Google Shape;79;p15"/>
            <p:cNvSpPr/>
            <p:nvPr/>
          </p:nvSpPr>
          <p:spPr>
            <a:xfrm>
              <a:off x="0" y="838950"/>
              <a:ext cx="9144000" cy="246300"/>
            </a:xfrm>
            <a:prstGeom prst="rect">
              <a:avLst/>
            </a:prstGeom>
            <a:solidFill>
              <a:srgbClr val="CC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 name="Google Shape;80;p15"/>
            <p:cNvSpPr/>
            <p:nvPr/>
          </p:nvSpPr>
          <p:spPr>
            <a:xfrm>
              <a:off x="0" y="6725"/>
              <a:ext cx="9144000" cy="751800"/>
            </a:xfrm>
            <a:prstGeom prst="rect">
              <a:avLst/>
            </a:prstGeom>
            <a:solidFill>
              <a:srgbClr val="1155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 name="Google Shape;81;p15"/>
            <p:cNvSpPr txBox="1"/>
            <p:nvPr/>
          </p:nvSpPr>
          <p:spPr>
            <a:xfrm>
              <a:off x="1904050" y="59375"/>
              <a:ext cx="5631000" cy="646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3000">
                  <a:solidFill>
                    <a:srgbClr val="CCCCCC"/>
                  </a:solidFill>
                  <a:latin typeface="Corsiva"/>
                  <a:ea typeface="Corsiva"/>
                  <a:cs typeface="Corsiva"/>
                  <a:sym typeface="Corsiva"/>
                </a:rPr>
                <a:t>Attendance and Punctuality</a:t>
              </a:r>
              <a:endParaRPr sz="1600">
                <a:solidFill>
                  <a:srgbClr val="CCCCCC"/>
                </a:solidFill>
              </a:endParaRPr>
            </a:p>
          </p:txBody>
        </p:sp>
        <p:sp>
          <p:nvSpPr>
            <p:cNvPr id="82" name="Google Shape;82;p15"/>
            <p:cNvSpPr/>
            <p:nvPr/>
          </p:nvSpPr>
          <p:spPr>
            <a:xfrm>
              <a:off x="0" y="758525"/>
              <a:ext cx="9144000" cy="80400"/>
            </a:xfrm>
            <a:prstGeom prst="rect">
              <a:avLst/>
            </a:prstGeom>
            <a:solidFill>
              <a:srgbClr val="BF9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83" name="Google Shape;83;p15"/>
            <p:cNvPicPr preferRelativeResize="0"/>
            <p:nvPr/>
          </p:nvPicPr>
          <p:blipFill>
            <a:blip r:embed="rId3">
              <a:alphaModFix/>
            </a:blip>
            <a:stretch>
              <a:fillRect/>
            </a:stretch>
          </p:blipFill>
          <p:spPr>
            <a:xfrm>
              <a:off x="76200" y="90675"/>
              <a:ext cx="941125" cy="941125"/>
            </a:xfrm>
            <a:prstGeom prst="rect">
              <a:avLst/>
            </a:prstGeom>
            <a:noFill/>
            <a:ln>
              <a:noFill/>
            </a:ln>
          </p:spPr>
        </p:pic>
      </p:grpSp>
      <p:sp>
        <p:nvSpPr>
          <p:cNvPr id="84" name="Google Shape;84;p15"/>
          <p:cNvSpPr txBox="1"/>
          <p:nvPr/>
        </p:nvSpPr>
        <p:spPr>
          <a:xfrm>
            <a:off x="1333225" y="1172950"/>
            <a:ext cx="6855600" cy="387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2100"/>
          </a:p>
          <a:p>
            <a:pPr indent="0" lvl="0" marL="0" rtl="0" algn="l">
              <a:spcBef>
                <a:spcPts val="0"/>
              </a:spcBef>
              <a:spcAft>
                <a:spcPts val="0"/>
              </a:spcAft>
              <a:buNone/>
            </a:pPr>
            <a:r>
              <a:t/>
            </a:r>
            <a:endParaRPr sz="2100"/>
          </a:p>
        </p:txBody>
      </p:sp>
      <p:sp>
        <p:nvSpPr>
          <p:cNvPr id="85" name="Google Shape;85;p15"/>
          <p:cNvSpPr txBox="1"/>
          <p:nvPr/>
        </p:nvSpPr>
        <p:spPr>
          <a:xfrm>
            <a:off x="36425" y="1172950"/>
            <a:ext cx="9041400" cy="3876000"/>
          </a:xfrm>
          <a:prstGeom prst="rect">
            <a:avLst/>
          </a:prstGeom>
          <a:noFill/>
          <a:ln>
            <a:noFill/>
          </a:ln>
        </p:spPr>
        <p:txBody>
          <a:bodyPr anchorCtr="0" anchor="t" bIns="91425" lIns="91425" spcFirstLastPara="1" rIns="91425" wrap="square" tIns="91425">
            <a:noAutofit/>
          </a:bodyPr>
          <a:lstStyle/>
          <a:p>
            <a:pPr indent="0" lvl="0" marL="0" marR="242970" rtl="0" algn="l">
              <a:lnSpc>
                <a:spcPct val="115556"/>
              </a:lnSpc>
              <a:spcBef>
                <a:spcPts val="2218"/>
              </a:spcBef>
              <a:spcAft>
                <a:spcPts val="0"/>
              </a:spcAft>
              <a:buNone/>
            </a:pPr>
            <a:r>
              <a:rPr lang="en-GB">
                <a:solidFill>
                  <a:schemeClr val="dk1"/>
                </a:solidFill>
              </a:rPr>
              <a:t>Good attendance and punctuality is essential. Pupils cannot achieve their full potential if they do not regularly attend school. Please note that holidays are not permitted in term time. </a:t>
            </a:r>
            <a:endParaRPr>
              <a:solidFill>
                <a:schemeClr val="dk1"/>
              </a:solidFill>
            </a:endParaRPr>
          </a:p>
          <a:p>
            <a:pPr indent="0" lvl="0" marL="0" marR="79790" rtl="0" algn="l">
              <a:lnSpc>
                <a:spcPct val="116405"/>
              </a:lnSpc>
              <a:spcBef>
                <a:spcPts val="113"/>
              </a:spcBef>
              <a:spcAft>
                <a:spcPts val="0"/>
              </a:spcAft>
              <a:buNone/>
            </a:pPr>
            <a:r>
              <a:t/>
            </a:r>
            <a:endParaRPr>
              <a:solidFill>
                <a:schemeClr val="dk1"/>
              </a:solidFill>
              <a:latin typeface="Comic Sans MS"/>
              <a:ea typeface="Comic Sans MS"/>
              <a:cs typeface="Comic Sans MS"/>
              <a:sym typeface="Comic Sans MS"/>
            </a:endParaRPr>
          </a:p>
          <a:p>
            <a:pPr indent="0" lvl="0" marL="0" marR="79790" rtl="0" algn="l">
              <a:lnSpc>
                <a:spcPct val="116405"/>
              </a:lnSpc>
              <a:spcBef>
                <a:spcPts val="113"/>
              </a:spcBef>
              <a:spcAft>
                <a:spcPts val="0"/>
              </a:spcAft>
              <a:buNone/>
            </a:pPr>
            <a:r>
              <a:rPr lang="en-GB">
                <a:solidFill>
                  <a:schemeClr val="dk1"/>
                </a:solidFill>
              </a:rPr>
              <a:t>Unauthorised absence may result in the school referring to the Local Authority for sanctions and/or legal proceedings. This may include issuing each parent/carer with a Penalty Notice.</a:t>
            </a:r>
            <a:endParaRPr>
              <a:solidFill>
                <a:schemeClr val="dk1"/>
              </a:solidFill>
            </a:endParaRPr>
          </a:p>
          <a:p>
            <a:pPr indent="0" lvl="0" marL="0" marR="79790" rtl="0" algn="l">
              <a:lnSpc>
                <a:spcPct val="116405"/>
              </a:lnSpc>
              <a:spcBef>
                <a:spcPts val="113"/>
              </a:spcBef>
              <a:spcAft>
                <a:spcPts val="0"/>
              </a:spcAft>
              <a:buNone/>
            </a:pPr>
            <a:r>
              <a:t/>
            </a:r>
            <a:endParaRPr>
              <a:solidFill>
                <a:schemeClr val="dk1"/>
              </a:solidFill>
            </a:endParaRPr>
          </a:p>
          <a:p>
            <a:pPr indent="0" lvl="0" marL="0" marR="79790" rtl="0" algn="l">
              <a:lnSpc>
                <a:spcPct val="116405"/>
              </a:lnSpc>
              <a:spcBef>
                <a:spcPts val="113"/>
              </a:spcBef>
              <a:spcAft>
                <a:spcPts val="0"/>
              </a:spcAft>
              <a:buNone/>
            </a:pPr>
            <a:r>
              <a:rPr lang="en-GB">
                <a:solidFill>
                  <a:schemeClr val="dk1"/>
                </a:solidFill>
              </a:rPr>
              <a:t>Please note the following times:</a:t>
            </a:r>
            <a:endParaRPr>
              <a:solidFill>
                <a:schemeClr val="dk1"/>
              </a:solidFill>
            </a:endParaRPr>
          </a:p>
          <a:p>
            <a:pPr indent="0" lvl="0" marL="0" marR="79790" rtl="0" algn="l">
              <a:lnSpc>
                <a:spcPct val="116405"/>
              </a:lnSpc>
              <a:spcBef>
                <a:spcPts val="113"/>
              </a:spcBef>
              <a:spcAft>
                <a:spcPts val="0"/>
              </a:spcAft>
              <a:buNone/>
            </a:pPr>
            <a:r>
              <a:t/>
            </a:r>
            <a:endParaRPr>
              <a:solidFill>
                <a:schemeClr val="dk1"/>
              </a:solidFill>
            </a:endParaRPr>
          </a:p>
          <a:p>
            <a:pPr indent="0" lvl="0" marL="0" marR="152289" rtl="0" algn="l">
              <a:lnSpc>
                <a:spcPct val="115442"/>
              </a:lnSpc>
              <a:spcBef>
                <a:spcPts val="72"/>
              </a:spcBef>
              <a:spcAft>
                <a:spcPts val="0"/>
              </a:spcAft>
              <a:buNone/>
            </a:pPr>
            <a:r>
              <a:rPr b="1" lang="en-GB">
                <a:solidFill>
                  <a:schemeClr val="dk1"/>
                </a:solidFill>
              </a:rPr>
              <a:t>8:40am</a:t>
            </a:r>
            <a:r>
              <a:rPr lang="en-GB">
                <a:solidFill>
                  <a:schemeClr val="dk1"/>
                </a:solidFill>
              </a:rPr>
              <a:t> - Gates open</a:t>
            </a:r>
            <a:endParaRPr>
              <a:solidFill>
                <a:schemeClr val="dk1"/>
              </a:solidFill>
            </a:endParaRPr>
          </a:p>
          <a:p>
            <a:pPr indent="0" lvl="0" marL="0" marR="152289" rtl="0" algn="l">
              <a:lnSpc>
                <a:spcPct val="115442"/>
              </a:lnSpc>
              <a:spcBef>
                <a:spcPts val="72"/>
              </a:spcBef>
              <a:spcAft>
                <a:spcPts val="0"/>
              </a:spcAft>
              <a:buNone/>
            </a:pPr>
            <a:r>
              <a:t/>
            </a:r>
            <a:endParaRPr>
              <a:solidFill>
                <a:schemeClr val="dk1"/>
              </a:solidFill>
            </a:endParaRPr>
          </a:p>
          <a:p>
            <a:pPr indent="0" lvl="0" marL="0" marR="152289" rtl="0" algn="l">
              <a:lnSpc>
                <a:spcPct val="115442"/>
              </a:lnSpc>
              <a:spcBef>
                <a:spcPts val="72"/>
              </a:spcBef>
              <a:spcAft>
                <a:spcPts val="0"/>
              </a:spcAft>
              <a:buNone/>
            </a:pPr>
            <a:r>
              <a:rPr b="1" lang="en-GB">
                <a:solidFill>
                  <a:schemeClr val="dk1"/>
                </a:solidFill>
              </a:rPr>
              <a:t>8:55am</a:t>
            </a:r>
            <a:r>
              <a:rPr lang="en-GB">
                <a:solidFill>
                  <a:schemeClr val="dk1"/>
                </a:solidFill>
              </a:rPr>
              <a:t> - Children are expected to be in the classroom for the register to be taken by 9:00am. </a:t>
            </a:r>
            <a:endParaRPr>
              <a:solidFill>
                <a:schemeClr val="dk1"/>
              </a:solidFill>
            </a:endParaRPr>
          </a:p>
          <a:p>
            <a:pPr indent="0" lvl="0" marL="0" marR="152289" rtl="0" algn="l">
              <a:lnSpc>
                <a:spcPct val="115442"/>
              </a:lnSpc>
              <a:spcBef>
                <a:spcPts val="72"/>
              </a:spcBef>
              <a:spcAft>
                <a:spcPts val="0"/>
              </a:spcAft>
              <a:buNone/>
            </a:pPr>
            <a:r>
              <a:rPr lang="en-GB">
                <a:solidFill>
                  <a:schemeClr val="dk1"/>
                </a:solidFill>
              </a:rPr>
              <a:t>If your child arrives after this time, they will be marked as late.</a:t>
            </a:r>
            <a:endParaRPr>
              <a:solidFill>
                <a:schemeClr val="dk1"/>
              </a:solidFill>
            </a:endParaRPr>
          </a:p>
          <a:p>
            <a:pPr indent="0" lvl="0" marL="0" marR="152289" rtl="0" algn="l">
              <a:lnSpc>
                <a:spcPct val="115442"/>
              </a:lnSpc>
              <a:spcBef>
                <a:spcPts val="72"/>
              </a:spcBef>
              <a:spcAft>
                <a:spcPts val="0"/>
              </a:spcAft>
              <a:buNone/>
            </a:pPr>
            <a:r>
              <a:t/>
            </a:r>
            <a:endParaRPr>
              <a:solidFill>
                <a:schemeClr val="dk1"/>
              </a:solidFill>
            </a:endParaRPr>
          </a:p>
          <a:p>
            <a:pPr indent="0" lvl="0" marL="0" marR="108538" rtl="0" algn="l">
              <a:lnSpc>
                <a:spcPct val="115895"/>
              </a:lnSpc>
              <a:spcBef>
                <a:spcPts val="60"/>
              </a:spcBef>
              <a:spcAft>
                <a:spcPts val="0"/>
              </a:spcAft>
              <a:buNone/>
            </a:pPr>
            <a:r>
              <a:rPr b="1" lang="en-GB">
                <a:solidFill>
                  <a:schemeClr val="dk1"/>
                </a:solidFill>
              </a:rPr>
              <a:t>9:15am</a:t>
            </a:r>
            <a:r>
              <a:rPr lang="en-GB">
                <a:solidFill>
                  <a:schemeClr val="dk1"/>
                </a:solidFill>
              </a:rPr>
              <a:t> - Pupils will receive a mark of absence if they do not attend school before this time.  </a:t>
            </a:r>
            <a:endParaRPr>
              <a:solidFill>
                <a:schemeClr val="dk1"/>
              </a:solidFill>
            </a:endParaRPr>
          </a:p>
          <a:p>
            <a:pPr indent="0" lvl="0" marL="0" marR="79790" rtl="0" algn="l">
              <a:lnSpc>
                <a:spcPct val="116405"/>
              </a:lnSpc>
              <a:spcBef>
                <a:spcPts val="113"/>
              </a:spcBef>
              <a:spcAft>
                <a:spcPts val="0"/>
              </a:spcAft>
              <a:buNone/>
            </a:pPr>
            <a:r>
              <a:t/>
            </a:r>
            <a:endParaRPr sz="1600">
              <a:solidFill>
                <a:schemeClr val="dk1"/>
              </a:solidFill>
            </a:endParaRPr>
          </a:p>
          <a:p>
            <a:pPr indent="0" lvl="0" marL="0" marR="79790" rtl="0" algn="l">
              <a:lnSpc>
                <a:spcPct val="116405"/>
              </a:lnSpc>
              <a:spcBef>
                <a:spcPts val="113"/>
              </a:spcBef>
              <a:spcAft>
                <a:spcPts val="0"/>
              </a:spcAft>
              <a:buNone/>
            </a:pPr>
            <a:r>
              <a:t/>
            </a:r>
            <a:endParaRPr sz="1600">
              <a:solidFill>
                <a:schemeClr val="dk1"/>
              </a:solidFill>
            </a:endParaRPr>
          </a:p>
          <a:p>
            <a:pPr indent="0" lvl="0" marL="0" marR="79790" rtl="0" algn="l">
              <a:lnSpc>
                <a:spcPct val="116405"/>
              </a:lnSpc>
              <a:spcBef>
                <a:spcPts val="113"/>
              </a:spcBef>
              <a:spcAft>
                <a:spcPts val="0"/>
              </a:spcAft>
              <a:buClr>
                <a:schemeClr val="dk1"/>
              </a:buClr>
              <a:buSzPts val="1100"/>
              <a:buFont typeface="Arial"/>
              <a:buNone/>
            </a:pPr>
            <a:r>
              <a:t/>
            </a:r>
            <a:endParaRPr sz="1600">
              <a:solidFill>
                <a:schemeClr val="dk1"/>
              </a:solidFill>
            </a:endParaRPr>
          </a:p>
          <a:p>
            <a:pPr indent="0" lvl="0" marL="0" rtl="0" algn="l">
              <a:spcBef>
                <a:spcPts val="0"/>
              </a:spcBef>
              <a:spcAft>
                <a:spcPts val="0"/>
              </a:spcAft>
              <a:buNone/>
            </a:pPr>
            <a:r>
              <a:t/>
            </a:r>
            <a:endParaRPr sz="1600"/>
          </a:p>
        </p:txBody>
      </p:sp>
      <p:pic>
        <p:nvPicPr>
          <p:cNvPr id="86" name="Google Shape;86;p15"/>
          <p:cNvPicPr preferRelativeResize="0"/>
          <p:nvPr/>
        </p:nvPicPr>
        <p:blipFill>
          <a:blip r:embed="rId4">
            <a:alphaModFix/>
          </a:blip>
          <a:stretch>
            <a:fillRect/>
          </a:stretch>
        </p:blipFill>
        <p:spPr>
          <a:xfrm>
            <a:off x="7981400" y="3982550"/>
            <a:ext cx="1070375" cy="1070375"/>
          </a:xfrm>
          <a:prstGeom prst="rect">
            <a:avLst/>
          </a:prstGeom>
          <a:noFill/>
          <a:ln>
            <a:noFill/>
          </a:ln>
        </p:spPr>
      </p:pic>
      <p:pic>
        <p:nvPicPr>
          <p:cNvPr id="87" name="Google Shape;87;p15"/>
          <p:cNvPicPr preferRelativeResize="0"/>
          <p:nvPr/>
        </p:nvPicPr>
        <p:blipFill>
          <a:blip r:embed="rId5">
            <a:alphaModFix/>
          </a:blip>
          <a:stretch>
            <a:fillRect/>
          </a:stretch>
        </p:blipFill>
        <p:spPr>
          <a:xfrm>
            <a:off x="6451650" y="2466501"/>
            <a:ext cx="1227202" cy="1227202"/>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 name="Shape 91"/>
        <p:cNvGrpSpPr/>
        <p:nvPr/>
      </p:nvGrpSpPr>
      <p:grpSpPr>
        <a:xfrm>
          <a:off x="0" y="0"/>
          <a:ext cx="0" cy="0"/>
          <a:chOff x="0" y="0"/>
          <a:chExt cx="0" cy="0"/>
        </a:xfrm>
      </p:grpSpPr>
      <p:grpSp>
        <p:nvGrpSpPr>
          <p:cNvPr id="92" name="Google Shape;92;p16"/>
          <p:cNvGrpSpPr/>
          <p:nvPr/>
        </p:nvGrpSpPr>
        <p:grpSpPr>
          <a:xfrm>
            <a:off x="0" y="6725"/>
            <a:ext cx="9144000" cy="1078525"/>
            <a:chOff x="0" y="6725"/>
            <a:chExt cx="9144000" cy="1078525"/>
          </a:xfrm>
        </p:grpSpPr>
        <p:sp>
          <p:nvSpPr>
            <p:cNvPr id="93" name="Google Shape;93;p16"/>
            <p:cNvSpPr/>
            <p:nvPr/>
          </p:nvSpPr>
          <p:spPr>
            <a:xfrm>
              <a:off x="0" y="838950"/>
              <a:ext cx="9144000" cy="246300"/>
            </a:xfrm>
            <a:prstGeom prst="rect">
              <a:avLst/>
            </a:prstGeom>
            <a:solidFill>
              <a:srgbClr val="CC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16"/>
            <p:cNvSpPr/>
            <p:nvPr/>
          </p:nvSpPr>
          <p:spPr>
            <a:xfrm>
              <a:off x="0" y="6725"/>
              <a:ext cx="9144000" cy="751800"/>
            </a:xfrm>
            <a:prstGeom prst="rect">
              <a:avLst/>
            </a:prstGeom>
            <a:solidFill>
              <a:srgbClr val="1155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 name="Google Shape;95;p16"/>
            <p:cNvSpPr txBox="1"/>
            <p:nvPr/>
          </p:nvSpPr>
          <p:spPr>
            <a:xfrm>
              <a:off x="1904050" y="59375"/>
              <a:ext cx="5631000" cy="646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3000">
                  <a:solidFill>
                    <a:srgbClr val="CCCCCC"/>
                  </a:solidFill>
                  <a:latin typeface="Corsiva"/>
                  <a:ea typeface="Corsiva"/>
                  <a:cs typeface="Corsiva"/>
                  <a:sym typeface="Corsiva"/>
                </a:rPr>
                <a:t>Absence Procedures</a:t>
              </a:r>
              <a:endParaRPr sz="1600">
                <a:solidFill>
                  <a:srgbClr val="CCCCCC"/>
                </a:solidFill>
              </a:endParaRPr>
            </a:p>
          </p:txBody>
        </p:sp>
        <p:sp>
          <p:nvSpPr>
            <p:cNvPr id="96" name="Google Shape;96;p16"/>
            <p:cNvSpPr/>
            <p:nvPr/>
          </p:nvSpPr>
          <p:spPr>
            <a:xfrm>
              <a:off x="0" y="758525"/>
              <a:ext cx="9144000" cy="80400"/>
            </a:xfrm>
            <a:prstGeom prst="rect">
              <a:avLst/>
            </a:prstGeom>
            <a:solidFill>
              <a:srgbClr val="BF9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97" name="Google Shape;97;p16"/>
            <p:cNvPicPr preferRelativeResize="0"/>
            <p:nvPr/>
          </p:nvPicPr>
          <p:blipFill>
            <a:blip r:embed="rId3">
              <a:alphaModFix/>
            </a:blip>
            <a:stretch>
              <a:fillRect/>
            </a:stretch>
          </p:blipFill>
          <p:spPr>
            <a:xfrm>
              <a:off x="76200" y="90675"/>
              <a:ext cx="941125" cy="941125"/>
            </a:xfrm>
            <a:prstGeom prst="rect">
              <a:avLst/>
            </a:prstGeom>
            <a:noFill/>
            <a:ln>
              <a:noFill/>
            </a:ln>
          </p:spPr>
        </p:pic>
      </p:grpSp>
      <p:sp>
        <p:nvSpPr>
          <p:cNvPr id="98" name="Google Shape;98;p16"/>
          <p:cNvSpPr txBox="1"/>
          <p:nvPr/>
        </p:nvSpPr>
        <p:spPr>
          <a:xfrm>
            <a:off x="1333225" y="1172950"/>
            <a:ext cx="6855600" cy="387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2100"/>
          </a:p>
          <a:p>
            <a:pPr indent="0" lvl="0" marL="0" rtl="0" algn="l">
              <a:spcBef>
                <a:spcPts val="0"/>
              </a:spcBef>
              <a:spcAft>
                <a:spcPts val="0"/>
              </a:spcAft>
              <a:buNone/>
            </a:pPr>
            <a:r>
              <a:t/>
            </a:r>
            <a:endParaRPr sz="2100"/>
          </a:p>
        </p:txBody>
      </p:sp>
      <p:sp>
        <p:nvSpPr>
          <p:cNvPr id="99" name="Google Shape;99;p16"/>
          <p:cNvSpPr txBox="1"/>
          <p:nvPr/>
        </p:nvSpPr>
        <p:spPr>
          <a:xfrm>
            <a:off x="36425" y="1172950"/>
            <a:ext cx="9041400" cy="3876000"/>
          </a:xfrm>
          <a:prstGeom prst="rect">
            <a:avLst/>
          </a:prstGeom>
          <a:noFill/>
          <a:ln>
            <a:noFill/>
          </a:ln>
        </p:spPr>
        <p:txBody>
          <a:bodyPr anchorCtr="0" anchor="t" bIns="91425" lIns="91425" spcFirstLastPara="1" rIns="91425" wrap="square" tIns="91425">
            <a:noAutofit/>
          </a:bodyPr>
          <a:lstStyle/>
          <a:p>
            <a:pPr indent="0" lvl="0" marL="0" marR="19585" rtl="0" algn="l">
              <a:lnSpc>
                <a:spcPct val="116008"/>
              </a:lnSpc>
              <a:spcBef>
                <a:spcPts val="248"/>
              </a:spcBef>
              <a:spcAft>
                <a:spcPts val="0"/>
              </a:spcAft>
              <a:buNone/>
            </a:pPr>
            <a:r>
              <a:rPr lang="en-GB" sz="1800">
                <a:solidFill>
                  <a:schemeClr val="dk1"/>
                </a:solidFill>
              </a:rPr>
              <a:t>If your child is absent for any reason, you should contact the school office via telephone before 9:00am on the first day of absence. You will be expected to provide an explanation for the absence and an estimate of how long the absence will last, e.g. one school day. </a:t>
            </a:r>
            <a:endParaRPr sz="1800">
              <a:solidFill>
                <a:srgbClr val="FF0000"/>
              </a:solidFill>
              <a:highlight>
                <a:srgbClr val="FFFF00"/>
              </a:highlight>
            </a:endParaRPr>
          </a:p>
          <a:p>
            <a:pPr indent="0" lvl="0" marL="0" marR="19585" rtl="0" algn="l">
              <a:lnSpc>
                <a:spcPct val="116008"/>
              </a:lnSpc>
              <a:spcBef>
                <a:spcPts val="248"/>
              </a:spcBef>
              <a:spcAft>
                <a:spcPts val="0"/>
              </a:spcAft>
              <a:buNone/>
            </a:pPr>
            <a:r>
              <a:t/>
            </a:r>
            <a:endParaRPr sz="1800">
              <a:solidFill>
                <a:schemeClr val="dk1"/>
              </a:solidFill>
            </a:endParaRPr>
          </a:p>
          <a:p>
            <a:pPr indent="0" lvl="0" marL="0" marR="19585" rtl="0" algn="l">
              <a:lnSpc>
                <a:spcPct val="116008"/>
              </a:lnSpc>
              <a:spcBef>
                <a:spcPts val="248"/>
              </a:spcBef>
              <a:spcAft>
                <a:spcPts val="0"/>
              </a:spcAft>
              <a:buNone/>
            </a:pPr>
            <a:r>
              <a:rPr lang="en-GB" sz="1800">
                <a:solidFill>
                  <a:schemeClr val="dk1"/>
                </a:solidFill>
              </a:rPr>
              <a:t>Please note that coughs and colds are very common, especially in the winter, and generally do not require your child to be absent from school. Illnesses such as diarrhoea and vomiting only require 48 hours absence from school. If in doubt, please check for guidance on </a:t>
            </a:r>
            <a:r>
              <a:rPr lang="en-GB" sz="1800" u="sng">
                <a:solidFill>
                  <a:schemeClr val="hlink"/>
                </a:solidFill>
                <a:hlinkClick r:id="rId4"/>
              </a:rPr>
              <a:t>https://www.nhs.uk/live-well/is-my-child-too-ill-for-school/</a:t>
            </a:r>
            <a:r>
              <a:rPr lang="en-GB" sz="1800">
                <a:solidFill>
                  <a:schemeClr val="dk1"/>
                </a:solidFill>
              </a:rPr>
              <a:t> </a:t>
            </a:r>
            <a:endParaRPr sz="1800">
              <a:solidFill>
                <a:schemeClr val="dk1"/>
              </a:solidFill>
            </a:endParaRPr>
          </a:p>
          <a:p>
            <a:pPr indent="0" lvl="0" marL="0" marR="19585" rtl="0" algn="l">
              <a:lnSpc>
                <a:spcPct val="116008"/>
              </a:lnSpc>
              <a:spcBef>
                <a:spcPts val="248"/>
              </a:spcBef>
              <a:spcAft>
                <a:spcPts val="0"/>
              </a:spcAft>
              <a:buNone/>
            </a:pPr>
            <a:r>
              <a:rPr lang="en-GB" sz="1800">
                <a:solidFill>
                  <a:schemeClr val="dk1"/>
                </a:solidFill>
              </a:rPr>
              <a:t>or contact the school office. </a:t>
            </a:r>
            <a:endParaRPr sz="1800">
              <a:solidFill>
                <a:schemeClr val="dk1"/>
              </a:solidFill>
            </a:endParaRPr>
          </a:p>
          <a:p>
            <a:pPr indent="0" lvl="0" marL="0" marR="19585" rtl="0" algn="l">
              <a:lnSpc>
                <a:spcPct val="116008"/>
              </a:lnSpc>
              <a:spcBef>
                <a:spcPts val="248"/>
              </a:spcBef>
              <a:spcAft>
                <a:spcPts val="0"/>
              </a:spcAft>
              <a:buNone/>
            </a:pPr>
            <a:r>
              <a:t/>
            </a:r>
            <a:endParaRPr sz="2100">
              <a:solidFill>
                <a:schemeClr val="dk1"/>
              </a:solidFill>
            </a:endParaRPr>
          </a:p>
          <a:p>
            <a:pPr indent="0" lvl="0" marL="0" marR="79790" rtl="0" algn="l">
              <a:lnSpc>
                <a:spcPct val="116405"/>
              </a:lnSpc>
              <a:spcBef>
                <a:spcPts val="113"/>
              </a:spcBef>
              <a:spcAft>
                <a:spcPts val="0"/>
              </a:spcAft>
              <a:buNone/>
            </a:pPr>
            <a:r>
              <a:t/>
            </a:r>
            <a:endParaRPr sz="1900">
              <a:solidFill>
                <a:schemeClr val="dk1"/>
              </a:solidFill>
            </a:endParaRPr>
          </a:p>
          <a:p>
            <a:pPr indent="0" lvl="0" marL="0" marR="79790" rtl="0" algn="l">
              <a:lnSpc>
                <a:spcPct val="116405"/>
              </a:lnSpc>
              <a:spcBef>
                <a:spcPts val="113"/>
              </a:spcBef>
              <a:spcAft>
                <a:spcPts val="0"/>
              </a:spcAft>
              <a:buNone/>
            </a:pPr>
            <a:r>
              <a:t/>
            </a:r>
            <a:endParaRPr sz="1600">
              <a:solidFill>
                <a:schemeClr val="dk1"/>
              </a:solidFill>
            </a:endParaRPr>
          </a:p>
          <a:p>
            <a:pPr indent="0" lvl="0" marL="0" rtl="0" algn="l">
              <a:spcBef>
                <a:spcPts val="0"/>
              </a:spcBef>
              <a:spcAft>
                <a:spcPts val="0"/>
              </a:spcAft>
              <a:buNone/>
            </a:pPr>
            <a:r>
              <a:t/>
            </a:r>
            <a:endParaRPr sz="1600"/>
          </a:p>
        </p:txBody>
      </p:sp>
      <p:pic>
        <p:nvPicPr>
          <p:cNvPr id="100" name="Google Shape;100;p16"/>
          <p:cNvPicPr preferRelativeResize="0"/>
          <p:nvPr/>
        </p:nvPicPr>
        <p:blipFill>
          <a:blip r:embed="rId5">
            <a:alphaModFix/>
          </a:blip>
          <a:stretch>
            <a:fillRect/>
          </a:stretch>
        </p:blipFill>
        <p:spPr>
          <a:xfrm>
            <a:off x="8149275" y="4172150"/>
            <a:ext cx="928550" cy="92855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grpSp>
        <p:nvGrpSpPr>
          <p:cNvPr id="105" name="Google Shape;105;p17"/>
          <p:cNvGrpSpPr/>
          <p:nvPr/>
        </p:nvGrpSpPr>
        <p:grpSpPr>
          <a:xfrm>
            <a:off x="0" y="6725"/>
            <a:ext cx="9144000" cy="1078525"/>
            <a:chOff x="0" y="6725"/>
            <a:chExt cx="9144000" cy="1078525"/>
          </a:xfrm>
        </p:grpSpPr>
        <p:sp>
          <p:nvSpPr>
            <p:cNvPr id="106" name="Google Shape;106;p17"/>
            <p:cNvSpPr/>
            <p:nvPr/>
          </p:nvSpPr>
          <p:spPr>
            <a:xfrm>
              <a:off x="0" y="838950"/>
              <a:ext cx="9144000" cy="246300"/>
            </a:xfrm>
            <a:prstGeom prst="rect">
              <a:avLst/>
            </a:prstGeom>
            <a:solidFill>
              <a:srgbClr val="CC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 name="Google Shape;107;p17"/>
            <p:cNvSpPr/>
            <p:nvPr/>
          </p:nvSpPr>
          <p:spPr>
            <a:xfrm>
              <a:off x="0" y="6725"/>
              <a:ext cx="9144000" cy="751800"/>
            </a:xfrm>
            <a:prstGeom prst="rect">
              <a:avLst/>
            </a:prstGeom>
            <a:solidFill>
              <a:srgbClr val="1155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17"/>
            <p:cNvSpPr txBox="1"/>
            <p:nvPr/>
          </p:nvSpPr>
          <p:spPr>
            <a:xfrm>
              <a:off x="1904050" y="59375"/>
              <a:ext cx="5631000" cy="646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3000">
                  <a:solidFill>
                    <a:srgbClr val="CCCCCC"/>
                  </a:solidFill>
                  <a:latin typeface="Corsiva"/>
                  <a:ea typeface="Corsiva"/>
                  <a:cs typeface="Corsiva"/>
                  <a:sym typeface="Corsiva"/>
                </a:rPr>
                <a:t>Uniform</a:t>
              </a:r>
              <a:endParaRPr sz="1600">
                <a:solidFill>
                  <a:srgbClr val="CCCCCC"/>
                </a:solidFill>
              </a:endParaRPr>
            </a:p>
          </p:txBody>
        </p:sp>
        <p:sp>
          <p:nvSpPr>
            <p:cNvPr id="109" name="Google Shape;109;p17"/>
            <p:cNvSpPr/>
            <p:nvPr/>
          </p:nvSpPr>
          <p:spPr>
            <a:xfrm>
              <a:off x="0" y="758525"/>
              <a:ext cx="9144000" cy="80400"/>
            </a:xfrm>
            <a:prstGeom prst="rect">
              <a:avLst/>
            </a:prstGeom>
            <a:solidFill>
              <a:srgbClr val="BF9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110" name="Google Shape;110;p17"/>
            <p:cNvPicPr preferRelativeResize="0"/>
            <p:nvPr/>
          </p:nvPicPr>
          <p:blipFill>
            <a:blip r:embed="rId3">
              <a:alphaModFix/>
            </a:blip>
            <a:stretch>
              <a:fillRect/>
            </a:stretch>
          </p:blipFill>
          <p:spPr>
            <a:xfrm>
              <a:off x="76200" y="90675"/>
              <a:ext cx="941125" cy="941125"/>
            </a:xfrm>
            <a:prstGeom prst="rect">
              <a:avLst/>
            </a:prstGeom>
            <a:noFill/>
            <a:ln>
              <a:noFill/>
            </a:ln>
          </p:spPr>
        </p:pic>
      </p:grpSp>
      <p:sp>
        <p:nvSpPr>
          <p:cNvPr id="111" name="Google Shape;111;p17"/>
          <p:cNvSpPr txBox="1"/>
          <p:nvPr/>
        </p:nvSpPr>
        <p:spPr>
          <a:xfrm>
            <a:off x="1333225" y="1172950"/>
            <a:ext cx="6855600" cy="387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2100"/>
          </a:p>
          <a:p>
            <a:pPr indent="0" lvl="0" marL="0" rtl="0" algn="l">
              <a:spcBef>
                <a:spcPts val="0"/>
              </a:spcBef>
              <a:spcAft>
                <a:spcPts val="0"/>
              </a:spcAft>
              <a:buNone/>
            </a:pPr>
            <a:r>
              <a:t/>
            </a:r>
            <a:endParaRPr sz="2100"/>
          </a:p>
        </p:txBody>
      </p:sp>
      <p:sp>
        <p:nvSpPr>
          <p:cNvPr id="112" name="Google Shape;112;p17"/>
          <p:cNvSpPr txBox="1"/>
          <p:nvPr/>
        </p:nvSpPr>
        <p:spPr>
          <a:xfrm>
            <a:off x="36425" y="1172950"/>
            <a:ext cx="9041400" cy="387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a:t>At St. Thomas of Canterbury, </a:t>
            </a:r>
            <a:r>
              <a:rPr lang="en-GB" sz="1800">
                <a:solidFill>
                  <a:schemeClr val="dk1"/>
                </a:solidFill>
              </a:rPr>
              <a:t>we are proud that our </a:t>
            </a:r>
            <a:r>
              <a:rPr lang="en-GB" sz="1800"/>
              <a:t>uniform fosters a sense of belonging within our school community.</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GB" sz="1800"/>
              <a:t>Information about school uniform can be found on the school website:</a:t>
            </a:r>
            <a:endParaRPr sz="1800"/>
          </a:p>
          <a:p>
            <a:pPr indent="0" lvl="0" marL="0" rtl="0" algn="l">
              <a:spcBef>
                <a:spcPts val="0"/>
              </a:spcBef>
              <a:spcAft>
                <a:spcPts val="0"/>
              </a:spcAft>
              <a:buNone/>
            </a:pPr>
            <a:r>
              <a:rPr lang="en-GB" sz="1800" u="sng">
                <a:solidFill>
                  <a:schemeClr val="hlink"/>
                </a:solidFill>
                <a:hlinkClick r:id="rId4"/>
              </a:rPr>
              <a:t>https://www.stthomasofcanterbury.thurrock.sch.uk/uniform/</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GB" sz="1800"/>
              <a:t>Our uniform is available to purchase from Uniformwise in Stanford-Le-Hope: </a:t>
            </a:r>
            <a:r>
              <a:rPr lang="en-GB" sz="1800" u="sng">
                <a:solidFill>
                  <a:schemeClr val="hlink"/>
                </a:solidFill>
                <a:hlinkClick r:id="rId5"/>
              </a:rPr>
              <a:t>https://www.uniformwise.co.uk/</a:t>
            </a:r>
            <a:r>
              <a:rPr lang="en-GB" sz="1800"/>
              <a:t>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GB" sz="1800"/>
              <a:t>Please ensure that all uniform items including are clearly marked with your child’s name.</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t/>
            </a:r>
            <a:endParaRPr sz="1800"/>
          </a:p>
        </p:txBody>
      </p:sp>
      <p:pic>
        <p:nvPicPr>
          <p:cNvPr id="113" name="Google Shape;113;p17"/>
          <p:cNvPicPr preferRelativeResize="0"/>
          <p:nvPr/>
        </p:nvPicPr>
        <p:blipFill>
          <a:blip r:embed="rId6">
            <a:alphaModFix/>
          </a:blip>
          <a:stretch>
            <a:fillRect/>
          </a:stretch>
        </p:blipFill>
        <p:spPr>
          <a:xfrm>
            <a:off x="8042250" y="4141425"/>
            <a:ext cx="907525" cy="90752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grpSp>
        <p:nvGrpSpPr>
          <p:cNvPr id="118" name="Google Shape;118;p18"/>
          <p:cNvGrpSpPr/>
          <p:nvPr/>
        </p:nvGrpSpPr>
        <p:grpSpPr>
          <a:xfrm>
            <a:off x="0" y="6725"/>
            <a:ext cx="9144000" cy="1078525"/>
            <a:chOff x="0" y="6725"/>
            <a:chExt cx="9144000" cy="1078525"/>
          </a:xfrm>
        </p:grpSpPr>
        <p:sp>
          <p:nvSpPr>
            <p:cNvPr id="119" name="Google Shape;119;p18"/>
            <p:cNvSpPr/>
            <p:nvPr/>
          </p:nvSpPr>
          <p:spPr>
            <a:xfrm>
              <a:off x="0" y="838950"/>
              <a:ext cx="9144000" cy="246300"/>
            </a:xfrm>
            <a:prstGeom prst="rect">
              <a:avLst/>
            </a:prstGeom>
            <a:solidFill>
              <a:srgbClr val="CC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 name="Google Shape;120;p18"/>
            <p:cNvSpPr/>
            <p:nvPr/>
          </p:nvSpPr>
          <p:spPr>
            <a:xfrm>
              <a:off x="0" y="6725"/>
              <a:ext cx="9144000" cy="751800"/>
            </a:xfrm>
            <a:prstGeom prst="rect">
              <a:avLst/>
            </a:prstGeom>
            <a:solidFill>
              <a:srgbClr val="1155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18"/>
            <p:cNvSpPr txBox="1"/>
            <p:nvPr/>
          </p:nvSpPr>
          <p:spPr>
            <a:xfrm>
              <a:off x="1904050" y="59375"/>
              <a:ext cx="5631000" cy="646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3000">
                  <a:solidFill>
                    <a:srgbClr val="CCCCCC"/>
                  </a:solidFill>
                  <a:latin typeface="Corsiva"/>
                  <a:ea typeface="Corsiva"/>
                  <a:cs typeface="Corsiva"/>
                  <a:sym typeface="Corsiva"/>
                </a:rPr>
                <a:t>PE kit</a:t>
              </a:r>
              <a:endParaRPr sz="1600">
                <a:solidFill>
                  <a:srgbClr val="CCCCCC"/>
                </a:solidFill>
              </a:endParaRPr>
            </a:p>
          </p:txBody>
        </p:sp>
        <p:sp>
          <p:nvSpPr>
            <p:cNvPr id="122" name="Google Shape;122;p18"/>
            <p:cNvSpPr/>
            <p:nvPr/>
          </p:nvSpPr>
          <p:spPr>
            <a:xfrm>
              <a:off x="0" y="758525"/>
              <a:ext cx="9144000" cy="80400"/>
            </a:xfrm>
            <a:prstGeom prst="rect">
              <a:avLst/>
            </a:prstGeom>
            <a:solidFill>
              <a:srgbClr val="BF9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123" name="Google Shape;123;p18"/>
            <p:cNvPicPr preferRelativeResize="0"/>
            <p:nvPr/>
          </p:nvPicPr>
          <p:blipFill>
            <a:blip r:embed="rId3">
              <a:alphaModFix/>
            </a:blip>
            <a:stretch>
              <a:fillRect/>
            </a:stretch>
          </p:blipFill>
          <p:spPr>
            <a:xfrm>
              <a:off x="76200" y="90675"/>
              <a:ext cx="941125" cy="941125"/>
            </a:xfrm>
            <a:prstGeom prst="rect">
              <a:avLst/>
            </a:prstGeom>
            <a:noFill/>
            <a:ln>
              <a:noFill/>
            </a:ln>
          </p:spPr>
        </p:pic>
      </p:grpSp>
      <p:sp>
        <p:nvSpPr>
          <p:cNvPr id="124" name="Google Shape;124;p18"/>
          <p:cNvSpPr txBox="1"/>
          <p:nvPr/>
        </p:nvSpPr>
        <p:spPr>
          <a:xfrm>
            <a:off x="1333225" y="1172950"/>
            <a:ext cx="6855600" cy="387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2100"/>
          </a:p>
          <a:p>
            <a:pPr indent="0" lvl="0" marL="0" rtl="0" algn="l">
              <a:spcBef>
                <a:spcPts val="0"/>
              </a:spcBef>
              <a:spcAft>
                <a:spcPts val="0"/>
              </a:spcAft>
              <a:buNone/>
            </a:pPr>
            <a:r>
              <a:t/>
            </a:r>
            <a:endParaRPr sz="2100"/>
          </a:p>
        </p:txBody>
      </p:sp>
      <p:sp>
        <p:nvSpPr>
          <p:cNvPr id="125" name="Google Shape;125;p18"/>
          <p:cNvSpPr txBox="1"/>
          <p:nvPr/>
        </p:nvSpPr>
        <p:spPr>
          <a:xfrm>
            <a:off x="36425" y="1172950"/>
            <a:ext cx="9041400" cy="387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a:t>Reception’s</a:t>
            </a:r>
            <a:r>
              <a:rPr lang="en-GB" sz="1800"/>
              <a:t> PE day is Friday.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GB" sz="1800"/>
              <a:t>Your child should wear their PE kit to school on their PE day. </a:t>
            </a:r>
            <a:endParaRPr sz="1800"/>
          </a:p>
          <a:p>
            <a:pPr indent="0" lvl="0" marL="0" rtl="0" algn="l">
              <a:spcBef>
                <a:spcPts val="0"/>
              </a:spcBef>
              <a:spcAft>
                <a:spcPts val="0"/>
              </a:spcAft>
              <a:buClr>
                <a:schemeClr val="dk1"/>
              </a:buClr>
              <a:buSzPts val="1100"/>
              <a:buFont typeface="Arial"/>
              <a:buNone/>
            </a:pPr>
            <a:r>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t/>
            </a:r>
            <a:endParaRPr sz="1800"/>
          </a:p>
        </p:txBody>
      </p:sp>
      <p:pic>
        <p:nvPicPr>
          <p:cNvPr id="126" name="Google Shape;126;p18"/>
          <p:cNvPicPr preferRelativeResize="0"/>
          <p:nvPr/>
        </p:nvPicPr>
        <p:blipFill>
          <a:blip r:embed="rId4">
            <a:alphaModFix/>
          </a:blip>
          <a:stretch>
            <a:fillRect/>
          </a:stretch>
        </p:blipFill>
        <p:spPr>
          <a:xfrm>
            <a:off x="7981400" y="3982550"/>
            <a:ext cx="1070375" cy="1070375"/>
          </a:xfrm>
          <a:prstGeom prst="rect">
            <a:avLst/>
          </a:prstGeom>
          <a:noFill/>
          <a:ln>
            <a:noFill/>
          </a:ln>
        </p:spPr>
      </p:pic>
      <p:pic>
        <p:nvPicPr>
          <p:cNvPr id="127" name="Google Shape;127;p18"/>
          <p:cNvPicPr preferRelativeResize="0"/>
          <p:nvPr/>
        </p:nvPicPr>
        <p:blipFill>
          <a:blip r:embed="rId5">
            <a:alphaModFix/>
          </a:blip>
          <a:stretch>
            <a:fillRect/>
          </a:stretch>
        </p:blipFill>
        <p:spPr>
          <a:xfrm>
            <a:off x="1290125" y="2624250"/>
            <a:ext cx="1642575" cy="2214551"/>
          </a:xfrm>
          <a:prstGeom prst="rect">
            <a:avLst/>
          </a:prstGeom>
          <a:noFill/>
          <a:ln>
            <a:noFill/>
          </a:ln>
        </p:spPr>
      </p:pic>
      <p:pic>
        <p:nvPicPr>
          <p:cNvPr id="128" name="Google Shape;128;p18"/>
          <p:cNvPicPr preferRelativeResize="0"/>
          <p:nvPr/>
        </p:nvPicPr>
        <p:blipFill>
          <a:blip r:embed="rId6">
            <a:alphaModFix/>
          </a:blip>
          <a:stretch>
            <a:fillRect/>
          </a:stretch>
        </p:blipFill>
        <p:spPr>
          <a:xfrm>
            <a:off x="6067500" y="2445663"/>
            <a:ext cx="1330500" cy="2466676"/>
          </a:xfrm>
          <a:prstGeom prst="rect">
            <a:avLst/>
          </a:prstGeom>
          <a:noFill/>
          <a:ln>
            <a:noFill/>
          </a:ln>
        </p:spPr>
      </p:pic>
      <p:sp>
        <p:nvSpPr>
          <p:cNvPr id="129" name="Google Shape;129;p18"/>
          <p:cNvSpPr txBox="1"/>
          <p:nvPr/>
        </p:nvSpPr>
        <p:spPr>
          <a:xfrm>
            <a:off x="3256150" y="2575950"/>
            <a:ext cx="2487900" cy="2336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1600"/>
              <a:t>Please note that in the winter months, the St. Thomas of Canterbury tracksuit should be worn. </a:t>
            </a:r>
            <a:endParaRPr sz="1600"/>
          </a:p>
          <a:p>
            <a:pPr indent="0" lvl="0" marL="0" rtl="0" algn="ctr">
              <a:spcBef>
                <a:spcPts val="0"/>
              </a:spcBef>
              <a:spcAft>
                <a:spcPts val="0"/>
              </a:spcAft>
              <a:buNone/>
            </a:pPr>
            <a:r>
              <a:t/>
            </a:r>
            <a:endParaRPr sz="1600"/>
          </a:p>
          <a:p>
            <a:pPr indent="0" lvl="0" marL="0" rtl="0" algn="ctr">
              <a:spcBef>
                <a:spcPts val="0"/>
              </a:spcBef>
              <a:spcAft>
                <a:spcPts val="0"/>
              </a:spcAft>
              <a:buNone/>
            </a:pPr>
            <a:r>
              <a:rPr lang="en-GB" sz="1600"/>
              <a:t>Children should wear black plimsolls or black trainers on their PE days.</a:t>
            </a:r>
            <a:endParaRPr sz="160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grpSp>
        <p:nvGrpSpPr>
          <p:cNvPr id="134" name="Google Shape;134;p19"/>
          <p:cNvGrpSpPr/>
          <p:nvPr/>
        </p:nvGrpSpPr>
        <p:grpSpPr>
          <a:xfrm>
            <a:off x="0" y="6725"/>
            <a:ext cx="9144000" cy="1078525"/>
            <a:chOff x="0" y="6725"/>
            <a:chExt cx="9144000" cy="1078525"/>
          </a:xfrm>
        </p:grpSpPr>
        <p:sp>
          <p:nvSpPr>
            <p:cNvPr id="135" name="Google Shape;135;p19"/>
            <p:cNvSpPr/>
            <p:nvPr/>
          </p:nvSpPr>
          <p:spPr>
            <a:xfrm>
              <a:off x="0" y="838950"/>
              <a:ext cx="9144000" cy="246300"/>
            </a:xfrm>
            <a:prstGeom prst="rect">
              <a:avLst/>
            </a:prstGeom>
            <a:solidFill>
              <a:srgbClr val="CC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 name="Google Shape;136;p19"/>
            <p:cNvSpPr/>
            <p:nvPr/>
          </p:nvSpPr>
          <p:spPr>
            <a:xfrm>
              <a:off x="0" y="6725"/>
              <a:ext cx="9144000" cy="751800"/>
            </a:xfrm>
            <a:prstGeom prst="rect">
              <a:avLst/>
            </a:prstGeom>
            <a:solidFill>
              <a:srgbClr val="1155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 name="Google Shape;137;p19"/>
            <p:cNvSpPr txBox="1"/>
            <p:nvPr/>
          </p:nvSpPr>
          <p:spPr>
            <a:xfrm>
              <a:off x="1904050" y="59375"/>
              <a:ext cx="5631000" cy="646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3000">
                  <a:solidFill>
                    <a:srgbClr val="CCCCCC"/>
                  </a:solidFill>
                  <a:latin typeface="Corsiva"/>
                  <a:ea typeface="Corsiva"/>
                  <a:cs typeface="Corsiva"/>
                  <a:sym typeface="Corsiva"/>
                </a:rPr>
                <a:t>Religious E</a:t>
              </a:r>
              <a:r>
                <a:rPr b="1" lang="en-GB" sz="3000">
                  <a:solidFill>
                    <a:srgbClr val="CCCCCC"/>
                  </a:solidFill>
                  <a:latin typeface="Corsiva"/>
                  <a:ea typeface="Corsiva"/>
                  <a:cs typeface="Corsiva"/>
                  <a:sym typeface="Corsiva"/>
                </a:rPr>
                <a:t>ducation</a:t>
              </a:r>
              <a:endParaRPr sz="1600">
                <a:solidFill>
                  <a:srgbClr val="CCCCCC"/>
                </a:solidFill>
              </a:endParaRPr>
            </a:p>
          </p:txBody>
        </p:sp>
        <p:sp>
          <p:nvSpPr>
            <p:cNvPr id="138" name="Google Shape;138;p19"/>
            <p:cNvSpPr/>
            <p:nvPr/>
          </p:nvSpPr>
          <p:spPr>
            <a:xfrm>
              <a:off x="0" y="758525"/>
              <a:ext cx="9144000" cy="80400"/>
            </a:xfrm>
            <a:prstGeom prst="rect">
              <a:avLst/>
            </a:prstGeom>
            <a:solidFill>
              <a:srgbClr val="BF9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139" name="Google Shape;139;p19"/>
            <p:cNvPicPr preferRelativeResize="0"/>
            <p:nvPr/>
          </p:nvPicPr>
          <p:blipFill>
            <a:blip r:embed="rId3">
              <a:alphaModFix/>
            </a:blip>
            <a:stretch>
              <a:fillRect/>
            </a:stretch>
          </p:blipFill>
          <p:spPr>
            <a:xfrm>
              <a:off x="76200" y="90675"/>
              <a:ext cx="941125" cy="941125"/>
            </a:xfrm>
            <a:prstGeom prst="rect">
              <a:avLst/>
            </a:prstGeom>
            <a:noFill/>
            <a:ln>
              <a:noFill/>
            </a:ln>
          </p:spPr>
        </p:pic>
      </p:grpSp>
      <p:sp>
        <p:nvSpPr>
          <p:cNvPr id="140" name="Google Shape;140;p19"/>
          <p:cNvSpPr txBox="1"/>
          <p:nvPr/>
        </p:nvSpPr>
        <p:spPr>
          <a:xfrm>
            <a:off x="1333225" y="1172950"/>
            <a:ext cx="6855600" cy="387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2100"/>
          </a:p>
          <a:p>
            <a:pPr indent="0" lvl="0" marL="0" rtl="0" algn="l">
              <a:spcBef>
                <a:spcPts val="0"/>
              </a:spcBef>
              <a:spcAft>
                <a:spcPts val="0"/>
              </a:spcAft>
              <a:buNone/>
            </a:pPr>
            <a:r>
              <a:t/>
            </a:r>
            <a:endParaRPr sz="2100"/>
          </a:p>
        </p:txBody>
      </p:sp>
      <p:sp>
        <p:nvSpPr>
          <p:cNvPr id="141" name="Google Shape;141;p19"/>
          <p:cNvSpPr txBox="1"/>
          <p:nvPr/>
        </p:nvSpPr>
        <p:spPr>
          <a:xfrm>
            <a:off x="36425" y="1172950"/>
            <a:ext cx="9041400" cy="387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600"/>
              <a:t>As a Catholic school, we are proud th</a:t>
            </a:r>
            <a:r>
              <a:rPr lang="en-GB" sz="1600"/>
              <a:t>at Christ and the Gospel values are </a:t>
            </a:r>
            <a:r>
              <a:rPr lang="en-GB" sz="1600"/>
              <a:t>central to our curriculum. </a:t>
            </a:r>
            <a:endParaRPr sz="1600"/>
          </a:p>
          <a:p>
            <a:pPr indent="0" lvl="0" marL="0" rtl="0" algn="l">
              <a:spcBef>
                <a:spcPts val="0"/>
              </a:spcBef>
              <a:spcAft>
                <a:spcPts val="0"/>
              </a:spcAft>
              <a:buNone/>
            </a:pPr>
            <a:r>
              <a:t/>
            </a:r>
            <a:endParaRPr sz="1600"/>
          </a:p>
          <a:p>
            <a:pPr indent="0" lvl="0" marL="0" rtl="0" algn="l">
              <a:spcBef>
                <a:spcPts val="0"/>
              </a:spcBef>
              <a:spcAft>
                <a:spcPts val="0"/>
              </a:spcAft>
              <a:buNone/>
            </a:pPr>
            <a:r>
              <a:rPr lang="en-GB" sz="1600"/>
              <a:t>At St. Thomas of Canterbury, we follow the Come and See Religious Education Programme. </a:t>
            </a:r>
            <a:r>
              <a:rPr lang="en-GB" sz="1600">
                <a:solidFill>
                  <a:schemeClr val="dk1"/>
                </a:solidFill>
              </a:rPr>
              <a:t>This accounts for 10% of the entire curriculum time excluding liturgies, assemblies and collective worship.</a:t>
            </a:r>
            <a:endParaRPr sz="1600">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n-GB" sz="1600">
                <a:solidFill>
                  <a:schemeClr val="dk1"/>
                </a:solidFill>
              </a:rPr>
              <a:t> </a:t>
            </a:r>
            <a:endParaRPr sz="1600">
              <a:solidFill>
                <a:schemeClr val="dk1"/>
              </a:solidFill>
            </a:endParaRPr>
          </a:p>
          <a:p>
            <a:pPr indent="0" lvl="0" marL="0" rtl="0" algn="l">
              <a:lnSpc>
                <a:spcPct val="115000"/>
              </a:lnSpc>
              <a:spcBef>
                <a:spcPts val="0"/>
              </a:spcBef>
              <a:spcAft>
                <a:spcPts val="0"/>
              </a:spcAft>
              <a:buNone/>
            </a:pPr>
            <a:r>
              <a:rPr lang="en-GB" sz="1600">
                <a:solidFill>
                  <a:schemeClr val="dk1"/>
                </a:solidFill>
              </a:rPr>
              <a:t>The children are taught the basis of the Catholic Faith, spirituality, morality and social issues which are constantly related to their own life experiences. Children are helped to come to a fuller knowledge and love of God which will develop into mature Christian living. On Holy Days of Obligation and at the beginning and throughout each term, we celebrate the Eucharist in School. </a:t>
            </a:r>
            <a:endParaRPr sz="1600">
              <a:solidFill>
                <a:schemeClr val="dk1"/>
              </a:solidFill>
            </a:endParaRPr>
          </a:p>
          <a:p>
            <a:pPr indent="0" lvl="0" marL="0" rtl="0" algn="l">
              <a:lnSpc>
                <a:spcPct val="115000"/>
              </a:lnSpc>
              <a:spcBef>
                <a:spcPts val="0"/>
              </a:spcBef>
              <a:spcAft>
                <a:spcPts val="0"/>
              </a:spcAft>
              <a:buNone/>
            </a:pPr>
            <a:r>
              <a:t/>
            </a:r>
            <a:endParaRPr sz="1600">
              <a:solidFill>
                <a:schemeClr val="dk1"/>
              </a:solidFill>
            </a:endParaRPr>
          </a:p>
          <a:p>
            <a:pPr indent="0" lvl="0" marL="0" rtl="0" algn="l">
              <a:lnSpc>
                <a:spcPct val="115000"/>
              </a:lnSpc>
              <a:spcBef>
                <a:spcPts val="0"/>
              </a:spcBef>
              <a:spcAft>
                <a:spcPts val="0"/>
              </a:spcAft>
              <a:buNone/>
            </a:pPr>
            <a:r>
              <a:rPr lang="en-GB" sz="1600">
                <a:solidFill>
                  <a:schemeClr val="dk1"/>
                </a:solidFill>
              </a:rPr>
              <a:t>Fr Stephen visits school to say Mass and takes time to visit the children in their classes. </a:t>
            </a:r>
            <a:endParaRPr sz="1600">
              <a:solidFill>
                <a:srgbClr val="FF0000"/>
              </a:solidFill>
              <a:highlight>
                <a:srgbClr val="FFFF00"/>
              </a:highlight>
            </a:endParaRPr>
          </a:p>
          <a:p>
            <a:pPr indent="0" lvl="0" marL="0" rtl="0" algn="l">
              <a:lnSpc>
                <a:spcPct val="115000"/>
              </a:lnSpc>
              <a:spcBef>
                <a:spcPts val="0"/>
              </a:spcBef>
              <a:spcAft>
                <a:spcPts val="0"/>
              </a:spcAft>
              <a:buClr>
                <a:schemeClr val="dk1"/>
              </a:buClr>
              <a:buSzPts val="1100"/>
              <a:buFont typeface="Arial"/>
              <a:buNone/>
            </a:pPr>
            <a:r>
              <a:rPr lang="en-GB" sz="1350">
                <a:solidFill>
                  <a:schemeClr val="dk1"/>
                </a:solidFill>
              </a:rPr>
              <a:t> </a:t>
            </a:r>
            <a:endParaRPr sz="1350">
              <a:solidFill>
                <a:schemeClr val="dk1"/>
              </a:solidFill>
            </a:endParaRPr>
          </a:p>
          <a:p>
            <a:pPr indent="0" lvl="0" marL="0" rtl="0" algn="l">
              <a:spcBef>
                <a:spcPts val="0"/>
              </a:spcBef>
              <a:spcAft>
                <a:spcPts val="0"/>
              </a:spcAft>
              <a:buNone/>
            </a:pPr>
            <a:r>
              <a:rPr lang="en-GB" sz="1800"/>
              <a:t> </a:t>
            </a:r>
            <a:endParaRPr sz="1800"/>
          </a:p>
        </p:txBody>
      </p:sp>
      <p:pic>
        <p:nvPicPr>
          <p:cNvPr id="142" name="Google Shape;142;p19"/>
          <p:cNvPicPr preferRelativeResize="0"/>
          <p:nvPr/>
        </p:nvPicPr>
        <p:blipFill>
          <a:blip r:embed="rId4">
            <a:alphaModFix/>
          </a:blip>
          <a:stretch>
            <a:fillRect/>
          </a:stretch>
        </p:blipFill>
        <p:spPr>
          <a:xfrm>
            <a:off x="7981400" y="3982550"/>
            <a:ext cx="1070375" cy="107037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grpSp>
        <p:nvGrpSpPr>
          <p:cNvPr id="147" name="Google Shape;147;p20"/>
          <p:cNvGrpSpPr/>
          <p:nvPr/>
        </p:nvGrpSpPr>
        <p:grpSpPr>
          <a:xfrm>
            <a:off x="0" y="6725"/>
            <a:ext cx="9144000" cy="1078525"/>
            <a:chOff x="0" y="6725"/>
            <a:chExt cx="9144000" cy="1078525"/>
          </a:xfrm>
        </p:grpSpPr>
        <p:sp>
          <p:nvSpPr>
            <p:cNvPr id="148" name="Google Shape;148;p20"/>
            <p:cNvSpPr/>
            <p:nvPr/>
          </p:nvSpPr>
          <p:spPr>
            <a:xfrm>
              <a:off x="0" y="838950"/>
              <a:ext cx="9144000" cy="246300"/>
            </a:xfrm>
            <a:prstGeom prst="rect">
              <a:avLst/>
            </a:prstGeom>
            <a:solidFill>
              <a:srgbClr val="CC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 name="Google Shape;149;p20"/>
            <p:cNvSpPr/>
            <p:nvPr/>
          </p:nvSpPr>
          <p:spPr>
            <a:xfrm>
              <a:off x="0" y="6725"/>
              <a:ext cx="9144000" cy="751800"/>
            </a:xfrm>
            <a:prstGeom prst="rect">
              <a:avLst/>
            </a:prstGeom>
            <a:solidFill>
              <a:srgbClr val="1155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20"/>
            <p:cNvSpPr txBox="1"/>
            <p:nvPr/>
          </p:nvSpPr>
          <p:spPr>
            <a:xfrm>
              <a:off x="1904050" y="59375"/>
              <a:ext cx="5631000" cy="646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3000">
                  <a:solidFill>
                    <a:srgbClr val="CCCCCC"/>
                  </a:solidFill>
                  <a:latin typeface="Corsiva"/>
                  <a:ea typeface="Corsiva"/>
                  <a:cs typeface="Corsiva"/>
                  <a:sym typeface="Corsiva"/>
                </a:rPr>
                <a:t>The Early Years Foundation Stage</a:t>
              </a:r>
              <a:endParaRPr sz="1600">
                <a:solidFill>
                  <a:srgbClr val="CCCCCC"/>
                </a:solidFill>
              </a:endParaRPr>
            </a:p>
          </p:txBody>
        </p:sp>
        <p:sp>
          <p:nvSpPr>
            <p:cNvPr id="151" name="Google Shape;151;p20"/>
            <p:cNvSpPr/>
            <p:nvPr/>
          </p:nvSpPr>
          <p:spPr>
            <a:xfrm>
              <a:off x="0" y="758525"/>
              <a:ext cx="9144000" cy="80400"/>
            </a:xfrm>
            <a:prstGeom prst="rect">
              <a:avLst/>
            </a:prstGeom>
            <a:solidFill>
              <a:srgbClr val="BF9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152" name="Google Shape;152;p20"/>
            <p:cNvPicPr preferRelativeResize="0"/>
            <p:nvPr/>
          </p:nvPicPr>
          <p:blipFill>
            <a:blip r:embed="rId3">
              <a:alphaModFix/>
            </a:blip>
            <a:stretch>
              <a:fillRect/>
            </a:stretch>
          </p:blipFill>
          <p:spPr>
            <a:xfrm>
              <a:off x="76200" y="90675"/>
              <a:ext cx="941125" cy="941125"/>
            </a:xfrm>
            <a:prstGeom prst="rect">
              <a:avLst/>
            </a:prstGeom>
            <a:noFill/>
            <a:ln>
              <a:noFill/>
            </a:ln>
          </p:spPr>
        </p:pic>
      </p:grpSp>
      <p:sp>
        <p:nvSpPr>
          <p:cNvPr id="153" name="Google Shape;153;p20"/>
          <p:cNvSpPr txBox="1"/>
          <p:nvPr/>
        </p:nvSpPr>
        <p:spPr>
          <a:xfrm>
            <a:off x="1333225" y="1172950"/>
            <a:ext cx="6855600" cy="387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2100"/>
          </a:p>
          <a:p>
            <a:pPr indent="0" lvl="0" marL="0" rtl="0" algn="l">
              <a:spcBef>
                <a:spcPts val="0"/>
              </a:spcBef>
              <a:spcAft>
                <a:spcPts val="0"/>
              </a:spcAft>
              <a:buNone/>
            </a:pPr>
            <a:r>
              <a:t/>
            </a:r>
            <a:endParaRPr sz="2100"/>
          </a:p>
        </p:txBody>
      </p:sp>
      <p:sp>
        <p:nvSpPr>
          <p:cNvPr id="154" name="Google Shape;154;p20"/>
          <p:cNvSpPr txBox="1"/>
          <p:nvPr/>
        </p:nvSpPr>
        <p:spPr>
          <a:xfrm>
            <a:off x="407975" y="1085250"/>
            <a:ext cx="8480700" cy="38760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b="1" lang="en-GB" sz="1800">
                <a:solidFill>
                  <a:srgbClr val="0000FF"/>
                </a:solidFill>
              </a:rPr>
              <a:t>Early Years Foundation Stage - Prime Areas </a:t>
            </a:r>
            <a:endParaRPr b="1" sz="1800">
              <a:solidFill>
                <a:srgbClr val="0000FF"/>
              </a:solidFill>
            </a:endParaRPr>
          </a:p>
          <a:p>
            <a:pPr indent="0" lvl="0" marL="0" rtl="0" algn="l">
              <a:lnSpc>
                <a:spcPct val="115000"/>
              </a:lnSpc>
              <a:spcBef>
                <a:spcPts val="0"/>
              </a:spcBef>
              <a:spcAft>
                <a:spcPts val="0"/>
              </a:spcAft>
              <a:buNone/>
            </a:pPr>
            <a:r>
              <a:t/>
            </a:r>
            <a:endParaRPr b="1" sz="1800">
              <a:solidFill>
                <a:srgbClr val="0000FF"/>
              </a:solidFill>
            </a:endParaRPr>
          </a:p>
          <a:p>
            <a:pPr indent="0" lvl="0" marL="0" rtl="0" algn="l">
              <a:lnSpc>
                <a:spcPct val="115000"/>
              </a:lnSpc>
              <a:spcBef>
                <a:spcPts val="0"/>
              </a:spcBef>
              <a:spcAft>
                <a:spcPts val="0"/>
              </a:spcAft>
              <a:buNone/>
            </a:pPr>
            <a:r>
              <a:rPr b="1" lang="en-GB" sz="1800">
                <a:solidFill>
                  <a:schemeClr val="dk1"/>
                </a:solidFill>
              </a:rPr>
              <a:t>Communication and Language</a:t>
            </a:r>
            <a:endParaRPr b="1" sz="1800">
              <a:solidFill>
                <a:schemeClr val="dk1"/>
              </a:solidFill>
            </a:endParaRPr>
          </a:p>
          <a:p>
            <a:pPr indent="0" lvl="0" marL="0" rtl="0" algn="l">
              <a:lnSpc>
                <a:spcPct val="115000"/>
              </a:lnSpc>
              <a:spcBef>
                <a:spcPts val="0"/>
              </a:spcBef>
              <a:spcAft>
                <a:spcPts val="0"/>
              </a:spcAft>
              <a:buNone/>
            </a:pPr>
            <a:r>
              <a:t/>
            </a:r>
            <a:endParaRPr b="1" sz="1800">
              <a:solidFill>
                <a:schemeClr val="dk1"/>
              </a:solidFill>
            </a:endParaRPr>
          </a:p>
          <a:p>
            <a:pPr indent="0" lvl="0" marL="0" rtl="0" algn="l">
              <a:lnSpc>
                <a:spcPct val="115000"/>
              </a:lnSpc>
              <a:spcBef>
                <a:spcPts val="0"/>
              </a:spcBef>
              <a:spcAft>
                <a:spcPts val="0"/>
              </a:spcAft>
              <a:buNone/>
            </a:pPr>
            <a:r>
              <a:rPr b="1" lang="en-GB" sz="1800">
                <a:solidFill>
                  <a:schemeClr val="dk1"/>
                </a:solidFill>
              </a:rPr>
              <a:t>Physical Development (gross and fine motor skills)</a:t>
            </a:r>
            <a:endParaRPr b="1" sz="1800">
              <a:solidFill>
                <a:schemeClr val="dk1"/>
              </a:solidFill>
            </a:endParaRPr>
          </a:p>
          <a:p>
            <a:pPr indent="0" lvl="0" marL="0" rtl="0" algn="l">
              <a:lnSpc>
                <a:spcPct val="115000"/>
              </a:lnSpc>
              <a:spcBef>
                <a:spcPts val="0"/>
              </a:spcBef>
              <a:spcAft>
                <a:spcPts val="0"/>
              </a:spcAft>
              <a:buNone/>
            </a:pPr>
            <a:r>
              <a:t/>
            </a:r>
            <a:endParaRPr b="1" sz="1800">
              <a:solidFill>
                <a:schemeClr val="dk1"/>
              </a:solidFill>
            </a:endParaRPr>
          </a:p>
          <a:p>
            <a:pPr indent="0" lvl="0" marL="0" rtl="0" algn="l">
              <a:lnSpc>
                <a:spcPct val="115000"/>
              </a:lnSpc>
              <a:spcBef>
                <a:spcPts val="0"/>
              </a:spcBef>
              <a:spcAft>
                <a:spcPts val="0"/>
              </a:spcAft>
              <a:buNone/>
            </a:pPr>
            <a:r>
              <a:rPr b="1" lang="en-GB" sz="1800">
                <a:solidFill>
                  <a:schemeClr val="dk1"/>
                </a:solidFill>
              </a:rPr>
              <a:t>Personal, Social and Emotional Development </a:t>
            </a:r>
            <a:endParaRPr b="1" sz="1800">
              <a:solidFill>
                <a:schemeClr val="dk1"/>
              </a:solidFill>
            </a:endParaRPr>
          </a:p>
          <a:p>
            <a:pPr indent="0" lvl="0" marL="0" rtl="0" algn="l">
              <a:lnSpc>
                <a:spcPct val="115000"/>
              </a:lnSpc>
              <a:spcBef>
                <a:spcPts val="0"/>
              </a:spcBef>
              <a:spcAft>
                <a:spcPts val="0"/>
              </a:spcAft>
              <a:buNone/>
            </a:pPr>
            <a:r>
              <a:t/>
            </a:r>
            <a:endParaRPr b="1" sz="1800">
              <a:solidFill>
                <a:schemeClr val="dk1"/>
              </a:solidFill>
            </a:endParaRPr>
          </a:p>
          <a:p>
            <a:pPr indent="0" lvl="0" marL="0" rtl="0" algn="l">
              <a:lnSpc>
                <a:spcPct val="115000"/>
              </a:lnSpc>
              <a:spcBef>
                <a:spcPts val="0"/>
              </a:spcBef>
              <a:spcAft>
                <a:spcPts val="0"/>
              </a:spcAft>
              <a:buNone/>
            </a:pPr>
            <a:r>
              <a:t/>
            </a:r>
            <a:endParaRPr b="1" sz="1200">
              <a:solidFill>
                <a:schemeClr val="dk1"/>
              </a:solidFill>
              <a:highlight>
                <a:schemeClr val="lt1"/>
              </a:highlight>
            </a:endParaRPr>
          </a:p>
          <a:p>
            <a:pPr indent="0" lvl="0" marL="0" rtl="0" algn="l">
              <a:spcBef>
                <a:spcPts val="0"/>
              </a:spcBef>
              <a:spcAft>
                <a:spcPts val="0"/>
              </a:spcAft>
              <a:buNone/>
            </a:pPr>
            <a:r>
              <a:t/>
            </a:r>
            <a:endParaRPr sz="1200">
              <a:solidFill>
                <a:schemeClr val="dk1"/>
              </a:solidFill>
              <a:highlight>
                <a:schemeClr val="lt1"/>
              </a:highlight>
              <a:latin typeface="Calibri"/>
              <a:ea typeface="Calibri"/>
              <a:cs typeface="Calibri"/>
              <a:sym typeface="Calibri"/>
            </a:endParaRPr>
          </a:p>
          <a:p>
            <a:pPr indent="0" lvl="0" marL="0" rtl="0" algn="l">
              <a:spcBef>
                <a:spcPts val="0"/>
              </a:spcBef>
              <a:spcAft>
                <a:spcPts val="0"/>
              </a:spcAft>
              <a:buNone/>
            </a:pPr>
            <a:r>
              <a:t/>
            </a:r>
            <a:endParaRPr sz="1200">
              <a:solidFill>
                <a:schemeClr val="dk1"/>
              </a:solidFill>
              <a:highlight>
                <a:schemeClr val="lt1"/>
              </a:highlight>
              <a:latin typeface="Calibri"/>
              <a:ea typeface="Calibri"/>
              <a:cs typeface="Calibri"/>
              <a:sym typeface="Calibri"/>
            </a:endParaRPr>
          </a:p>
          <a:p>
            <a:pPr indent="0" lvl="0" marL="0" rtl="0" algn="l">
              <a:spcBef>
                <a:spcPts val="0"/>
              </a:spcBef>
              <a:spcAft>
                <a:spcPts val="0"/>
              </a:spcAft>
              <a:buNone/>
            </a:pPr>
            <a:r>
              <a:rPr lang="en-GB" sz="1800"/>
              <a:t> </a:t>
            </a:r>
            <a:endParaRPr sz="1800"/>
          </a:p>
        </p:txBody>
      </p:sp>
      <p:pic>
        <p:nvPicPr>
          <p:cNvPr id="155" name="Google Shape;155;p20"/>
          <p:cNvPicPr preferRelativeResize="0"/>
          <p:nvPr/>
        </p:nvPicPr>
        <p:blipFill>
          <a:blip r:embed="rId4">
            <a:alphaModFix/>
          </a:blip>
          <a:stretch>
            <a:fillRect/>
          </a:stretch>
        </p:blipFill>
        <p:spPr>
          <a:xfrm>
            <a:off x="7981400" y="3982550"/>
            <a:ext cx="1070375" cy="1070375"/>
          </a:xfrm>
          <a:prstGeom prst="rect">
            <a:avLst/>
          </a:prstGeom>
          <a:noFill/>
          <a:ln>
            <a:noFill/>
          </a:ln>
        </p:spPr>
      </p:pic>
      <p:pic>
        <p:nvPicPr>
          <p:cNvPr id="156" name="Google Shape;156;p20"/>
          <p:cNvPicPr preferRelativeResize="0"/>
          <p:nvPr/>
        </p:nvPicPr>
        <p:blipFill>
          <a:blip r:embed="rId5">
            <a:alphaModFix/>
          </a:blip>
          <a:stretch>
            <a:fillRect/>
          </a:stretch>
        </p:blipFill>
        <p:spPr>
          <a:xfrm>
            <a:off x="6176576" y="1261917"/>
            <a:ext cx="2263650" cy="2765376"/>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 name="Shape 160"/>
        <p:cNvGrpSpPr/>
        <p:nvPr/>
      </p:nvGrpSpPr>
      <p:grpSpPr>
        <a:xfrm>
          <a:off x="0" y="0"/>
          <a:ext cx="0" cy="0"/>
          <a:chOff x="0" y="0"/>
          <a:chExt cx="0" cy="0"/>
        </a:xfrm>
      </p:grpSpPr>
      <p:grpSp>
        <p:nvGrpSpPr>
          <p:cNvPr id="161" name="Google Shape;161;p21"/>
          <p:cNvGrpSpPr/>
          <p:nvPr/>
        </p:nvGrpSpPr>
        <p:grpSpPr>
          <a:xfrm>
            <a:off x="0" y="6725"/>
            <a:ext cx="9144000" cy="1078525"/>
            <a:chOff x="0" y="6725"/>
            <a:chExt cx="9144000" cy="1078525"/>
          </a:xfrm>
        </p:grpSpPr>
        <p:sp>
          <p:nvSpPr>
            <p:cNvPr id="162" name="Google Shape;162;p21"/>
            <p:cNvSpPr/>
            <p:nvPr/>
          </p:nvSpPr>
          <p:spPr>
            <a:xfrm>
              <a:off x="0" y="838950"/>
              <a:ext cx="9144000" cy="246300"/>
            </a:xfrm>
            <a:prstGeom prst="rect">
              <a:avLst/>
            </a:prstGeom>
            <a:solidFill>
              <a:srgbClr val="CC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 name="Google Shape;163;p21"/>
            <p:cNvSpPr/>
            <p:nvPr/>
          </p:nvSpPr>
          <p:spPr>
            <a:xfrm>
              <a:off x="0" y="6725"/>
              <a:ext cx="9144000" cy="751800"/>
            </a:xfrm>
            <a:prstGeom prst="rect">
              <a:avLst/>
            </a:prstGeom>
            <a:solidFill>
              <a:srgbClr val="1155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21"/>
            <p:cNvSpPr txBox="1"/>
            <p:nvPr/>
          </p:nvSpPr>
          <p:spPr>
            <a:xfrm>
              <a:off x="1904050" y="59375"/>
              <a:ext cx="5631000" cy="646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3000">
                  <a:solidFill>
                    <a:srgbClr val="CCCCCC"/>
                  </a:solidFill>
                  <a:latin typeface="Corsiva"/>
                  <a:ea typeface="Corsiva"/>
                  <a:cs typeface="Corsiva"/>
                  <a:sym typeface="Corsiva"/>
                </a:rPr>
                <a:t>The Early Years Foundation Stage</a:t>
              </a:r>
              <a:endParaRPr sz="1600">
                <a:solidFill>
                  <a:srgbClr val="CCCCCC"/>
                </a:solidFill>
              </a:endParaRPr>
            </a:p>
          </p:txBody>
        </p:sp>
        <p:sp>
          <p:nvSpPr>
            <p:cNvPr id="165" name="Google Shape;165;p21"/>
            <p:cNvSpPr/>
            <p:nvPr/>
          </p:nvSpPr>
          <p:spPr>
            <a:xfrm>
              <a:off x="0" y="758525"/>
              <a:ext cx="9144000" cy="80400"/>
            </a:xfrm>
            <a:prstGeom prst="rect">
              <a:avLst/>
            </a:prstGeom>
            <a:solidFill>
              <a:srgbClr val="BF9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166" name="Google Shape;166;p21"/>
            <p:cNvPicPr preferRelativeResize="0"/>
            <p:nvPr/>
          </p:nvPicPr>
          <p:blipFill>
            <a:blip r:embed="rId3">
              <a:alphaModFix/>
            </a:blip>
            <a:stretch>
              <a:fillRect/>
            </a:stretch>
          </p:blipFill>
          <p:spPr>
            <a:xfrm>
              <a:off x="76200" y="90675"/>
              <a:ext cx="941125" cy="941125"/>
            </a:xfrm>
            <a:prstGeom prst="rect">
              <a:avLst/>
            </a:prstGeom>
            <a:noFill/>
            <a:ln>
              <a:noFill/>
            </a:ln>
          </p:spPr>
        </p:pic>
      </p:grpSp>
      <p:sp>
        <p:nvSpPr>
          <p:cNvPr id="167" name="Google Shape;167;p21"/>
          <p:cNvSpPr txBox="1"/>
          <p:nvPr/>
        </p:nvSpPr>
        <p:spPr>
          <a:xfrm>
            <a:off x="1333225" y="1172950"/>
            <a:ext cx="6855600" cy="387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2100"/>
          </a:p>
          <a:p>
            <a:pPr indent="0" lvl="0" marL="0" rtl="0" algn="l">
              <a:spcBef>
                <a:spcPts val="0"/>
              </a:spcBef>
              <a:spcAft>
                <a:spcPts val="0"/>
              </a:spcAft>
              <a:buNone/>
            </a:pPr>
            <a:r>
              <a:t/>
            </a:r>
            <a:endParaRPr sz="2100"/>
          </a:p>
        </p:txBody>
      </p:sp>
      <p:sp>
        <p:nvSpPr>
          <p:cNvPr id="168" name="Google Shape;168;p21"/>
          <p:cNvSpPr txBox="1"/>
          <p:nvPr/>
        </p:nvSpPr>
        <p:spPr>
          <a:xfrm>
            <a:off x="407975" y="1085250"/>
            <a:ext cx="8480700" cy="38760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b="1" lang="en-GB" sz="1800">
                <a:solidFill>
                  <a:srgbClr val="0000FF"/>
                </a:solidFill>
              </a:rPr>
              <a:t>Early Years Foundation Stage - Specific Areas</a:t>
            </a:r>
            <a:endParaRPr b="1" sz="1800">
              <a:solidFill>
                <a:srgbClr val="0000FF"/>
              </a:solidFill>
            </a:endParaRPr>
          </a:p>
          <a:p>
            <a:pPr indent="0" lvl="0" marL="0" rtl="0" algn="l">
              <a:lnSpc>
                <a:spcPct val="115000"/>
              </a:lnSpc>
              <a:spcBef>
                <a:spcPts val="0"/>
              </a:spcBef>
              <a:spcAft>
                <a:spcPts val="0"/>
              </a:spcAft>
              <a:buNone/>
            </a:pPr>
            <a:r>
              <a:t/>
            </a:r>
            <a:endParaRPr b="1" sz="1800">
              <a:solidFill>
                <a:schemeClr val="dk1"/>
              </a:solidFill>
            </a:endParaRPr>
          </a:p>
          <a:p>
            <a:pPr indent="0" lvl="0" marL="0" rtl="0" algn="l">
              <a:lnSpc>
                <a:spcPct val="115000"/>
              </a:lnSpc>
              <a:spcBef>
                <a:spcPts val="0"/>
              </a:spcBef>
              <a:spcAft>
                <a:spcPts val="0"/>
              </a:spcAft>
              <a:buNone/>
            </a:pPr>
            <a:r>
              <a:rPr b="1" lang="en-GB" sz="1800">
                <a:solidFill>
                  <a:schemeClr val="dk1"/>
                </a:solidFill>
              </a:rPr>
              <a:t>Literacy</a:t>
            </a:r>
            <a:endParaRPr b="1" sz="1800">
              <a:solidFill>
                <a:schemeClr val="dk1"/>
              </a:solidFill>
            </a:endParaRPr>
          </a:p>
          <a:p>
            <a:pPr indent="0" lvl="0" marL="0" rtl="0" algn="l">
              <a:lnSpc>
                <a:spcPct val="115000"/>
              </a:lnSpc>
              <a:spcBef>
                <a:spcPts val="0"/>
              </a:spcBef>
              <a:spcAft>
                <a:spcPts val="0"/>
              </a:spcAft>
              <a:buNone/>
            </a:pPr>
            <a:r>
              <a:t/>
            </a:r>
            <a:endParaRPr b="1" sz="1800">
              <a:solidFill>
                <a:schemeClr val="dk1"/>
              </a:solidFill>
            </a:endParaRPr>
          </a:p>
          <a:p>
            <a:pPr indent="0" lvl="0" marL="0" rtl="0" algn="l">
              <a:lnSpc>
                <a:spcPct val="115000"/>
              </a:lnSpc>
              <a:spcBef>
                <a:spcPts val="0"/>
              </a:spcBef>
              <a:spcAft>
                <a:spcPts val="0"/>
              </a:spcAft>
              <a:buNone/>
            </a:pPr>
            <a:r>
              <a:rPr b="1" lang="en-GB" sz="1800">
                <a:solidFill>
                  <a:schemeClr val="dk1"/>
                </a:solidFill>
              </a:rPr>
              <a:t>Maths</a:t>
            </a:r>
            <a:endParaRPr b="1" sz="1800">
              <a:solidFill>
                <a:schemeClr val="dk1"/>
              </a:solidFill>
            </a:endParaRPr>
          </a:p>
          <a:p>
            <a:pPr indent="0" lvl="0" marL="0" rtl="0" algn="l">
              <a:lnSpc>
                <a:spcPct val="115000"/>
              </a:lnSpc>
              <a:spcBef>
                <a:spcPts val="0"/>
              </a:spcBef>
              <a:spcAft>
                <a:spcPts val="0"/>
              </a:spcAft>
              <a:buNone/>
            </a:pPr>
            <a:r>
              <a:t/>
            </a:r>
            <a:endParaRPr b="1" sz="1800">
              <a:solidFill>
                <a:schemeClr val="dk1"/>
              </a:solidFill>
            </a:endParaRPr>
          </a:p>
          <a:p>
            <a:pPr indent="0" lvl="0" marL="0" rtl="0" algn="l">
              <a:lnSpc>
                <a:spcPct val="115000"/>
              </a:lnSpc>
              <a:spcBef>
                <a:spcPts val="0"/>
              </a:spcBef>
              <a:spcAft>
                <a:spcPts val="0"/>
              </a:spcAft>
              <a:buNone/>
            </a:pPr>
            <a:r>
              <a:rPr b="1" lang="en-GB" sz="1800">
                <a:solidFill>
                  <a:schemeClr val="dk1"/>
                </a:solidFill>
              </a:rPr>
              <a:t>Understanding the World</a:t>
            </a:r>
            <a:endParaRPr b="1" sz="1800">
              <a:solidFill>
                <a:schemeClr val="dk1"/>
              </a:solidFill>
            </a:endParaRPr>
          </a:p>
          <a:p>
            <a:pPr indent="0" lvl="0" marL="0" rtl="0" algn="l">
              <a:lnSpc>
                <a:spcPct val="115000"/>
              </a:lnSpc>
              <a:spcBef>
                <a:spcPts val="0"/>
              </a:spcBef>
              <a:spcAft>
                <a:spcPts val="0"/>
              </a:spcAft>
              <a:buNone/>
            </a:pPr>
            <a:r>
              <a:t/>
            </a:r>
            <a:endParaRPr b="1" sz="1800">
              <a:solidFill>
                <a:schemeClr val="dk1"/>
              </a:solidFill>
            </a:endParaRPr>
          </a:p>
          <a:p>
            <a:pPr indent="0" lvl="0" marL="0" rtl="0" algn="l">
              <a:lnSpc>
                <a:spcPct val="115000"/>
              </a:lnSpc>
              <a:spcBef>
                <a:spcPts val="0"/>
              </a:spcBef>
              <a:spcAft>
                <a:spcPts val="0"/>
              </a:spcAft>
              <a:buNone/>
            </a:pPr>
            <a:r>
              <a:rPr b="1" lang="en-GB" sz="1800">
                <a:solidFill>
                  <a:schemeClr val="dk1"/>
                </a:solidFill>
              </a:rPr>
              <a:t>Expressive Arts and Design</a:t>
            </a:r>
            <a:endParaRPr b="1" sz="1200">
              <a:solidFill>
                <a:schemeClr val="dk1"/>
              </a:solidFill>
              <a:highlight>
                <a:schemeClr val="lt1"/>
              </a:highlight>
            </a:endParaRPr>
          </a:p>
          <a:p>
            <a:pPr indent="0" lvl="0" marL="0" rtl="0" algn="l">
              <a:spcBef>
                <a:spcPts val="0"/>
              </a:spcBef>
              <a:spcAft>
                <a:spcPts val="0"/>
              </a:spcAft>
              <a:buNone/>
            </a:pPr>
            <a:r>
              <a:t/>
            </a:r>
            <a:endParaRPr sz="1200">
              <a:solidFill>
                <a:schemeClr val="dk1"/>
              </a:solidFill>
              <a:highlight>
                <a:schemeClr val="lt1"/>
              </a:highlight>
              <a:latin typeface="Calibri"/>
              <a:ea typeface="Calibri"/>
              <a:cs typeface="Calibri"/>
              <a:sym typeface="Calibri"/>
            </a:endParaRPr>
          </a:p>
          <a:p>
            <a:pPr indent="0" lvl="0" marL="0" rtl="0" algn="l">
              <a:spcBef>
                <a:spcPts val="0"/>
              </a:spcBef>
              <a:spcAft>
                <a:spcPts val="0"/>
              </a:spcAft>
              <a:buNone/>
            </a:pPr>
            <a:r>
              <a:t/>
            </a:r>
            <a:endParaRPr sz="1200">
              <a:solidFill>
                <a:schemeClr val="dk1"/>
              </a:solidFill>
              <a:highlight>
                <a:schemeClr val="lt1"/>
              </a:highlight>
              <a:latin typeface="Calibri"/>
              <a:ea typeface="Calibri"/>
              <a:cs typeface="Calibri"/>
              <a:sym typeface="Calibri"/>
            </a:endParaRPr>
          </a:p>
          <a:p>
            <a:pPr indent="0" lvl="0" marL="0" rtl="0" algn="l">
              <a:spcBef>
                <a:spcPts val="0"/>
              </a:spcBef>
              <a:spcAft>
                <a:spcPts val="0"/>
              </a:spcAft>
              <a:buNone/>
            </a:pPr>
            <a:r>
              <a:rPr lang="en-GB" sz="1800"/>
              <a:t> </a:t>
            </a:r>
            <a:endParaRPr sz="1800"/>
          </a:p>
        </p:txBody>
      </p:sp>
      <p:pic>
        <p:nvPicPr>
          <p:cNvPr id="169" name="Google Shape;169;p21"/>
          <p:cNvPicPr preferRelativeResize="0"/>
          <p:nvPr/>
        </p:nvPicPr>
        <p:blipFill>
          <a:blip r:embed="rId4">
            <a:alphaModFix/>
          </a:blip>
          <a:stretch>
            <a:fillRect/>
          </a:stretch>
        </p:blipFill>
        <p:spPr>
          <a:xfrm>
            <a:off x="7981400" y="3982550"/>
            <a:ext cx="1070375" cy="1070375"/>
          </a:xfrm>
          <a:prstGeom prst="rect">
            <a:avLst/>
          </a:prstGeom>
          <a:noFill/>
          <a:ln>
            <a:noFill/>
          </a:ln>
        </p:spPr>
      </p:pic>
      <p:pic>
        <p:nvPicPr>
          <p:cNvPr id="170" name="Google Shape;170;p21"/>
          <p:cNvPicPr preferRelativeResize="0"/>
          <p:nvPr/>
        </p:nvPicPr>
        <p:blipFill>
          <a:blip r:embed="rId5">
            <a:alphaModFix/>
          </a:blip>
          <a:stretch>
            <a:fillRect/>
          </a:stretch>
        </p:blipFill>
        <p:spPr>
          <a:xfrm>
            <a:off x="4773729" y="1870054"/>
            <a:ext cx="2676050" cy="267605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grpSp>
        <p:nvGrpSpPr>
          <p:cNvPr id="175" name="Google Shape;175;p22"/>
          <p:cNvGrpSpPr/>
          <p:nvPr/>
        </p:nvGrpSpPr>
        <p:grpSpPr>
          <a:xfrm>
            <a:off x="0" y="6725"/>
            <a:ext cx="9144000" cy="1078525"/>
            <a:chOff x="0" y="6725"/>
            <a:chExt cx="9144000" cy="1078525"/>
          </a:xfrm>
        </p:grpSpPr>
        <p:sp>
          <p:nvSpPr>
            <p:cNvPr id="176" name="Google Shape;176;p22"/>
            <p:cNvSpPr/>
            <p:nvPr/>
          </p:nvSpPr>
          <p:spPr>
            <a:xfrm>
              <a:off x="0" y="838950"/>
              <a:ext cx="9144000" cy="246300"/>
            </a:xfrm>
            <a:prstGeom prst="rect">
              <a:avLst/>
            </a:prstGeom>
            <a:solidFill>
              <a:srgbClr val="CC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22"/>
            <p:cNvSpPr/>
            <p:nvPr/>
          </p:nvSpPr>
          <p:spPr>
            <a:xfrm>
              <a:off x="0" y="6725"/>
              <a:ext cx="9144000" cy="751800"/>
            </a:xfrm>
            <a:prstGeom prst="rect">
              <a:avLst/>
            </a:prstGeom>
            <a:solidFill>
              <a:srgbClr val="1155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 name="Google Shape;178;p22"/>
            <p:cNvSpPr txBox="1"/>
            <p:nvPr/>
          </p:nvSpPr>
          <p:spPr>
            <a:xfrm>
              <a:off x="1904050" y="59375"/>
              <a:ext cx="5631000" cy="646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3000">
                  <a:solidFill>
                    <a:srgbClr val="CCCCCC"/>
                  </a:solidFill>
                  <a:latin typeface="Corsiva"/>
                  <a:ea typeface="Corsiva"/>
                  <a:cs typeface="Corsiva"/>
                  <a:sym typeface="Corsiva"/>
                </a:rPr>
                <a:t>Phonics</a:t>
              </a:r>
              <a:endParaRPr sz="1600">
                <a:solidFill>
                  <a:srgbClr val="CCCCCC"/>
                </a:solidFill>
              </a:endParaRPr>
            </a:p>
          </p:txBody>
        </p:sp>
        <p:sp>
          <p:nvSpPr>
            <p:cNvPr id="179" name="Google Shape;179;p22"/>
            <p:cNvSpPr/>
            <p:nvPr/>
          </p:nvSpPr>
          <p:spPr>
            <a:xfrm>
              <a:off x="0" y="758525"/>
              <a:ext cx="9144000" cy="80400"/>
            </a:xfrm>
            <a:prstGeom prst="rect">
              <a:avLst/>
            </a:prstGeom>
            <a:solidFill>
              <a:srgbClr val="BF9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180" name="Google Shape;180;p22"/>
            <p:cNvPicPr preferRelativeResize="0"/>
            <p:nvPr/>
          </p:nvPicPr>
          <p:blipFill>
            <a:blip r:embed="rId3">
              <a:alphaModFix/>
            </a:blip>
            <a:stretch>
              <a:fillRect/>
            </a:stretch>
          </p:blipFill>
          <p:spPr>
            <a:xfrm>
              <a:off x="76200" y="90675"/>
              <a:ext cx="941125" cy="941125"/>
            </a:xfrm>
            <a:prstGeom prst="rect">
              <a:avLst/>
            </a:prstGeom>
            <a:noFill/>
            <a:ln>
              <a:noFill/>
            </a:ln>
          </p:spPr>
        </p:pic>
      </p:grpSp>
      <p:sp>
        <p:nvSpPr>
          <p:cNvPr id="181" name="Google Shape;181;p22"/>
          <p:cNvSpPr txBox="1"/>
          <p:nvPr/>
        </p:nvSpPr>
        <p:spPr>
          <a:xfrm>
            <a:off x="1333225" y="1172950"/>
            <a:ext cx="6855600" cy="387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2100"/>
          </a:p>
          <a:p>
            <a:pPr indent="0" lvl="0" marL="0" rtl="0" algn="l">
              <a:spcBef>
                <a:spcPts val="0"/>
              </a:spcBef>
              <a:spcAft>
                <a:spcPts val="0"/>
              </a:spcAft>
              <a:buNone/>
            </a:pPr>
            <a:r>
              <a:t/>
            </a:r>
            <a:endParaRPr sz="2100"/>
          </a:p>
        </p:txBody>
      </p:sp>
      <p:sp>
        <p:nvSpPr>
          <p:cNvPr id="182" name="Google Shape;182;p22"/>
          <p:cNvSpPr txBox="1"/>
          <p:nvPr/>
        </p:nvSpPr>
        <p:spPr>
          <a:xfrm>
            <a:off x="36425" y="1172950"/>
            <a:ext cx="9041400" cy="387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a:solidFill>
                  <a:schemeClr val="dk1"/>
                </a:solidFill>
              </a:rPr>
              <a:t>We follow the RWI phonics scheme and children are </a:t>
            </a:r>
            <a:r>
              <a:rPr lang="en-GB" sz="1800">
                <a:solidFill>
                  <a:schemeClr val="dk1"/>
                </a:solidFill>
              </a:rPr>
              <a:t>taught</a:t>
            </a:r>
            <a:r>
              <a:rPr lang="en-GB" sz="1800">
                <a:solidFill>
                  <a:schemeClr val="dk1"/>
                </a:solidFill>
              </a:rPr>
              <a:t> phonics every day. Children learn a different sound each day and how to form the letter alongside it. We begin by teaching the Set 1 sounds: m, a, s, d, t, i, n, p, g, o, c, k, u, b, f, e l, h, r, j, v, y, w, z, x, qu, sh, th, ch, ng, nk.</a:t>
            </a:r>
            <a:endParaRPr sz="1800">
              <a:solidFill>
                <a:schemeClr val="dk1"/>
              </a:solidFill>
            </a:endParaRPr>
          </a:p>
          <a:p>
            <a:pPr indent="0" lvl="0" marL="0" rtl="0" algn="l">
              <a:spcBef>
                <a:spcPts val="0"/>
              </a:spcBef>
              <a:spcAft>
                <a:spcPts val="0"/>
              </a:spcAft>
              <a:buNone/>
            </a:pPr>
            <a:r>
              <a:t/>
            </a:r>
            <a:endParaRPr sz="1800">
              <a:solidFill>
                <a:schemeClr val="dk1"/>
              </a:solidFill>
            </a:endParaRPr>
          </a:p>
          <a:p>
            <a:pPr indent="0" lvl="0" marL="3200400" rtl="0" algn="l">
              <a:spcBef>
                <a:spcPts val="0"/>
              </a:spcBef>
              <a:spcAft>
                <a:spcPts val="0"/>
              </a:spcAft>
              <a:buNone/>
            </a:pPr>
            <a:r>
              <a:rPr lang="en-GB" sz="1800">
                <a:solidFill>
                  <a:schemeClr val="dk1"/>
                </a:solidFill>
              </a:rPr>
              <a:t>You can access phonics books on Oxford Owl which  the class teacher will set for each child. Your child will also be </a:t>
            </a:r>
            <a:r>
              <a:rPr lang="en-GB" sz="1800">
                <a:solidFill>
                  <a:schemeClr val="dk1"/>
                </a:solidFill>
              </a:rPr>
              <a:t>given</a:t>
            </a:r>
            <a:r>
              <a:rPr lang="en-GB" sz="1800">
                <a:solidFill>
                  <a:schemeClr val="dk1"/>
                </a:solidFill>
              </a:rPr>
              <a:t> a phonics book in their book bags weekly for them to practise their blending skills at home.</a:t>
            </a:r>
            <a:endParaRPr sz="1800">
              <a:solidFill>
                <a:schemeClr val="dk1"/>
              </a:solidFill>
            </a:endParaRPr>
          </a:p>
          <a:p>
            <a:pPr indent="0" lvl="0" marL="3200400" rtl="0" algn="l">
              <a:spcBef>
                <a:spcPts val="0"/>
              </a:spcBef>
              <a:spcAft>
                <a:spcPts val="0"/>
              </a:spcAft>
              <a:buNone/>
            </a:pPr>
            <a:r>
              <a:t/>
            </a:r>
            <a:endParaRPr sz="1800">
              <a:solidFill>
                <a:schemeClr val="dk1"/>
              </a:solidFill>
            </a:endParaRPr>
          </a:p>
          <a:p>
            <a:pPr indent="0" lvl="0" marL="3200400" rtl="0" algn="l">
              <a:spcBef>
                <a:spcPts val="0"/>
              </a:spcBef>
              <a:spcAft>
                <a:spcPts val="0"/>
              </a:spcAft>
              <a:buNone/>
            </a:pPr>
            <a:r>
              <a:rPr lang="en-GB" sz="1800">
                <a:solidFill>
                  <a:schemeClr val="dk1"/>
                </a:solidFill>
              </a:rPr>
              <a:t>Please ensure that the books are kept in book</a:t>
            </a:r>
            <a:endParaRPr sz="1800">
              <a:solidFill>
                <a:schemeClr val="dk1"/>
              </a:solidFill>
            </a:endParaRPr>
          </a:p>
          <a:p>
            <a:pPr indent="0" lvl="0" marL="3200400" rtl="0" algn="l">
              <a:spcBef>
                <a:spcPts val="0"/>
              </a:spcBef>
              <a:spcAft>
                <a:spcPts val="0"/>
              </a:spcAft>
              <a:buNone/>
            </a:pPr>
            <a:r>
              <a:rPr lang="en-GB" sz="1800">
                <a:solidFill>
                  <a:schemeClr val="dk1"/>
                </a:solidFill>
              </a:rPr>
              <a:t>bags so that we can change these. </a:t>
            </a:r>
            <a:endParaRPr sz="1800">
              <a:solidFill>
                <a:schemeClr val="dk1"/>
              </a:solidFill>
            </a:endParaRPr>
          </a:p>
          <a:p>
            <a:pPr indent="0" lvl="0" marL="0" rtl="0" algn="l">
              <a:spcBef>
                <a:spcPts val="0"/>
              </a:spcBef>
              <a:spcAft>
                <a:spcPts val="0"/>
              </a:spcAft>
              <a:buClr>
                <a:schemeClr val="dk1"/>
              </a:buClr>
              <a:buSzPts val="1100"/>
              <a:buFont typeface="Arial"/>
              <a:buNone/>
            </a:pPr>
            <a:r>
              <a:t/>
            </a:r>
            <a:endParaRPr sz="1800">
              <a:solidFill>
                <a:srgbClr val="FF0000"/>
              </a:solidFill>
              <a:highlight>
                <a:srgbClr val="FFFF00"/>
              </a:highlight>
            </a:endParaRPr>
          </a:p>
          <a:p>
            <a:pPr indent="0" lvl="0" marL="0" rtl="0" algn="l">
              <a:spcBef>
                <a:spcPts val="0"/>
              </a:spcBef>
              <a:spcAft>
                <a:spcPts val="0"/>
              </a:spcAft>
              <a:buNone/>
            </a:pPr>
            <a:r>
              <a:t/>
            </a:r>
            <a:endParaRPr sz="1800">
              <a:solidFill>
                <a:schemeClr val="dk1"/>
              </a:solidFill>
            </a:endParaRPr>
          </a:p>
        </p:txBody>
      </p:sp>
      <p:pic>
        <p:nvPicPr>
          <p:cNvPr id="183" name="Google Shape;183;p22"/>
          <p:cNvPicPr preferRelativeResize="0"/>
          <p:nvPr/>
        </p:nvPicPr>
        <p:blipFill>
          <a:blip r:embed="rId4">
            <a:alphaModFix/>
          </a:blip>
          <a:stretch>
            <a:fillRect/>
          </a:stretch>
        </p:blipFill>
        <p:spPr>
          <a:xfrm>
            <a:off x="8079525" y="4080675"/>
            <a:ext cx="972249" cy="972249"/>
          </a:xfrm>
          <a:prstGeom prst="rect">
            <a:avLst/>
          </a:prstGeom>
          <a:noFill/>
          <a:ln>
            <a:noFill/>
          </a:ln>
        </p:spPr>
      </p:pic>
      <p:pic>
        <p:nvPicPr>
          <p:cNvPr id="184" name="Google Shape;184;p22"/>
          <p:cNvPicPr preferRelativeResize="0"/>
          <p:nvPr/>
        </p:nvPicPr>
        <p:blipFill>
          <a:blip r:embed="rId5">
            <a:alphaModFix/>
          </a:blip>
          <a:stretch>
            <a:fillRect/>
          </a:stretch>
        </p:blipFill>
        <p:spPr>
          <a:xfrm>
            <a:off x="145700" y="2901101"/>
            <a:ext cx="2822471" cy="188557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grpSp>
        <p:nvGrpSpPr>
          <p:cNvPr id="189" name="Google Shape;189;p23"/>
          <p:cNvGrpSpPr/>
          <p:nvPr/>
        </p:nvGrpSpPr>
        <p:grpSpPr>
          <a:xfrm>
            <a:off x="0" y="6725"/>
            <a:ext cx="9144000" cy="1078525"/>
            <a:chOff x="0" y="6725"/>
            <a:chExt cx="9144000" cy="1078525"/>
          </a:xfrm>
        </p:grpSpPr>
        <p:sp>
          <p:nvSpPr>
            <p:cNvPr id="190" name="Google Shape;190;p23"/>
            <p:cNvSpPr/>
            <p:nvPr/>
          </p:nvSpPr>
          <p:spPr>
            <a:xfrm>
              <a:off x="0" y="838950"/>
              <a:ext cx="9144000" cy="246300"/>
            </a:xfrm>
            <a:prstGeom prst="rect">
              <a:avLst/>
            </a:prstGeom>
            <a:solidFill>
              <a:srgbClr val="CC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 name="Google Shape;191;p23"/>
            <p:cNvSpPr/>
            <p:nvPr/>
          </p:nvSpPr>
          <p:spPr>
            <a:xfrm>
              <a:off x="0" y="6725"/>
              <a:ext cx="9144000" cy="751800"/>
            </a:xfrm>
            <a:prstGeom prst="rect">
              <a:avLst/>
            </a:prstGeom>
            <a:solidFill>
              <a:srgbClr val="1155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23"/>
            <p:cNvSpPr txBox="1"/>
            <p:nvPr/>
          </p:nvSpPr>
          <p:spPr>
            <a:xfrm>
              <a:off x="1904050" y="59375"/>
              <a:ext cx="5631000" cy="646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3000">
                  <a:solidFill>
                    <a:srgbClr val="CCCCCC"/>
                  </a:solidFill>
                  <a:latin typeface="Corsiva"/>
                  <a:ea typeface="Corsiva"/>
                  <a:cs typeface="Corsiva"/>
                  <a:sym typeface="Corsiva"/>
                </a:rPr>
                <a:t>Our learning this term</a:t>
              </a:r>
              <a:endParaRPr sz="1600">
                <a:solidFill>
                  <a:srgbClr val="CCCCCC"/>
                </a:solidFill>
              </a:endParaRPr>
            </a:p>
          </p:txBody>
        </p:sp>
        <p:sp>
          <p:nvSpPr>
            <p:cNvPr id="193" name="Google Shape;193;p23"/>
            <p:cNvSpPr/>
            <p:nvPr/>
          </p:nvSpPr>
          <p:spPr>
            <a:xfrm>
              <a:off x="0" y="758525"/>
              <a:ext cx="9144000" cy="80400"/>
            </a:xfrm>
            <a:prstGeom prst="rect">
              <a:avLst/>
            </a:prstGeom>
            <a:solidFill>
              <a:srgbClr val="BF9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194" name="Google Shape;194;p23"/>
            <p:cNvPicPr preferRelativeResize="0"/>
            <p:nvPr/>
          </p:nvPicPr>
          <p:blipFill>
            <a:blip r:embed="rId3">
              <a:alphaModFix/>
            </a:blip>
            <a:stretch>
              <a:fillRect/>
            </a:stretch>
          </p:blipFill>
          <p:spPr>
            <a:xfrm>
              <a:off x="76200" y="90675"/>
              <a:ext cx="941125" cy="941125"/>
            </a:xfrm>
            <a:prstGeom prst="rect">
              <a:avLst/>
            </a:prstGeom>
            <a:noFill/>
            <a:ln>
              <a:noFill/>
            </a:ln>
          </p:spPr>
        </p:pic>
      </p:grpSp>
      <p:sp>
        <p:nvSpPr>
          <p:cNvPr id="195" name="Google Shape;195;p23"/>
          <p:cNvSpPr txBox="1"/>
          <p:nvPr/>
        </p:nvSpPr>
        <p:spPr>
          <a:xfrm>
            <a:off x="1333225" y="1172950"/>
            <a:ext cx="6855600" cy="387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2100"/>
          </a:p>
          <a:p>
            <a:pPr indent="0" lvl="0" marL="0" rtl="0" algn="l">
              <a:spcBef>
                <a:spcPts val="0"/>
              </a:spcBef>
              <a:spcAft>
                <a:spcPts val="0"/>
              </a:spcAft>
              <a:buNone/>
            </a:pPr>
            <a:r>
              <a:t/>
            </a:r>
            <a:endParaRPr sz="2100"/>
          </a:p>
        </p:txBody>
      </p:sp>
      <p:sp>
        <p:nvSpPr>
          <p:cNvPr id="196" name="Google Shape;196;p23"/>
          <p:cNvSpPr txBox="1"/>
          <p:nvPr/>
        </p:nvSpPr>
        <p:spPr>
          <a:xfrm>
            <a:off x="36425" y="1172950"/>
            <a:ext cx="9041400" cy="38760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GB">
                <a:solidFill>
                  <a:schemeClr val="dk1"/>
                </a:solidFill>
              </a:rPr>
              <a:t>Throughout the Autumn term, this is what we will be covering: </a:t>
            </a:r>
            <a:endParaRPr>
              <a:solidFill>
                <a:srgbClr val="1155CC"/>
              </a:solidFill>
              <a:highlight>
                <a:srgbClr val="FFFF00"/>
              </a:highlight>
            </a:endParaRPr>
          </a:p>
          <a:p>
            <a:pPr indent="0" lvl="0" marL="0" rtl="0" algn="l">
              <a:lnSpc>
                <a:spcPct val="115000"/>
              </a:lnSpc>
              <a:spcBef>
                <a:spcPts val="0"/>
              </a:spcBef>
              <a:spcAft>
                <a:spcPts val="0"/>
              </a:spcAft>
              <a:buNone/>
            </a:pPr>
            <a:r>
              <a:t/>
            </a:r>
            <a:endParaRPr b="1">
              <a:solidFill>
                <a:schemeClr val="dk1"/>
              </a:solidFill>
            </a:endParaRPr>
          </a:p>
          <a:p>
            <a:pPr indent="0" lvl="0" marL="0" rtl="0" algn="l">
              <a:lnSpc>
                <a:spcPct val="115000"/>
              </a:lnSpc>
              <a:spcBef>
                <a:spcPts val="0"/>
              </a:spcBef>
              <a:spcAft>
                <a:spcPts val="0"/>
              </a:spcAft>
              <a:buNone/>
            </a:pPr>
            <a:r>
              <a:rPr lang="en-GB">
                <a:solidFill>
                  <a:schemeClr val="dk1"/>
                </a:solidFill>
              </a:rPr>
              <a:t>Autumn 1 - Our book focus will be </a:t>
            </a:r>
            <a:r>
              <a:rPr b="1" i="1" lang="en-GB">
                <a:solidFill>
                  <a:schemeClr val="dk1"/>
                </a:solidFill>
              </a:rPr>
              <a:t>Traditional and Familiar Tales</a:t>
            </a:r>
            <a:r>
              <a:rPr lang="en-GB">
                <a:solidFill>
                  <a:schemeClr val="dk1"/>
                </a:solidFill>
              </a:rPr>
              <a:t> (The Gruffalo, Little </a:t>
            </a:r>
            <a:endParaRPr>
              <a:solidFill>
                <a:schemeClr val="dk1"/>
              </a:solidFill>
            </a:endParaRPr>
          </a:p>
          <a:p>
            <a:pPr indent="0" lvl="0" marL="0" rtl="0" algn="l">
              <a:lnSpc>
                <a:spcPct val="115000"/>
              </a:lnSpc>
              <a:spcBef>
                <a:spcPts val="0"/>
              </a:spcBef>
              <a:spcAft>
                <a:spcPts val="0"/>
              </a:spcAft>
              <a:buNone/>
            </a:pPr>
            <a:r>
              <a:rPr lang="en-GB">
                <a:solidFill>
                  <a:schemeClr val="dk1"/>
                </a:solidFill>
              </a:rPr>
              <a:t>Red Riding Hood, The Smartest Giant in Town, Jack and the Beanstalk, We’re Going on </a:t>
            </a:r>
            <a:endParaRPr>
              <a:solidFill>
                <a:schemeClr val="dk1"/>
              </a:solidFill>
            </a:endParaRPr>
          </a:p>
          <a:p>
            <a:pPr indent="0" lvl="0" marL="0" rtl="0" algn="l">
              <a:lnSpc>
                <a:spcPct val="115000"/>
              </a:lnSpc>
              <a:spcBef>
                <a:spcPts val="0"/>
              </a:spcBef>
              <a:spcAft>
                <a:spcPts val="0"/>
              </a:spcAft>
              <a:buNone/>
            </a:pPr>
            <a:r>
              <a:rPr lang="en-GB">
                <a:solidFill>
                  <a:schemeClr val="dk1"/>
                </a:solidFill>
              </a:rPr>
              <a:t>a Bear Hunt). </a:t>
            </a:r>
            <a:endParaRPr>
              <a:solidFill>
                <a:schemeClr val="dk1"/>
              </a:solidFill>
            </a:endParaRPr>
          </a:p>
          <a:p>
            <a:pPr indent="0" lvl="0" marL="0" rtl="0" algn="l">
              <a:lnSpc>
                <a:spcPct val="115000"/>
              </a:lnSpc>
              <a:spcBef>
                <a:spcPts val="0"/>
              </a:spcBef>
              <a:spcAft>
                <a:spcPts val="0"/>
              </a:spcAft>
              <a:buNone/>
            </a:pPr>
            <a:r>
              <a:rPr lang="en-GB">
                <a:solidFill>
                  <a:schemeClr val="dk1"/>
                </a:solidFill>
              </a:rPr>
              <a:t>Autumn 2 - Our book focus will be </a:t>
            </a:r>
            <a:r>
              <a:rPr b="1" i="1" lang="en-GB">
                <a:solidFill>
                  <a:schemeClr val="dk1"/>
                </a:solidFill>
              </a:rPr>
              <a:t>Together We Can </a:t>
            </a:r>
            <a:r>
              <a:rPr lang="en-GB">
                <a:solidFill>
                  <a:schemeClr val="dk1"/>
                </a:solidFill>
              </a:rPr>
              <a:t>(The Kindness Elves, A Day to Remember, The Colour Monster, Together We Can, A Letter to Father Christmas, The Nativity).</a:t>
            </a:r>
            <a:endParaRPr>
              <a:solidFill>
                <a:schemeClr val="dk1"/>
              </a:solidFill>
            </a:endParaRPr>
          </a:p>
          <a:p>
            <a:pPr indent="0" lvl="0" marL="0" rtl="0" algn="l">
              <a:lnSpc>
                <a:spcPct val="115000"/>
              </a:lnSpc>
              <a:spcBef>
                <a:spcPts val="0"/>
              </a:spcBef>
              <a:spcAft>
                <a:spcPts val="0"/>
              </a:spcAft>
              <a:buNone/>
            </a:pPr>
            <a:r>
              <a:t/>
            </a:r>
            <a:endParaRPr b="1">
              <a:solidFill>
                <a:schemeClr val="dk1"/>
              </a:solidFill>
            </a:endParaRPr>
          </a:p>
          <a:p>
            <a:pPr indent="0" lvl="0" marL="0" rtl="0" algn="l">
              <a:lnSpc>
                <a:spcPct val="115000"/>
              </a:lnSpc>
              <a:spcBef>
                <a:spcPts val="0"/>
              </a:spcBef>
              <a:spcAft>
                <a:spcPts val="0"/>
              </a:spcAft>
              <a:buNone/>
            </a:pPr>
            <a:r>
              <a:rPr b="1" lang="en-GB">
                <a:solidFill>
                  <a:schemeClr val="dk1"/>
                </a:solidFill>
              </a:rPr>
              <a:t>Writing - </a:t>
            </a:r>
            <a:r>
              <a:rPr lang="en-GB">
                <a:solidFill>
                  <a:schemeClr val="dk1"/>
                </a:solidFill>
              </a:rPr>
              <a:t>Autumn 1 - writing some or all of their name, writing some letters correctly.</a:t>
            </a:r>
            <a:endParaRPr>
              <a:solidFill>
                <a:schemeClr val="dk1"/>
              </a:solidFill>
            </a:endParaRPr>
          </a:p>
          <a:p>
            <a:pPr indent="0" lvl="0" marL="0" rtl="0" algn="l">
              <a:lnSpc>
                <a:spcPct val="115000"/>
              </a:lnSpc>
              <a:spcBef>
                <a:spcPts val="0"/>
              </a:spcBef>
              <a:spcAft>
                <a:spcPts val="0"/>
              </a:spcAft>
              <a:buNone/>
            </a:pPr>
            <a:r>
              <a:rPr lang="en-GB">
                <a:solidFill>
                  <a:schemeClr val="dk1"/>
                </a:solidFill>
              </a:rPr>
              <a:t>Autumn 2 - Forming lower case letters and capital letters correctly, spelling</a:t>
            </a:r>
            <a:r>
              <a:rPr lang="en-GB">
                <a:solidFill>
                  <a:srgbClr val="222222"/>
                </a:solidFill>
              </a:rPr>
              <a:t> words by identifying the sounds and then writing the sound with letter/s.</a:t>
            </a:r>
            <a:endParaRPr sz="1900">
              <a:solidFill>
                <a:schemeClr val="dk1"/>
              </a:solidFill>
            </a:endParaRPr>
          </a:p>
          <a:p>
            <a:pPr indent="0" lvl="0" marL="0" rtl="0" algn="l">
              <a:lnSpc>
                <a:spcPct val="115000"/>
              </a:lnSpc>
              <a:spcBef>
                <a:spcPts val="0"/>
              </a:spcBef>
              <a:spcAft>
                <a:spcPts val="0"/>
              </a:spcAft>
              <a:buNone/>
            </a:pPr>
            <a:r>
              <a:t/>
            </a:r>
            <a:endParaRPr>
              <a:solidFill>
                <a:schemeClr val="dk1"/>
              </a:solidFill>
            </a:endParaRPr>
          </a:p>
          <a:p>
            <a:pPr indent="0" lvl="0" marL="0" rtl="0" algn="l">
              <a:lnSpc>
                <a:spcPct val="115000"/>
              </a:lnSpc>
              <a:spcBef>
                <a:spcPts val="0"/>
              </a:spcBef>
              <a:spcAft>
                <a:spcPts val="0"/>
              </a:spcAft>
              <a:buNone/>
            </a:pPr>
            <a:r>
              <a:rPr b="1" lang="en-GB">
                <a:solidFill>
                  <a:schemeClr val="dk1"/>
                </a:solidFill>
              </a:rPr>
              <a:t>Maths:</a:t>
            </a:r>
            <a:r>
              <a:rPr lang="en-GB">
                <a:solidFill>
                  <a:schemeClr val="dk1"/>
                </a:solidFill>
              </a:rPr>
              <a:t> Autumn 1 - Matching, sorting and comparing amounts,</a:t>
            </a:r>
            <a:endParaRPr>
              <a:solidFill>
                <a:schemeClr val="dk1"/>
              </a:solidFill>
            </a:endParaRPr>
          </a:p>
          <a:p>
            <a:pPr indent="0" lvl="0" marL="0" rtl="0" algn="l">
              <a:lnSpc>
                <a:spcPct val="115000"/>
              </a:lnSpc>
              <a:spcBef>
                <a:spcPts val="0"/>
              </a:spcBef>
              <a:spcAft>
                <a:spcPts val="0"/>
              </a:spcAft>
              <a:buNone/>
            </a:pPr>
            <a:r>
              <a:rPr lang="en-GB">
                <a:solidFill>
                  <a:schemeClr val="dk1"/>
                </a:solidFill>
              </a:rPr>
              <a:t>Talking about measure and patterns, 1,2,3. </a:t>
            </a:r>
            <a:endParaRPr>
              <a:solidFill>
                <a:schemeClr val="dk1"/>
              </a:solidFill>
            </a:endParaRPr>
          </a:p>
          <a:p>
            <a:pPr indent="0" lvl="0" marL="0" rtl="0" algn="l">
              <a:lnSpc>
                <a:spcPct val="115000"/>
              </a:lnSpc>
              <a:spcBef>
                <a:spcPts val="0"/>
              </a:spcBef>
              <a:spcAft>
                <a:spcPts val="0"/>
              </a:spcAft>
              <a:buNone/>
            </a:pPr>
            <a:r>
              <a:rPr lang="en-GB">
                <a:solidFill>
                  <a:schemeClr val="dk1"/>
                </a:solidFill>
              </a:rPr>
              <a:t>Autumn 2 - Circles and triangles, 1,2,3,4,5.</a:t>
            </a:r>
            <a:endParaRPr sz="1200">
              <a:solidFill>
                <a:schemeClr val="dk1"/>
              </a:solidFill>
            </a:endParaRPr>
          </a:p>
          <a:p>
            <a:pPr indent="0" lvl="0" marL="0" rtl="0" algn="l">
              <a:lnSpc>
                <a:spcPct val="115000"/>
              </a:lnSpc>
              <a:spcBef>
                <a:spcPts val="0"/>
              </a:spcBef>
              <a:spcAft>
                <a:spcPts val="0"/>
              </a:spcAft>
              <a:buNone/>
            </a:pPr>
            <a:r>
              <a:t/>
            </a:r>
            <a:endParaRPr sz="1200">
              <a:solidFill>
                <a:schemeClr val="dk1"/>
              </a:solidFill>
            </a:endParaRPr>
          </a:p>
          <a:p>
            <a:pPr indent="0" lvl="0" marL="0" rtl="0" algn="l">
              <a:lnSpc>
                <a:spcPct val="115000"/>
              </a:lnSpc>
              <a:spcBef>
                <a:spcPts val="0"/>
              </a:spcBef>
              <a:spcAft>
                <a:spcPts val="0"/>
              </a:spcAft>
              <a:buNone/>
            </a:pPr>
            <a:r>
              <a:t/>
            </a:r>
            <a:endParaRPr sz="1200">
              <a:solidFill>
                <a:schemeClr val="dk1"/>
              </a:solidFill>
            </a:endParaRPr>
          </a:p>
          <a:p>
            <a:pPr indent="0" lvl="0" marL="0" rtl="0" algn="l">
              <a:spcBef>
                <a:spcPts val="0"/>
              </a:spcBef>
              <a:spcAft>
                <a:spcPts val="0"/>
              </a:spcAft>
              <a:buNone/>
            </a:pPr>
            <a:r>
              <a:rPr lang="en-GB"/>
              <a:t> </a:t>
            </a:r>
            <a:endParaRPr/>
          </a:p>
        </p:txBody>
      </p:sp>
      <p:pic>
        <p:nvPicPr>
          <p:cNvPr id="197" name="Google Shape;197;p23"/>
          <p:cNvPicPr preferRelativeResize="0"/>
          <p:nvPr/>
        </p:nvPicPr>
        <p:blipFill>
          <a:blip r:embed="rId4">
            <a:alphaModFix/>
          </a:blip>
          <a:stretch>
            <a:fillRect/>
          </a:stretch>
        </p:blipFill>
        <p:spPr>
          <a:xfrm>
            <a:off x="8414050" y="4428725"/>
            <a:ext cx="663775" cy="663775"/>
          </a:xfrm>
          <a:prstGeom prst="rect">
            <a:avLst/>
          </a:prstGeom>
          <a:noFill/>
          <a:ln>
            <a:noFill/>
          </a:ln>
        </p:spPr>
      </p:pic>
      <p:pic>
        <p:nvPicPr>
          <p:cNvPr id="198" name="Google Shape;198;p23"/>
          <p:cNvPicPr preferRelativeResize="0"/>
          <p:nvPr/>
        </p:nvPicPr>
        <p:blipFill>
          <a:blip r:embed="rId5">
            <a:alphaModFix/>
          </a:blip>
          <a:stretch>
            <a:fillRect/>
          </a:stretch>
        </p:blipFill>
        <p:spPr>
          <a:xfrm>
            <a:off x="7125125" y="1172950"/>
            <a:ext cx="1792224" cy="1008124"/>
          </a:xfrm>
          <a:prstGeom prst="rect">
            <a:avLst/>
          </a:prstGeom>
          <a:noFill/>
          <a:ln>
            <a:noFill/>
          </a:ln>
        </p:spPr>
      </p:pic>
      <p:pic>
        <p:nvPicPr>
          <p:cNvPr id="199" name="Google Shape;199;p23"/>
          <p:cNvPicPr preferRelativeResize="0"/>
          <p:nvPr/>
        </p:nvPicPr>
        <p:blipFill>
          <a:blip r:embed="rId6">
            <a:alphaModFix/>
          </a:blip>
          <a:stretch>
            <a:fillRect/>
          </a:stretch>
        </p:blipFill>
        <p:spPr>
          <a:xfrm>
            <a:off x="7401975" y="2743888"/>
            <a:ext cx="833125" cy="734125"/>
          </a:xfrm>
          <a:prstGeom prst="rect">
            <a:avLst/>
          </a:prstGeom>
          <a:noFill/>
          <a:ln>
            <a:noFill/>
          </a:ln>
        </p:spPr>
      </p:pic>
      <p:pic>
        <p:nvPicPr>
          <p:cNvPr id="200" name="Google Shape;200;p23"/>
          <p:cNvPicPr preferRelativeResize="0"/>
          <p:nvPr/>
        </p:nvPicPr>
        <p:blipFill>
          <a:blip r:embed="rId7">
            <a:alphaModFix/>
          </a:blip>
          <a:stretch>
            <a:fillRect/>
          </a:stretch>
        </p:blipFill>
        <p:spPr>
          <a:xfrm>
            <a:off x="5391224" y="3729149"/>
            <a:ext cx="2575200" cy="136335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4" name="Shape 204"/>
        <p:cNvGrpSpPr/>
        <p:nvPr/>
      </p:nvGrpSpPr>
      <p:grpSpPr>
        <a:xfrm>
          <a:off x="0" y="0"/>
          <a:ext cx="0" cy="0"/>
          <a:chOff x="0" y="0"/>
          <a:chExt cx="0" cy="0"/>
        </a:xfrm>
      </p:grpSpPr>
      <p:grpSp>
        <p:nvGrpSpPr>
          <p:cNvPr id="205" name="Google Shape;205;p24"/>
          <p:cNvGrpSpPr/>
          <p:nvPr/>
        </p:nvGrpSpPr>
        <p:grpSpPr>
          <a:xfrm>
            <a:off x="0" y="6725"/>
            <a:ext cx="9144000" cy="1078525"/>
            <a:chOff x="0" y="6725"/>
            <a:chExt cx="9144000" cy="1078525"/>
          </a:xfrm>
        </p:grpSpPr>
        <p:sp>
          <p:nvSpPr>
            <p:cNvPr id="206" name="Google Shape;206;p24"/>
            <p:cNvSpPr/>
            <p:nvPr/>
          </p:nvSpPr>
          <p:spPr>
            <a:xfrm>
              <a:off x="0" y="838950"/>
              <a:ext cx="9144000" cy="246300"/>
            </a:xfrm>
            <a:prstGeom prst="rect">
              <a:avLst/>
            </a:prstGeom>
            <a:solidFill>
              <a:srgbClr val="CC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24"/>
            <p:cNvSpPr/>
            <p:nvPr/>
          </p:nvSpPr>
          <p:spPr>
            <a:xfrm>
              <a:off x="0" y="6725"/>
              <a:ext cx="9144000" cy="751800"/>
            </a:xfrm>
            <a:prstGeom prst="rect">
              <a:avLst/>
            </a:prstGeom>
            <a:solidFill>
              <a:srgbClr val="1155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 name="Google Shape;208;p24"/>
            <p:cNvSpPr txBox="1"/>
            <p:nvPr/>
          </p:nvSpPr>
          <p:spPr>
            <a:xfrm>
              <a:off x="1904050" y="59375"/>
              <a:ext cx="5631000" cy="646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3000">
                  <a:solidFill>
                    <a:srgbClr val="CCCCCC"/>
                  </a:solidFill>
                  <a:latin typeface="Corsiva"/>
                  <a:ea typeface="Corsiva"/>
                  <a:cs typeface="Corsiva"/>
                  <a:sym typeface="Corsiva"/>
                </a:rPr>
                <a:t>Reading</a:t>
              </a:r>
              <a:endParaRPr sz="1600">
                <a:solidFill>
                  <a:srgbClr val="CCCCCC"/>
                </a:solidFill>
              </a:endParaRPr>
            </a:p>
          </p:txBody>
        </p:sp>
        <p:sp>
          <p:nvSpPr>
            <p:cNvPr id="209" name="Google Shape;209;p24"/>
            <p:cNvSpPr/>
            <p:nvPr/>
          </p:nvSpPr>
          <p:spPr>
            <a:xfrm>
              <a:off x="0" y="758525"/>
              <a:ext cx="9144000" cy="80400"/>
            </a:xfrm>
            <a:prstGeom prst="rect">
              <a:avLst/>
            </a:prstGeom>
            <a:solidFill>
              <a:srgbClr val="BF9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210" name="Google Shape;210;p24"/>
            <p:cNvPicPr preferRelativeResize="0"/>
            <p:nvPr/>
          </p:nvPicPr>
          <p:blipFill>
            <a:blip r:embed="rId3">
              <a:alphaModFix/>
            </a:blip>
            <a:stretch>
              <a:fillRect/>
            </a:stretch>
          </p:blipFill>
          <p:spPr>
            <a:xfrm>
              <a:off x="76200" y="90675"/>
              <a:ext cx="941125" cy="941125"/>
            </a:xfrm>
            <a:prstGeom prst="rect">
              <a:avLst/>
            </a:prstGeom>
            <a:noFill/>
            <a:ln>
              <a:noFill/>
            </a:ln>
          </p:spPr>
        </p:pic>
      </p:grpSp>
      <p:sp>
        <p:nvSpPr>
          <p:cNvPr id="211" name="Google Shape;211;p24"/>
          <p:cNvSpPr txBox="1"/>
          <p:nvPr/>
        </p:nvSpPr>
        <p:spPr>
          <a:xfrm>
            <a:off x="1333225" y="1172950"/>
            <a:ext cx="6855600" cy="387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2100"/>
          </a:p>
          <a:p>
            <a:pPr indent="0" lvl="0" marL="0" rtl="0" algn="l">
              <a:spcBef>
                <a:spcPts val="0"/>
              </a:spcBef>
              <a:spcAft>
                <a:spcPts val="0"/>
              </a:spcAft>
              <a:buNone/>
            </a:pPr>
            <a:r>
              <a:t/>
            </a:r>
            <a:endParaRPr sz="2100"/>
          </a:p>
        </p:txBody>
      </p:sp>
      <p:sp>
        <p:nvSpPr>
          <p:cNvPr id="212" name="Google Shape;212;p24"/>
          <p:cNvSpPr txBox="1"/>
          <p:nvPr/>
        </p:nvSpPr>
        <p:spPr>
          <a:xfrm>
            <a:off x="36425" y="1172950"/>
            <a:ext cx="9041400" cy="387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600">
                <a:solidFill>
                  <a:schemeClr val="dk1"/>
                </a:solidFill>
              </a:rPr>
              <a:t>Becoming a fluent, skilled and attentive reader starts at the earliest stages. Therefore, making sure that children become engaged with reading at the earliest opportunity is one of the most important ways to make a difference to their life chances. </a:t>
            </a:r>
            <a:endParaRPr sz="1600">
              <a:solidFill>
                <a:schemeClr val="dk1"/>
              </a:solidFill>
            </a:endParaRPr>
          </a:p>
          <a:p>
            <a:pPr indent="0" lvl="0" marL="0" rtl="0" algn="l">
              <a:spcBef>
                <a:spcPts val="0"/>
              </a:spcBef>
              <a:spcAft>
                <a:spcPts val="0"/>
              </a:spcAft>
              <a:buNone/>
            </a:pPr>
            <a:r>
              <a:t/>
            </a:r>
            <a:endParaRPr sz="1600">
              <a:solidFill>
                <a:schemeClr val="dk1"/>
              </a:solidFill>
            </a:endParaRPr>
          </a:p>
          <a:p>
            <a:pPr indent="0" lvl="0" marL="0" rtl="0" algn="l">
              <a:spcBef>
                <a:spcPts val="0"/>
              </a:spcBef>
              <a:spcAft>
                <a:spcPts val="0"/>
              </a:spcAft>
              <a:buNone/>
            </a:pPr>
            <a:r>
              <a:rPr lang="en-GB" sz="1600">
                <a:solidFill>
                  <a:schemeClr val="dk1"/>
                </a:solidFill>
              </a:rPr>
              <a:t>We encourage children to read the following: In Reception, a decodable book </a:t>
            </a:r>
            <a:endParaRPr sz="1600">
              <a:solidFill>
                <a:schemeClr val="dk1"/>
              </a:solidFill>
            </a:endParaRPr>
          </a:p>
          <a:p>
            <a:pPr indent="0" lvl="0" marL="0" rtl="0" algn="l">
              <a:spcBef>
                <a:spcPts val="0"/>
              </a:spcBef>
              <a:spcAft>
                <a:spcPts val="0"/>
              </a:spcAft>
              <a:buNone/>
            </a:pPr>
            <a:r>
              <a:rPr lang="en-GB" sz="1600">
                <a:solidFill>
                  <a:schemeClr val="dk1"/>
                </a:solidFill>
              </a:rPr>
              <a:t>(related to the RWI phonics scheme), and a book for pleasure from their Class Library</a:t>
            </a:r>
            <a:endParaRPr sz="1600">
              <a:solidFill>
                <a:schemeClr val="dk1"/>
              </a:solidFill>
            </a:endParaRPr>
          </a:p>
          <a:p>
            <a:pPr indent="0" lvl="0" marL="0" rtl="0" algn="l">
              <a:spcBef>
                <a:spcPts val="0"/>
              </a:spcBef>
              <a:spcAft>
                <a:spcPts val="0"/>
              </a:spcAft>
              <a:buNone/>
            </a:pPr>
            <a:r>
              <a:rPr lang="en-GB" sz="1600">
                <a:solidFill>
                  <a:schemeClr val="dk1"/>
                </a:solidFill>
              </a:rPr>
              <a:t>to share with an adult. Bug Club is also available for extra reading books online.</a:t>
            </a:r>
            <a:endParaRPr sz="1600">
              <a:solidFill>
                <a:schemeClr val="dk1"/>
              </a:solidFill>
            </a:endParaRPr>
          </a:p>
          <a:p>
            <a:pPr indent="0" lvl="0" marL="0" rtl="0" algn="l">
              <a:spcBef>
                <a:spcPts val="0"/>
              </a:spcBef>
              <a:spcAft>
                <a:spcPts val="0"/>
              </a:spcAft>
              <a:buNone/>
            </a:pPr>
            <a:r>
              <a:t/>
            </a:r>
            <a:endParaRPr sz="1600">
              <a:solidFill>
                <a:schemeClr val="dk1"/>
              </a:solidFill>
            </a:endParaRPr>
          </a:p>
          <a:p>
            <a:pPr indent="0" lvl="0" marL="0" rtl="0" algn="l">
              <a:spcBef>
                <a:spcPts val="0"/>
              </a:spcBef>
              <a:spcAft>
                <a:spcPts val="0"/>
              </a:spcAft>
              <a:buNone/>
            </a:pPr>
            <a:r>
              <a:rPr lang="en-GB" sz="1600">
                <a:solidFill>
                  <a:schemeClr val="dk1"/>
                </a:solidFill>
              </a:rPr>
              <a:t>Books are changed weekly. Please listen to your child read every day and</a:t>
            </a:r>
            <a:endParaRPr sz="1600">
              <a:solidFill>
                <a:schemeClr val="dk1"/>
              </a:solidFill>
            </a:endParaRPr>
          </a:p>
          <a:p>
            <a:pPr indent="0" lvl="0" marL="0" rtl="0" algn="l">
              <a:spcBef>
                <a:spcPts val="0"/>
              </a:spcBef>
              <a:spcAft>
                <a:spcPts val="0"/>
              </a:spcAft>
              <a:buNone/>
            </a:pPr>
            <a:r>
              <a:rPr lang="en-GB" sz="1600">
                <a:solidFill>
                  <a:schemeClr val="dk1"/>
                </a:solidFill>
              </a:rPr>
              <a:t>leave a comment in his/her reading record. If you have read with your child 5 times a week, their reading stars will be displayed on the classroom window and their names will be put into a prize draw to win a reading book at the end of the half term. </a:t>
            </a:r>
            <a:endParaRPr sz="1600">
              <a:solidFill>
                <a:schemeClr val="dk1"/>
              </a:solidFill>
            </a:endParaRPr>
          </a:p>
          <a:p>
            <a:pPr indent="0" lvl="0" marL="0" rtl="0" algn="l">
              <a:spcBef>
                <a:spcPts val="0"/>
              </a:spcBef>
              <a:spcAft>
                <a:spcPts val="0"/>
              </a:spcAft>
              <a:buNone/>
            </a:pPr>
            <a:r>
              <a:t/>
            </a:r>
            <a:endParaRPr sz="1600">
              <a:solidFill>
                <a:schemeClr val="dk1"/>
              </a:solidFill>
            </a:endParaRPr>
          </a:p>
          <a:p>
            <a:pPr indent="0" lvl="0" marL="0" rtl="0" algn="l">
              <a:spcBef>
                <a:spcPts val="0"/>
              </a:spcBef>
              <a:spcAft>
                <a:spcPts val="0"/>
              </a:spcAft>
              <a:buNone/>
            </a:pPr>
            <a:r>
              <a:rPr lang="en-GB" sz="1600">
                <a:solidFill>
                  <a:schemeClr val="dk1"/>
                </a:solidFill>
                <a:highlight>
                  <a:schemeClr val="lt1"/>
                </a:highlight>
              </a:rPr>
              <a:t>Please come and join us at 2:45pm every Thursday for our parent reading </a:t>
            </a:r>
            <a:r>
              <a:rPr lang="en-GB" sz="1600">
                <a:solidFill>
                  <a:schemeClr val="dk1"/>
                </a:solidFill>
                <a:highlight>
                  <a:schemeClr val="lt1"/>
                </a:highlight>
              </a:rPr>
              <a:t>session</a:t>
            </a:r>
            <a:r>
              <a:rPr lang="en-GB" sz="1600">
                <a:solidFill>
                  <a:schemeClr val="dk1"/>
                </a:solidFill>
                <a:highlight>
                  <a:schemeClr val="lt1"/>
                </a:highlight>
              </a:rPr>
              <a:t>. </a:t>
            </a:r>
            <a:endParaRPr sz="1600">
              <a:solidFill>
                <a:schemeClr val="dk1"/>
              </a:solidFill>
              <a:highlight>
                <a:schemeClr val="lt1"/>
              </a:highlight>
            </a:endParaRPr>
          </a:p>
        </p:txBody>
      </p:sp>
      <p:pic>
        <p:nvPicPr>
          <p:cNvPr id="213" name="Google Shape;213;p24"/>
          <p:cNvPicPr preferRelativeResize="0"/>
          <p:nvPr/>
        </p:nvPicPr>
        <p:blipFill>
          <a:blip r:embed="rId4">
            <a:alphaModFix/>
          </a:blip>
          <a:stretch>
            <a:fillRect/>
          </a:stretch>
        </p:blipFill>
        <p:spPr>
          <a:xfrm>
            <a:off x="8385500" y="4386650"/>
            <a:ext cx="666275" cy="666275"/>
          </a:xfrm>
          <a:prstGeom prst="rect">
            <a:avLst/>
          </a:prstGeom>
          <a:noFill/>
          <a:ln>
            <a:noFill/>
          </a:ln>
        </p:spPr>
      </p:pic>
      <p:pic>
        <p:nvPicPr>
          <p:cNvPr id="214" name="Google Shape;214;p24"/>
          <p:cNvPicPr preferRelativeResize="0"/>
          <p:nvPr/>
        </p:nvPicPr>
        <p:blipFill>
          <a:blip r:embed="rId5">
            <a:alphaModFix/>
          </a:blip>
          <a:stretch>
            <a:fillRect/>
          </a:stretch>
        </p:blipFill>
        <p:spPr>
          <a:xfrm>
            <a:off x="7802375" y="1901375"/>
            <a:ext cx="1078525" cy="107852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grpSp>
        <p:nvGrpSpPr>
          <p:cNvPr id="219" name="Google Shape;219;p25"/>
          <p:cNvGrpSpPr/>
          <p:nvPr/>
        </p:nvGrpSpPr>
        <p:grpSpPr>
          <a:xfrm>
            <a:off x="0" y="6725"/>
            <a:ext cx="9144000" cy="1078525"/>
            <a:chOff x="0" y="6725"/>
            <a:chExt cx="9144000" cy="1078525"/>
          </a:xfrm>
        </p:grpSpPr>
        <p:sp>
          <p:nvSpPr>
            <p:cNvPr id="220" name="Google Shape;220;p25"/>
            <p:cNvSpPr/>
            <p:nvPr/>
          </p:nvSpPr>
          <p:spPr>
            <a:xfrm>
              <a:off x="0" y="838950"/>
              <a:ext cx="9144000" cy="246300"/>
            </a:xfrm>
            <a:prstGeom prst="rect">
              <a:avLst/>
            </a:prstGeom>
            <a:solidFill>
              <a:srgbClr val="CC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 name="Google Shape;221;p25"/>
            <p:cNvSpPr/>
            <p:nvPr/>
          </p:nvSpPr>
          <p:spPr>
            <a:xfrm>
              <a:off x="0" y="6725"/>
              <a:ext cx="9144000" cy="751800"/>
            </a:xfrm>
            <a:prstGeom prst="rect">
              <a:avLst/>
            </a:prstGeom>
            <a:solidFill>
              <a:srgbClr val="1155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 name="Google Shape;222;p25"/>
            <p:cNvSpPr txBox="1"/>
            <p:nvPr/>
          </p:nvSpPr>
          <p:spPr>
            <a:xfrm>
              <a:off x="687375" y="112000"/>
              <a:ext cx="5631000" cy="646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3000">
                  <a:solidFill>
                    <a:srgbClr val="CCCCCC"/>
                  </a:solidFill>
                  <a:latin typeface="Corsiva"/>
                  <a:ea typeface="Corsiva"/>
                  <a:cs typeface="Corsiva"/>
                  <a:sym typeface="Corsiva"/>
                </a:rPr>
                <a:t>Homework</a:t>
              </a:r>
              <a:endParaRPr sz="1600">
                <a:solidFill>
                  <a:srgbClr val="CCCCCC"/>
                </a:solidFill>
              </a:endParaRPr>
            </a:p>
          </p:txBody>
        </p:sp>
        <p:sp>
          <p:nvSpPr>
            <p:cNvPr id="223" name="Google Shape;223;p25"/>
            <p:cNvSpPr/>
            <p:nvPr/>
          </p:nvSpPr>
          <p:spPr>
            <a:xfrm>
              <a:off x="0" y="758525"/>
              <a:ext cx="9144000" cy="80400"/>
            </a:xfrm>
            <a:prstGeom prst="rect">
              <a:avLst/>
            </a:prstGeom>
            <a:solidFill>
              <a:srgbClr val="BF9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224" name="Google Shape;224;p25"/>
            <p:cNvPicPr preferRelativeResize="0"/>
            <p:nvPr/>
          </p:nvPicPr>
          <p:blipFill>
            <a:blip r:embed="rId3">
              <a:alphaModFix/>
            </a:blip>
            <a:stretch>
              <a:fillRect/>
            </a:stretch>
          </p:blipFill>
          <p:spPr>
            <a:xfrm>
              <a:off x="76200" y="90675"/>
              <a:ext cx="941125" cy="941125"/>
            </a:xfrm>
            <a:prstGeom prst="rect">
              <a:avLst/>
            </a:prstGeom>
            <a:noFill/>
            <a:ln>
              <a:noFill/>
            </a:ln>
          </p:spPr>
        </p:pic>
      </p:grpSp>
      <p:sp>
        <p:nvSpPr>
          <p:cNvPr id="225" name="Google Shape;225;p25"/>
          <p:cNvSpPr txBox="1"/>
          <p:nvPr/>
        </p:nvSpPr>
        <p:spPr>
          <a:xfrm>
            <a:off x="1333225" y="1172950"/>
            <a:ext cx="6855600" cy="387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2100"/>
          </a:p>
          <a:p>
            <a:pPr indent="0" lvl="0" marL="0" rtl="0" algn="l">
              <a:spcBef>
                <a:spcPts val="0"/>
              </a:spcBef>
              <a:spcAft>
                <a:spcPts val="0"/>
              </a:spcAft>
              <a:buNone/>
            </a:pPr>
            <a:r>
              <a:t/>
            </a:r>
            <a:endParaRPr sz="2100"/>
          </a:p>
        </p:txBody>
      </p:sp>
      <p:sp>
        <p:nvSpPr>
          <p:cNvPr id="226" name="Google Shape;226;p25"/>
          <p:cNvSpPr txBox="1"/>
          <p:nvPr/>
        </p:nvSpPr>
        <p:spPr>
          <a:xfrm>
            <a:off x="36425" y="1172950"/>
            <a:ext cx="9041400" cy="387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700">
                <a:solidFill>
                  <a:schemeClr val="dk1"/>
                </a:solidFill>
                <a:highlight>
                  <a:schemeClr val="lt1"/>
                </a:highlight>
              </a:rPr>
              <a:t>Weekly homework will be set on ‘Evidence Me’ on a Friday afternoon. Please take the time to support your child with this homework and take photographic or video evidence which you can send to your class teacher on the ‘Evidence Me’ app. </a:t>
            </a:r>
            <a:endParaRPr sz="1700">
              <a:solidFill>
                <a:schemeClr val="dk1"/>
              </a:solidFill>
              <a:highlight>
                <a:schemeClr val="lt1"/>
              </a:highlight>
            </a:endParaRPr>
          </a:p>
          <a:p>
            <a:pPr indent="0" lvl="0" marL="0" rtl="0" algn="l">
              <a:spcBef>
                <a:spcPts val="0"/>
              </a:spcBef>
              <a:spcAft>
                <a:spcPts val="0"/>
              </a:spcAft>
              <a:buNone/>
            </a:pPr>
            <a:r>
              <a:t/>
            </a:r>
            <a:endParaRPr sz="1700">
              <a:solidFill>
                <a:schemeClr val="dk1"/>
              </a:solidFill>
              <a:highlight>
                <a:schemeClr val="lt1"/>
              </a:highlight>
            </a:endParaRPr>
          </a:p>
          <a:p>
            <a:pPr indent="0" lvl="0" marL="0" rtl="0" algn="l">
              <a:spcBef>
                <a:spcPts val="0"/>
              </a:spcBef>
              <a:spcAft>
                <a:spcPts val="0"/>
              </a:spcAft>
              <a:buNone/>
            </a:pPr>
            <a:r>
              <a:rPr lang="en-GB" sz="1700">
                <a:solidFill>
                  <a:schemeClr val="dk1"/>
                </a:solidFill>
                <a:highlight>
                  <a:schemeClr val="lt1"/>
                </a:highlight>
              </a:rPr>
              <a:t>You should have received an email inviting you to accept the request on the Evidence Me app and instructions in your Reception welcome pack on how to set up the app and navigate through it. </a:t>
            </a:r>
            <a:endParaRPr sz="1700">
              <a:solidFill>
                <a:schemeClr val="dk1"/>
              </a:solidFill>
              <a:highlight>
                <a:schemeClr val="lt1"/>
              </a:highlight>
            </a:endParaRPr>
          </a:p>
          <a:p>
            <a:pPr indent="0" lvl="0" marL="0" rtl="0" algn="l">
              <a:spcBef>
                <a:spcPts val="0"/>
              </a:spcBef>
              <a:spcAft>
                <a:spcPts val="0"/>
              </a:spcAft>
              <a:buNone/>
            </a:pPr>
            <a:r>
              <a:t/>
            </a:r>
            <a:endParaRPr sz="1700">
              <a:solidFill>
                <a:schemeClr val="dk1"/>
              </a:solidFill>
              <a:highlight>
                <a:schemeClr val="lt1"/>
              </a:highlight>
            </a:endParaRPr>
          </a:p>
          <a:p>
            <a:pPr indent="0" lvl="0" marL="0" rtl="0" algn="l">
              <a:spcBef>
                <a:spcPts val="0"/>
              </a:spcBef>
              <a:spcAft>
                <a:spcPts val="0"/>
              </a:spcAft>
              <a:buNone/>
            </a:pPr>
            <a:r>
              <a:rPr lang="en-GB" sz="1700">
                <a:solidFill>
                  <a:schemeClr val="dk1"/>
                </a:solidFill>
                <a:highlight>
                  <a:schemeClr val="lt1"/>
                </a:highlight>
              </a:rPr>
              <a:t>Tubs sent home - sounds and words will be sent home with your child and added too. Please listen to your child practising these and ensure you cut up the sounds/words from the strips provided. </a:t>
            </a:r>
            <a:endParaRPr sz="1700">
              <a:solidFill>
                <a:schemeClr val="dk1"/>
              </a:solidFill>
              <a:highlight>
                <a:schemeClr val="lt1"/>
              </a:highlight>
            </a:endParaRPr>
          </a:p>
        </p:txBody>
      </p:sp>
      <p:pic>
        <p:nvPicPr>
          <p:cNvPr id="227" name="Google Shape;227;p25"/>
          <p:cNvPicPr preferRelativeResize="0"/>
          <p:nvPr/>
        </p:nvPicPr>
        <p:blipFill>
          <a:blip r:embed="rId4">
            <a:alphaModFix/>
          </a:blip>
          <a:stretch>
            <a:fillRect/>
          </a:stretch>
        </p:blipFill>
        <p:spPr>
          <a:xfrm>
            <a:off x="8462625" y="4463775"/>
            <a:ext cx="589150" cy="589150"/>
          </a:xfrm>
          <a:prstGeom prst="rect">
            <a:avLst/>
          </a:prstGeom>
          <a:noFill/>
          <a:ln>
            <a:noFill/>
          </a:ln>
        </p:spPr>
      </p:pic>
      <p:pic>
        <p:nvPicPr>
          <p:cNvPr id="228" name="Google Shape;228;p25"/>
          <p:cNvPicPr preferRelativeResize="0"/>
          <p:nvPr/>
        </p:nvPicPr>
        <p:blipFill>
          <a:blip r:embed="rId5">
            <a:alphaModFix/>
          </a:blip>
          <a:stretch>
            <a:fillRect/>
          </a:stretch>
        </p:blipFill>
        <p:spPr>
          <a:xfrm>
            <a:off x="5085225" y="50225"/>
            <a:ext cx="1719350" cy="679200"/>
          </a:xfrm>
          <a:prstGeom prst="rect">
            <a:avLst/>
          </a:prstGeom>
          <a:noFill/>
          <a:ln>
            <a:noFill/>
          </a:ln>
        </p:spPr>
      </p:pic>
      <p:pic>
        <p:nvPicPr>
          <p:cNvPr id="229" name="Google Shape;229;p25"/>
          <p:cNvPicPr preferRelativeResize="0"/>
          <p:nvPr/>
        </p:nvPicPr>
        <p:blipFill>
          <a:blip r:embed="rId6">
            <a:alphaModFix/>
          </a:blip>
          <a:stretch>
            <a:fillRect/>
          </a:stretch>
        </p:blipFill>
        <p:spPr>
          <a:xfrm>
            <a:off x="3961750" y="3963150"/>
            <a:ext cx="939950" cy="939950"/>
          </a:xfrm>
          <a:prstGeom prst="rect">
            <a:avLst/>
          </a:prstGeom>
          <a:noFill/>
          <a:ln>
            <a:noFill/>
          </a:ln>
        </p:spPr>
      </p:pic>
      <p:pic>
        <p:nvPicPr>
          <p:cNvPr id="230" name="Google Shape;230;p25"/>
          <p:cNvPicPr preferRelativeResize="0"/>
          <p:nvPr/>
        </p:nvPicPr>
        <p:blipFill>
          <a:blip r:embed="rId7">
            <a:alphaModFix/>
          </a:blip>
          <a:stretch>
            <a:fillRect/>
          </a:stretch>
        </p:blipFill>
        <p:spPr>
          <a:xfrm>
            <a:off x="2473513" y="4271200"/>
            <a:ext cx="581025" cy="342900"/>
          </a:xfrm>
          <a:prstGeom prst="rect">
            <a:avLst/>
          </a:prstGeom>
          <a:noFill/>
          <a:ln>
            <a:noFill/>
          </a:ln>
        </p:spPr>
      </p:pic>
      <p:pic>
        <p:nvPicPr>
          <p:cNvPr id="231" name="Google Shape;231;p25"/>
          <p:cNvPicPr preferRelativeResize="0"/>
          <p:nvPr/>
        </p:nvPicPr>
        <p:blipFill>
          <a:blip r:embed="rId8">
            <a:alphaModFix/>
          </a:blip>
          <a:stretch>
            <a:fillRect/>
          </a:stretch>
        </p:blipFill>
        <p:spPr>
          <a:xfrm>
            <a:off x="3236688" y="4271200"/>
            <a:ext cx="542925" cy="323850"/>
          </a:xfrm>
          <a:prstGeom prst="rect">
            <a:avLst/>
          </a:prstGeom>
          <a:noFill/>
          <a:ln>
            <a:noFill/>
          </a:ln>
        </p:spPr>
      </p:pic>
      <p:pic>
        <p:nvPicPr>
          <p:cNvPr id="232" name="Google Shape;232;p25"/>
          <p:cNvPicPr preferRelativeResize="0"/>
          <p:nvPr/>
        </p:nvPicPr>
        <p:blipFill>
          <a:blip r:embed="rId9">
            <a:alphaModFix/>
          </a:blip>
          <a:stretch>
            <a:fillRect/>
          </a:stretch>
        </p:blipFill>
        <p:spPr>
          <a:xfrm>
            <a:off x="5169900" y="4309300"/>
            <a:ext cx="533400" cy="304800"/>
          </a:xfrm>
          <a:prstGeom prst="rect">
            <a:avLst/>
          </a:prstGeom>
          <a:noFill/>
          <a:ln>
            <a:noFill/>
          </a:ln>
        </p:spPr>
      </p:pic>
      <p:pic>
        <p:nvPicPr>
          <p:cNvPr id="233" name="Google Shape;233;p25"/>
          <p:cNvPicPr preferRelativeResize="0"/>
          <p:nvPr/>
        </p:nvPicPr>
        <p:blipFill>
          <a:blip r:embed="rId10">
            <a:alphaModFix/>
          </a:blip>
          <a:stretch>
            <a:fillRect/>
          </a:stretch>
        </p:blipFill>
        <p:spPr>
          <a:xfrm>
            <a:off x="5840125" y="4299775"/>
            <a:ext cx="561975" cy="32385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grpSp>
        <p:nvGrpSpPr>
          <p:cNvPr id="238" name="Google Shape;238;p26"/>
          <p:cNvGrpSpPr/>
          <p:nvPr/>
        </p:nvGrpSpPr>
        <p:grpSpPr>
          <a:xfrm>
            <a:off x="0" y="6725"/>
            <a:ext cx="9144000" cy="1078525"/>
            <a:chOff x="0" y="6725"/>
            <a:chExt cx="9144000" cy="1078525"/>
          </a:xfrm>
        </p:grpSpPr>
        <p:sp>
          <p:nvSpPr>
            <p:cNvPr id="239" name="Google Shape;239;p26"/>
            <p:cNvSpPr/>
            <p:nvPr/>
          </p:nvSpPr>
          <p:spPr>
            <a:xfrm>
              <a:off x="0" y="838950"/>
              <a:ext cx="9144000" cy="246300"/>
            </a:xfrm>
            <a:prstGeom prst="rect">
              <a:avLst/>
            </a:prstGeom>
            <a:solidFill>
              <a:srgbClr val="CC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 name="Google Shape;240;p26"/>
            <p:cNvSpPr/>
            <p:nvPr/>
          </p:nvSpPr>
          <p:spPr>
            <a:xfrm>
              <a:off x="0" y="6725"/>
              <a:ext cx="9144000" cy="751800"/>
            </a:xfrm>
            <a:prstGeom prst="rect">
              <a:avLst/>
            </a:prstGeom>
            <a:solidFill>
              <a:srgbClr val="1155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 name="Google Shape;241;p26"/>
            <p:cNvSpPr txBox="1"/>
            <p:nvPr/>
          </p:nvSpPr>
          <p:spPr>
            <a:xfrm>
              <a:off x="1904050" y="59375"/>
              <a:ext cx="5631000" cy="646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3000">
                  <a:solidFill>
                    <a:srgbClr val="CCCCCC"/>
                  </a:solidFill>
                  <a:latin typeface="Corsiva"/>
                  <a:ea typeface="Corsiva"/>
                  <a:cs typeface="Corsiva"/>
                  <a:sym typeface="Corsiva"/>
                </a:rPr>
                <a:t>Educational Visits</a:t>
              </a:r>
              <a:endParaRPr sz="1600">
                <a:solidFill>
                  <a:srgbClr val="CCCCCC"/>
                </a:solidFill>
              </a:endParaRPr>
            </a:p>
          </p:txBody>
        </p:sp>
        <p:sp>
          <p:nvSpPr>
            <p:cNvPr id="242" name="Google Shape;242;p26"/>
            <p:cNvSpPr/>
            <p:nvPr/>
          </p:nvSpPr>
          <p:spPr>
            <a:xfrm>
              <a:off x="0" y="758525"/>
              <a:ext cx="9144000" cy="80400"/>
            </a:xfrm>
            <a:prstGeom prst="rect">
              <a:avLst/>
            </a:prstGeom>
            <a:solidFill>
              <a:srgbClr val="BF9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243" name="Google Shape;243;p26"/>
            <p:cNvPicPr preferRelativeResize="0"/>
            <p:nvPr/>
          </p:nvPicPr>
          <p:blipFill>
            <a:blip r:embed="rId3">
              <a:alphaModFix/>
            </a:blip>
            <a:stretch>
              <a:fillRect/>
            </a:stretch>
          </p:blipFill>
          <p:spPr>
            <a:xfrm>
              <a:off x="76200" y="90675"/>
              <a:ext cx="941125" cy="941125"/>
            </a:xfrm>
            <a:prstGeom prst="rect">
              <a:avLst/>
            </a:prstGeom>
            <a:noFill/>
            <a:ln>
              <a:noFill/>
            </a:ln>
          </p:spPr>
        </p:pic>
      </p:grpSp>
      <p:sp>
        <p:nvSpPr>
          <p:cNvPr id="244" name="Google Shape;244;p26"/>
          <p:cNvSpPr txBox="1"/>
          <p:nvPr/>
        </p:nvSpPr>
        <p:spPr>
          <a:xfrm>
            <a:off x="1333225" y="1172950"/>
            <a:ext cx="6855600" cy="387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2100"/>
          </a:p>
          <a:p>
            <a:pPr indent="0" lvl="0" marL="0" rtl="0" algn="l">
              <a:spcBef>
                <a:spcPts val="0"/>
              </a:spcBef>
              <a:spcAft>
                <a:spcPts val="0"/>
              </a:spcAft>
              <a:buNone/>
            </a:pPr>
            <a:r>
              <a:t/>
            </a:r>
            <a:endParaRPr sz="2100"/>
          </a:p>
        </p:txBody>
      </p:sp>
      <p:sp>
        <p:nvSpPr>
          <p:cNvPr id="245" name="Google Shape;245;p26"/>
          <p:cNvSpPr txBox="1"/>
          <p:nvPr/>
        </p:nvSpPr>
        <p:spPr>
          <a:xfrm>
            <a:off x="36425" y="1172950"/>
            <a:ext cx="9041400" cy="387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a:solidFill>
                  <a:srgbClr val="1155CC"/>
                </a:solidFill>
                <a:highlight>
                  <a:schemeClr val="lt1"/>
                </a:highlight>
              </a:rPr>
              <a:t>Autumn term - Thameside Theatre - Pantomime (Jack and the Beanstalk) - Traditional Tales - dates TBC</a:t>
            </a:r>
            <a:endParaRPr sz="1800">
              <a:solidFill>
                <a:srgbClr val="1155CC"/>
              </a:solidFill>
              <a:highlight>
                <a:schemeClr val="lt1"/>
              </a:highlight>
            </a:endParaRPr>
          </a:p>
          <a:p>
            <a:pPr indent="0" lvl="0" marL="0" rtl="0" algn="l">
              <a:spcBef>
                <a:spcPts val="0"/>
              </a:spcBef>
              <a:spcAft>
                <a:spcPts val="0"/>
              </a:spcAft>
              <a:buNone/>
            </a:pPr>
            <a:r>
              <a:rPr lang="en-GB" sz="1800">
                <a:solidFill>
                  <a:srgbClr val="1155CC"/>
                </a:solidFill>
                <a:highlight>
                  <a:schemeClr val="lt1"/>
                </a:highlight>
              </a:rPr>
              <a:t>			- Mateus - visiting Reception to talk about Baptism</a:t>
            </a:r>
            <a:endParaRPr sz="1800">
              <a:solidFill>
                <a:srgbClr val="1155CC"/>
              </a:solidFill>
              <a:highlight>
                <a:schemeClr val="lt1"/>
              </a:highlight>
            </a:endParaRPr>
          </a:p>
          <a:p>
            <a:pPr indent="0" lvl="0" marL="0" rtl="0" algn="l">
              <a:spcBef>
                <a:spcPts val="0"/>
              </a:spcBef>
              <a:spcAft>
                <a:spcPts val="0"/>
              </a:spcAft>
              <a:buNone/>
            </a:pPr>
            <a:r>
              <a:t/>
            </a:r>
            <a:endParaRPr sz="1800">
              <a:solidFill>
                <a:srgbClr val="1155CC"/>
              </a:solidFill>
              <a:highlight>
                <a:schemeClr val="lt1"/>
              </a:highlight>
            </a:endParaRPr>
          </a:p>
          <a:p>
            <a:pPr indent="0" lvl="0" marL="0" rtl="0" algn="l">
              <a:spcBef>
                <a:spcPts val="0"/>
              </a:spcBef>
              <a:spcAft>
                <a:spcPts val="0"/>
              </a:spcAft>
              <a:buNone/>
            </a:pPr>
            <a:r>
              <a:rPr lang="en-GB" sz="1800">
                <a:solidFill>
                  <a:srgbClr val="1155CC"/>
                </a:solidFill>
                <a:highlight>
                  <a:schemeClr val="lt1"/>
                </a:highlight>
              </a:rPr>
              <a:t>Spring term - Chafford Gorge linked to KUW - change in the environment - Seasons - date TBC</a:t>
            </a:r>
            <a:endParaRPr sz="1800">
              <a:solidFill>
                <a:srgbClr val="1155CC"/>
              </a:solidFill>
              <a:highlight>
                <a:schemeClr val="lt1"/>
              </a:highlight>
            </a:endParaRPr>
          </a:p>
          <a:p>
            <a:pPr indent="0" lvl="0" marL="0" rtl="0" algn="l">
              <a:spcBef>
                <a:spcPts val="0"/>
              </a:spcBef>
              <a:spcAft>
                <a:spcPts val="0"/>
              </a:spcAft>
              <a:buNone/>
            </a:pPr>
            <a:r>
              <a:t/>
            </a:r>
            <a:endParaRPr sz="1800">
              <a:solidFill>
                <a:srgbClr val="1155CC"/>
              </a:solidFill>
              <a:highlight>
                <a:schemeClr val="lt1"/>
              </a:highlight>
            </a:endParaRPr>
          </a:p>
          <a:p>
            <a:pPr indent="0" lvl="0" marL="0" rtl="0" algn="l">
              <a:spcBef>
                <a:spcPts val="0"/>
              </a:spcBef>
              <a:spcAft>
                <a:spcPts val="0"/>
              </a:spcAft>
              <a:buNone/>
            </a:pPr>
            <a:r>
              <a:rPr lang="en-GB" sz="1800">
                <a:solidFill>
                  <a:srgbClr val="1155CC"/>
                </a:solidFill>
                <a:highlight>
                  <a:schemeClr val="lt1"/>
                </a:highlight>
              </a:rPr>
              <a:t>Summer Term - Marsh Farm - linked to Topic - Our World - God’s Wonderful World)  - dates TBC</a:t>
            </a:r>
            <a:endParaRPr sz="1800">
              <a:solidFill>
                <a:srgbClr val="1155CC"/>
              </a:solidFill>
              <a:highlight>
                <a:schemeClr val="lt1"/>
              </a:highlight>
            </a:endParaRPr>
          </a:p>
          <a:p>
            <a:pPr indent="0" lvl="0" marL="0" rtl="0" algn="l">
              <a:spcBef>
                <a:spcPts val="0"/>
              </a:spcBef>
              <a:spcAft>
                <a:spcPts val="0"/>
              </a:spcAft>
              <a:buNone/>
            </a:pPr>
            <a:r>
              <a:t/>
            </a:r>
            <a:endParaRPr sz="1800"/>
          </a:p>
          <a:p>
            <a:pPr indent="0" lvl="0" marL="0" rtl="0" algn="l">
              <a:spcBef>
                <a:spcPts val="0"/>
              </a:spcBef>
              <a:spcAft>
                <a:spcPts val="0"/>
              </a:spcAft>
              <a:buNone/>
            </a:pPr>
            <a:r>
              <a:rPr lang="en-GB" sz="1800">
                <a:solidFill>
                  <a:schemeClr val="dk1"/>
                </a:solidFill>
              </a:rPr>
              <a:t>Payments are made via Arbor - please make sure you have the app!</a:t>
            </a:r>
            <a:endParaRPr sz="1800">
              <a:solidFill>
                <a:schemeClr val="dk1"/>
              </a:solidFill>
            </a:endParaRPr>
          </a:p>
          <a:p>
            <a:pPr indent="0" lvl="0" marL="0" rtl="0" algn="l">
              <a:spcBef>
                <a:spcPts val="0"/>
              </a:spcBef>
              <a:spcAft>
                <a:spcPts val="0"/>
              </a:spcAft>
              <a:buNone/>
            </a:pPr>
            <a:r>
              <a:t/>
            </a:r>
            <a:endParaRPr sz="1800"/>
          </a:p>
        </p:txBody>
      </p:sp>
      <p:pic>
        <p:nvPicPr>
          <p:cNvPr id="246" name="Google Shape;246;p26"/>
          <p:cNvPicPr preferRelativeResize="0"/>
          <p:nvPr/>
        </p:nvPicPr>
        <p:blipFill>
          <a:blip r:embed="rId4">
            <a:alphaModFix/>
          </a:blip>
          <a:stretch>
            <a:fillRect/>
          </a:stretch>
        </p:blipFill>
        <p:spPr>
          <a:xfrm>
            <a:off x="7981400" y="3982550"/>
            <a:ext cx="1070375" cy="107037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grpSp>
        <p:nvGrpSpPr>
          <p:cNvPr id="251" name="Google Shape;251;p27"/>
          <p:cNvGrpSpPr/>
          <p:nvPr/>
        </p:nvGrpSpPr>
        <p:grpSpPr>
          <a:xfrm>
            <a:off x="0" y="6725"/>
            <a:ext cx="9144000" cy="1078525"/>
            <a:chOff x="0" y="6725"/>
            <a:chExt cx="9144000" cy="1078525"/>
          </a:xfrm>
        </p:grpSpPr>
        <p:sp>
          <p:nvSpPr>
            <p:cNvPr id="252" name="Google Shape;252;p27"/>
            <p:cNvSpPr/>
            <p:nvPr/>
          </p:nvSpPr>
          <p:spPr>
            <a:xfrm>
              <a:off x="0" y="838950"/>
              <a:ext cx="9144000" cy="246300"/>
            </a:xfrm>
            <a:prstGeom prst="rect">
              <a:avLst/>
            </a:prstGeom>
            <a:solidFill>
              <a:srgbClr val="CC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 name="Google Shape;253;p27"/>
            <p:cNvSpPr/>
            <p:nvPr/>
          </p:nvSpPr>
          <p:spPr>
            <a:xfrm>
              <a:off x="0" y="6725"/>
              <a:ext cx="9144000" cy="751800"/>
            </a:xfrm>
            <a:prstGeom prst="rect">
              <a:avLst/>
            </a:prstGeom>
            <a:solidFill>
              <a:srgbClr val="1155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 name="Google Shape;254;p27"/>
            <p:cNvSpPr txBox="1"/>
            <p:nvPr/>
          </p:nvSpPr>
          <p:spPr>
            <a:xfrm>
              <a:off x="1904050" y="59375"/>
              <a:ext cx="5631000" cy="646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3000">
                  <a:solidFill>
                    <a:srgbClr val="CCCCCC"/>
                  </a:solidFill>
                  <a:latin typeface="Corsiva"/>
                  <a:ea typeface="Corsiva"/>
                  <a:cs typeface="Corsiva"/>
                  <a:sym typeface="Corsiva"/>
                </a:rPr>
                <a:t>After school clubs</a:t>
              </a:r>
              <a:endParaRPr sz="1600">
                <a:solidFill>
                  <a:srgbClr val="CCCCCC"/>
                </a:solidFill>
              </a:endParaRPr>
            </a:p>
          </p:txBody>
        </p:sp>
        <p:sp>
          <p:nvSpPr>
            <p:cNvPr id="255" name="Google Shape;255;p27"/>
            <p:cNvSpPr/>
            <p:nvPr/>
          </p:nvSpPr>
          <p:spPr>
            <a:xfrm>
              <a:off x="0" y="758525"/>
              <a:ext cx="9144000" cy="80400"/>
            </a:xfrm>
            <a:prstGeom prst="rect">
              <a:avLst/>
            </a:prstGeom>
            <a:solidFill>
              <a:srgbClr val="BF9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256" name="Google Shape;256;p27"/>
            <p:cNvPicPr preferRelativeResize="0"/>
            <p:nvPr/>
          </p:nvPicPr>
          <p:blipFill>
            <a:blip r:embed="rId3">
              <a:alphaModFix/>
            </a:blip>
            <a:stretch>
              <a:fillRect/>
            </a:stretch>
          </p:blipFill>
          <p:spPr>
            <a:xfrm>
              <a:off x="76200" y="90675"/>
              <a:ext cx="941125" cy="941125"/>
            </a:xfrm>
            <a:prstGeom prst="rect">
              <a:avLst/>
            </a:prstGeom>
            <a:noFill/>
            <a:ln>
              <a:noFill/>
            </a:ln>
          </p:spPr>
        </p:pic>
      </p:grpSp>
      <p:sp>
        <p:nvSpPr>
          <p:cNvPr id="257" name="Google Shape;257;p27"/>
          <p:cNvSpPr txBox="1"/>
          <p:nvPr/>
        </p:nvSpPr>
        <p:spPr>
          <a:xfrm>
            <a:off x="1333225" y="1172950"/>
            <a:ext cx="6855600" cy="387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2100"/>
          </a:p>
          <a:p>
            <a:pPr indent="0" lvl="0" marL="0" rtl="0" algn="l">
              <a:spcBef>
                <a:spcPts val="0"/>
              </a:spcBef>
              <a:spcAft>
                <a:spcPts val="0"/>
              </a:spcAft>
              <a:buNone/>
            </a:pPr>
            <a:r>
              <a:t/>
            </a:r>
            <a:endParaRPr sz="2100"/>
          </a:p>
        </p:txBody>
      </p:sp>
      <p:sp>
        <p:nvSpPr>
          <p:cNvPr id="258" name="Google Shape;258;p27"/>
          <p:cNvSpPr txBox="1"/>
          <p:nvPr/>
        </p:nvSpPr>
        <p:spPr>
          <a:xfrm>
            <a:off x="36425" y="1172950"/>
            <a:ext cx="9041400" cy="38760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GB" sz="1800">
                <a:solidFill>
                  <a:schemeClr val="dk1"/>
                </a:solidFill>
              </a:rPr>
              <a:t>We are delighted to offer an increased range of after-school clubs </a:t>
            </a:r>
            <a:r>
              <a:rPr lang="en-GB" sz="1800"/>
              <a:t>this academic year, details of which are sent out at the beginning of each term. However, in the Autumn term, these clubs are </a:t>
            </a:r>
            <a:r>
              <a:rPr b="1" lang="en-GB" sz="1800"/>
              <a:t>not available</a:t>
            </a:r>
            <a:r>
              <a:rPr lang="en-GB" sz="1800"/>
              <a:t> to Reception pupils. Once these are available, we will let you know. </a:t>
            </a:r>
            <a:endParaRPr sz="1800"/>
          </a:p>
          <a:p>
            <a:pPr indent="0" lvl="0" marL="0" rtl="0" algn="l">
              <a:lnSpc>
                <a:spcPct val="115000"/>
              </a:lnSpc>
              <a:spcBef>
                <a:spcPts val="0"/>
              </a:spcBef>
              <a:spcAft>
                <a:spcPts val="0"/>
              </a:spcAft>
              <a:buNone/>
            </a:pPr>
            <a:r>
              <a:t/>
            </a:r>
            <a:endParaRPr sz="1800"/>
          </a:p>
          <a:p>
            <a:pPr indent="0" lvl="0" marL="0" rtl="0" algn="l">
              <a:lnSpc>
                <a:spcPct val="115000"/>
              </a:lnSpc>
              <a:spcBef>
                <a:spcPts val="0"/>
              </a:spcBef>
              <a:spcAft>
                <a:spcPts val="0"/>
              </a:spcAft>
              <a:buNone/>
            </a:pPr>
            <a:r>
              <a:rPr lang="en-GB" sz="1800"/>
              <a:t>Parents/carers can also access Jules et Lis before and after school clubs, run by an external provider. Details can be found on </a:t>
            </a:r>
            <a:r>
              <a:rPr lang="en-GB" sz="1800" u="sng">
                <a:solidFill>
                  <a:schemeClr val="hlink"/>
                </a:solidFill>
                <a:hlinkClick r:id="rId4"/>
              </a:rPr>
              <a:t>https://julesetlis.co.uk/</a:t>
            </a:r>
            <a:endParaRPr sz="1800"/>
          </a:p>
          <a:p>
            <a:pPr indent="0" lvl="0" marL="0" rtl="0" algn="l">
              <a:lnSpc>
                <a:spcPct val="115000"/>
              </a:lnSpc>
              <a:spcBef>
                <a:spcPts val="0"/>
              </a:spcBef>
              <a:spcAft>
                <a:spcPts val="0"/>
              </a:spcAft>
              <a:buNone/>
            </a:pPr>
            <a:r>
              <a:t/>
            </a:r>
            <a:endParaRPr sz="1800"/>
          </a:p>
          <a:p>
            <a:pPr indent="0" lvl="0" marL="0" rtl="0" algn="l">
              <a:lnSpc>
                <a:spcPct val="115000"/>
              </a:lnSpc>
              <a:spcBef>
                <a:spcPts val="0"/>
              </a:spcBef>
              <a:spcAft>
                <a:spcPts val="0"/>
              </a:spcAft>
              <a:buNone/>
            </a:pPr>
            <a:r>
              <a:t/>
            </a:r>
            <a:endParaRPr sz="1800"/>
          </a:p>
        </p:txBody>
      </p:sp>
      <p:pic>
        <p:nvPicPr>
          <p:cNvPr id="259" name="Google Shape;259;p27"/>
          <p:cNvPicPr preferRelativeResize="0"/>
          <p:nvPr/>
        </p:nvPicPr>
        <p:blipFill>
          <a:blip r:embed="rId5">
            <a:alphaModFix/>
          </a:blip>
          <a:stretch>
            <a:fillRect/>
          </a:stretch>
        </p:blipFill>
        <p:spPr>
          <a:xfrm>
            <a:off x="7981400" y="3982550"/>
            <a:ext cx="1070375" cy="1070375"/>
          </a:xfrm>
          <a:prstGeom prst="rect">
            <a:avLst/>
          </a:prstGeom>
          <a:noFill/>
          <a:ln>
            <a:noFill/>
          </a:ln>
        </p:spPr>
      </p:pic>
      <p:pic>
        <p:nvPicPr>
          <p:cNvPr id="260" name="Google Shape;260;p27"/>
          <p:cNvPicPr preferRelativeResize="0"/>
          <p:nvPr/>
        </p:nvPicPr>
        <p:blipFill>
          <a:blip r:embed="rId6">
            <a:alphaModFix/>
          </a:blip>
          <a:stretch>
            <a:fillRect/>
          </a:stretch>
        </p:blipFill>
        <p:spPr>
          <a:xfrm>
            <a:off x="2889100" y="3460475"/>
            <a:ext cx="1715275" cy="1548025"/>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grpSp>
        <p:nvGrpSpPr>
          <p:cNvPr id="265" name="Google Shape;265;p28"/>
          <p:cNvGrpSpPr/>
          <p:nvPr/>
        </p:nvGrpSpPr>
        <p:grpSpPr>
          <a:xfrm>
            <a:off x="0" y="6725"/>
            <a:ext cx="9144000" cy="1078525"/>
            <a:chOff x="0" y="6725"/>
            <a:chExt cx="9144000" cy="1078525"/>
          </a:xfrm>
        </p:grpSpPr>
        <p:sp>
          <p:nvSpPr>
            <p:cNvPr id="266" name="Google Shape;266;p28"/>
            <p:cNvSpPr/>
            <p:nvPr/>
          </p:nvSpPr>
          <p:spPr>
            <a:xfrm>
              <a:off x="0" y="838950"/>
              <a:ext cx="9144000" cy="246300"/>
            </a:xfrm>
            <a:prstGeom prst="rect">
              <a:avLst/>
            </a:prstGeom>
            <a:solidFill>
              <a:srgbClr val="CC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 name="Google Shape;267;p28"/>
            <p:cNvSpPr/>
            <p:nvPr/>
          </p:nvSpPr>
          <p:spPr>
            <a:xfrm>
              <a:off x="0" y="6725"/>
              <a:ext cx="9144000" cy="751800"/>
            </a:xfrm>
            <a:prstGeom prst="rect">
              <a:avLst/>
            </a:prstGeom>
            <a:solidFill>
              <a:srgbClr val="1155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 name="Google Shape;268;p28"/>
            <p:cNvSpPr txBox="1"/>
            <p:nvPr/>
          </p:nvSpPr>
          <p:spPr>
            <a:xfrm>
              <a:off x="1904050" y="59375"/>
              <a:ext cx="5631000" cy="646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3000">
                  <a:solidFill>
                    <a:srgbClr val="CCCCCC"/>
                  </a:solidFill>
                  <a:latin typeface="Corsiva"/>
                  <a:ea typeface="Corsiva"/>
                  <a:cs typeface="Corsiva"/>
                  <a:sym typeface="Corsiva"/>
                </a:rPr>
                <a:t>Arbor </a:t>
              </a:r>
              <a:endParaRPr sz="1600">
                <a:solidFill>
                  <a:srgbClr val="CCCCCC"/>
                </a:solidFill>
              </a:endParaRPr>
            </a:p>
          </p:txBody>
        </p:sp>
        <p:sp>
          <p:nvSpPr>
            <p:cNvPr id="269" name="Google Shape;269;p28"/>
            <p:cNvSpPr/>
            <p:nvPr/>
          </p:nvSpPr>
          <p:spPr>
            <a:xfrm>
              <a:off x="0" y="758525"/>
              <a:ext cx="9144000" cy="80400"/>
            </a:xfrm>
            <a:prstGeom prst="rect">
              <a:avLst/>
            </a:prstGeom>
            <a:solidFill>
              <a:srgbClr val="BF9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270" name="Google Shape;270;p28"/>
            <p:cNvPicPr preferRelativeResize="0"/>
            <p:nvPr/>
          </p:nvPicPr>
          <p:blipFill>
            <a:blip r:embed="rId3">
              <a:alphaModFix/>
            </a:blip>
            <a:stretch>
              <a:fillRect/>
            </a:stretch>
          </p:blipFill>
          <p:spPr>
            <a:xfrm>
              <a:off x="76200" y="90675"/>
              <a:ext cx="941125" cy="941125"/>
            </a:xfrm>
            <a:prstGeom prst="rect">
              <a:avLst/>
            </a:prstGeom>
            <a:noFill/>
            <a:ln>
              <a:noFill/>
            </a:ln>
          </p:spPr>
        </p:pic>
      </p:grpSp>
      <p:sp>
        <p:nvSpPr>
          <p:cNvPr id="271" name="Google Shape;271;p28"/>
          <p:cNvSpPr txBox="1"/>
          <p:nvPr/>
        </p:nvSpPr>
        <p:spPr>
          <a:xfrm>
            <a:off x="1333225" y="1172950"/>
            <a:ext cx="6855600" cy="387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2100"/>
          </a:p>
          <a:p>
            <a:pPr indent="0" lvl="0" marL="0" rtl="0" algn="l">
              <a:spcBef>
                <a:spcPts val="0"/>
              </a:spcBef>
              <a:spcAft>
                <a:spcPts val="0"/>
              </a:spcAft>
              <a:buNone/>
            </a:pPr>
            <a:r>
              <a:t/>
            </a:r>
            <a:endParaRPr sz="2100"/>
          </a:p>
        </p:txBody>
      </p:sp>
      <p:sp>
        <p:nvSpPr>
          <p:cNvPr id="272" name="Google Shape;272;p28"/>
          <p:cNvSpPr txBox="1"/>
          <p:nvPr/>
        </p:nvSpPr>
        <p:spPr>
          <a:xfrm>
            <a:off x="36425" y="1172950"/>
            <a:ext cx="9041400" cy="387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1800"/>
          </a:p>
        </p:txBody>
      </p:sp>
      <p:pic>
        <p:nvPicPr>
          <p:cNvPr id="273" name="Google Shape;273;p28"/>
          <p:cNvPicPr preferRelativeResize="0"/>
          <p:nvPr/>
        </p:nvPicPr>
        <p:blipFill>
          <a:blip r:embed="rId4">
            <a:alphaModFix/>
          </a:blip>
          <a:stretch>
            <a:fillRect/>
          </a:stretch>
        </p:blipFill>
        <p:spPr>
          <a:xfrm>
            <a:off x="7981400" y="3982550"/>
            <a:ext cx="1070375" cy="1070375"/>
          </a:xfrm>
          <a:prstGeom prst="rect">
            <a:avLst/>
          </a:prstGeom>
          <a:noFill/>
          <a:ln>
            <a:noFill/>
          </a:ln>
        </p:spPr>
      </p:pic>
      <p:pic>
        <p:nvPicPr>
          <p:cNvPr id="274" name="Google Shape;274;p28"/>
          <p:cNvPicPr preferRelativeResize="0"/>
          <p:nvPr/>
        </p:nvPicPr>
        <p:blipFill>
          <a:blip r:embed="rId5">
            <a:alphaModFix/>
          </a:blip>
          <a:stretch>
            <a:fillRect/>
          </a:stretch>
        </p:blipFill>
        <p:spPr>
          <a:xfrm>
            <a:off x="3761401" y="1473825"/>
            <a:ext cx="4155776" cy="3365300"/>
          </a:xfrm>
          <a:prstGeom prst="rect">
            <a:avLst/>
          </a:prstGeom>
          <a:noFill/>
          <a:ln>
            <a:noFill/>
          </a:ln>
        </p:spPr>
      </p:pic>
      <p:sp>
        <p:nvSpPr>
          <p:cNvPr id="275" name="Google Shape;275;p28"/>
          <p:cNvSpPr txBox="1"/>
          <p:nvPr/>
        </p:nvSpPr>
        <p:spPr>
          <a:xfrm>
            <a:off x="107075" y="2145550"/>
            <a:ext cx="3590100" cy="32016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a:solidFill>
                  <a:schemeClr val="dk1"/>
                </a:solidFill>
              </a:rPr>
              <a:t>All correspondence, </a:t>
            </a:r>
            <a:endParaRPr sz="2400">
              <a:solidFill>
                <a:schemeClr val="dk1"/>
              </a:solidFill>
            </a:endParaRPr>
          </a:p>
          <a:p>
            <a:pPr indent="0" lvl="0" marL="0" rtl="0" algn="ctr">
              <a:spcBef>
                <a:spcPts val="0"/>
              </a:spcBef>
              <a:spcAft>
                <a:spcPts val="0"/>
              </a:spcAft>
              <a:buClr>
                <a:schemeClr val="dk1"/>
              </a:buClr>
              <a:buSzPts val="1100"/>
              <a:buFont typeface="Arial"/>
              <a:buNone/>
            </a:pPr>
            <a:r>
              <a:rPr lang="en-GB" sz="2400">
                <a:solidFill>
                  <a:schemeClr val="dk1"/>
                </a:solidFill>
              </a:rPr>
              <a:t>payments, club bookings and consent for trips will be sent electronically through Arbor.</a:t>
            </a:r>
            <a:endParaRPr sz="2400">
              <a:solidFill>
                <a:schemeClr val="dk1"/>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9" name="Shape 279"/>
        <p:cNvGrpSpPr/>
        <p:nvPr/>
      </p:nvGrpSpPr>
      <p:grpSpPr>
        <a:xfrm>
          <a:off x="0" y="0"/>
          <a:ext cx="0" cy="0"/>
          <a:chOff x="0" y="0"/>
          <a:chExt cx="0" cy="0"/>
        </a:xfrm>
      </p:grpSpPr>
      <p:grpSp>
        <p:nvGrpSpPr>
          <p:cNvPr id="280" name="Google Shape;280;p29"/>
          <p:cNvGrpSpPr/>
          <p:nvPr/>
        </p:nvGrpSpPr>
        <p:grpSpPr>
          <a:xfrm>
            <a:off x="0" y="6725"/>
            <a:ext cx="9144000" cy="1078525"/>
            <a:chOff x="0" y="6725"/>
            <a:chExt cx="9144000" cy="1078525"/>
          </a:xfrm>
        </p:grpSpPr>
        <p:sp>
          <p:nvSpPr>
            <p:cNvPr id="281" name="Google Shape;281;p29"/>
            <p:cNvSpPr/>
            <p:nvPr/>
          </p:nvSpPr>
          <p:spPr>
            <a:xfrm>
              <a:off x="0" y="838950"/>
              <a:ext cx="9144000" cy="246300"/>
            </a:xfrm>
            <a:prstGeom prst="rect">
              <a:avLst/>
            </a:prstGeom>
            <a:solidFill>
              <a:srgbClr val="CC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 name="Google Shape;282;p29"/>
            <p:cNvSpPr/>
            <p:nvPr/>
          </p:nvSpPr>
          <p:spPr>
            <a:xfrm>
              <a:off x="0" y="6725"/>
              <a:ext cx="9144000" cy="751800"/>
            </a:xfrm>
            <a:prstGeom prst="rect">
              <a:avLst/>
            </a:prstGeom>
            <a:solidFill>
              <a:srgbClr val="1155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29"/>
            <p:cNvSpPr txBox="1"/>
            <p:nvPr/>
          </p:nvSpPr>
          <p:spPr>
            <a:xfrm>
              <a:off x="1904050" y="59375"/>
              <a:ext cx="5631000" cy="646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3000">
                  <a:solidFill>
                    <a:srgbClr val="CCCCCC"/>
                  </a:solidFill>
                  <a:latin typeface="Corsiva"/>
                  <a:ea typeface="Corsiva"/>
                  <a:cs typeface="Corsiva"/>
                  <a:sym typeface="Corsiva"/>
                </a:rPr>
                <a:t>Dates for your diary</a:t>
              </a:r>
              <a:endParaRPr sz="1600">
                <a:solidFill>
                  <a:srgbClr val="CCCCCC"/>
                </a:solidFill>
              </a:endParaRPr>
            </a:p>
          </p:txBody>
        </p:sp>
        <p:sp>
          <p:nvSpPr>
            <p:cNvPr id="284" name="Google Shape;284;p29"/>
            <p:cNvSpPr/>
            <p:nvPr/>
          </p:nvSpPr>
          <p:spPr>
            <a:xfrm>
              <a:off x="0" y="758525"/>
              <a:ext cx="9144000" cy="80400"/>
            </a:xfrm>
            <a:prstGeom prst="rect">
              <a:avLst/>
            </a:prstGeom>
            <a:solidFill>
              <a:srgbClr val="BF9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285" name="Google Shape;285;p29"/>
            <p:cNvPicPr preferRelativeResize="0"/>
            <p:nvPr/>
          </p:nvPicPr>
          <p:blipFill>
            <a:blip r:embed="rId3">
              <a:alphaModFix/>
            </a:blip>
            <a:stretch>
              <a:fillRect/>
            </a:stretch>
          </p:blipFill>
          <p:spPr>
            <a:xfrm>
              <a:off x="76200" y="90675"/>
              <a:ext cx="941125" cy="941125"/>
            </a:xfrm>
            <a:prstGeom prst="rect">
              <a:avLst/>
            </a:prstGeom>
            <a:noFill/>
            <a:ln>
              <a:noFill/>
            </a:ln>
          </p:spPr>
        </p:pic>
      </p:grpSp>
      <p:sp>
        <p:nvSpPr>
          <p:cNvPr id="286" name="Google Shape;286;p29"/>
          <p:cNvSpPr txBox="1"/>
          <p:nvPr/>
        </p:nvSpPr>
        <p:spPr>
          <a:xfrm>
            <a:off x="1333225" y="1172950"/>
            <a:ext cx="6855600" cy="387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2100"/>
          </a:p>
          <a:p>
            <a:pPr indent="0" lvl="0" marL="0" rtl="0" algn="l">
              <a:spcBef>
                <a:spcPts val="0"/>
              </a:spcBef>
              <a:spcAft>
                <a:spcPts val="0"/>
              </a:spcAft>
              <a:buNone/>
            </a:pPr>
            <a:r>
              <a:t/>
            </a:r>
            <a:endParaRPr sz="2100"/>
          </a:p>
        </p:txBody>
      </p:sp>
      <p:sp>
        <p:nvSpPr>
          <p:cNvPr id="287" name="Google Shape;287;p29"/>
          <p:cNvSpPr txBox="1"/>
          <p:nvPr/>
        </p:nvSpPr>
        <p:spPr>
          <a:xfrm>
            <a:off x="36425" y="1172950"/>
            <a:ext cx="9041400" cy="387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2100">
              <a:solidFill>
                <a:srgbClr val="1155CC"/>
              </a:solidFill>
              <a:highlight>
                <a:schemeClr val="accent6"/>
              </a:highlight>
            </a:endParaRPr>
          </a:p>
          <a:p>
            <a:pPr indent="-361950" lvl="0" marL="457200" rtl="0" algn="l">
              <a:spcBef>
                <a:spcPts val="0"/>
              </a:spcBef>
              <a:spcAft>
                <a:spcPts val="0"/>
              </a:spcAft>
              <a:buClr>
                <a:schemeClr val="dk1"/>
              </a:buClr>
              <a:buSzPts val="2100"/>
              <a:buChar char="●"/>
            </a:pPr>
            <a:r>
              <a:rPr lang="en-GB" sz="2100">
                <a:solidFill>
                  <a:schemeClr val="dk1"/>
                </a:solidFill>
              </a:rPr>
              <a:t>Parents’ Evenings: Tuesday 17th and Thursday 19th October</a:t>
            </a:r>
            <a:endParaRPr sz="2100">
              <a:solidFill>
                <a:schemeClr val="dk1"/>
              </a:solidFill>
            </a:endParaRPr>
          </a:p>
          <a:p>
            <a:pPr indent="-361950" lvl="0" marL="457200" rtl="0" algn="l">
              <a:spcBef>
                <a:spcPts val="0"/>
              </a:spcBef>
              <a:spcAft>
                <a:spcPts val="0"/>
              </a:spcAft>
              <a:buClr>
                <a:srgbClr val="0000FF"/>
              </a:buClr>
              <a:buSzPts val="2100"/>
              <a:buChar char="●"/>
            </a:pPr>
            <a:r>
              <a:rPr lang="en-GB" sz="2100">
                <a:solidFill>
                  <a:srgbClr val="0000FF"/>
                </a:solidFill>
              </a:rPr>
              <a:t>Half term: Monday 23rd - Friday 27th October</a:t>
            </a:r>
            <a:endParaRPr sz="2100">
              <a:solidFill>
                <a:srgbClr val="0000FF"/>
              </a:solidFill>
            </a:endParaRPr>
          </a:p>
          <a:p>
            <a:pPr indent="-361950" lvl="0" marL="457200" rtl="0" algn="l">
              <a:spcBef>
                <a:spcPts val="0"/>
              </a:spcBef>
              <a:spcAft>
                <a:spcPts val="0"/>
              </a:spcAft>
              <a:buClr>
                <a:schemeClr val="dk1"/>
              </a:buClr>
              <a:buSzPts val="2100"/>
              <a:buChar char="●"/>
            </a:pPr>
            <a:r>
              <a:rPr lang="en-GB" sz="2100">
                <a:solidFill>
                  <a:schemeClr val="dk1"/>
                </a:solidFill>
              </a:rPr>
              <a:t>INSET Day: Monday 30th October (school closed to pupils)</a:t>
            </a:r>
            <a:endParaRPr sz="2100">
              <a:solidFill>
                <a:schemeClr val="dk1"/>
              </a:solidFill>
            </a:endParaRPr>
          </a:p>
          <a:p>
            <a:pPr indent="-361950" lvl="0" marL="457200" rtl="0" algn="l">
              <a:spcBef>
                <a:spcPts val="0"/>
              </a:spcBef>
              <a:spcAft>
                <a:spcPts val="0"/>
              </a:spcAft>
              <a:buClr>
                <a:srgbClr val="0000FF"/>
              </a:buClr>
              <a:buSzPts val="2100"/>
              <a:buChar char="●"/>
            </a:pPr>
            <a:r>
              <a:rPr lang="en-GB" sz="2100">
                <a:solidFill>
                  <a:srgbClr val="0000FF"/>
                </a:solidFill>
              </a:rPr>
              <a:t>Individual and sibling photos: Thursday 2nd November</a:t>
            </a:r>
            <a:endParaRPr sz="2100">
              <a:solidFill>
                <a:srgbClr val="0000FF"/>
              </a:solidFill>
            </a:endParaRPr>
          </a:p>
          <a:p>
            <a:pPr indent="-361950" lvl="0" marL="457200" rtl="0" algn="l">
              <a:spcBef>
                <a:spcPts val="0"/>
              </a:spcBef>
              <a:spcAft>
                <a:spcPts val="0"/>
              </a:spcAft>
              <a:buClr>
                <a:schemeClr val="dk1"/>
              </a:buClr>
              <a:buSzPts val="2100"/>
              <a:buChar char="●"/>
            </a:pPr>
            <a:r>
              <a:rPr lang="en-GB" sz="2100">
                <a:solidFill>
                  <a:schemeClr val="dk1"/>
                </a:solidFill>
              </a:rPr>
              <a:t>Odd socks day for Anti-Bullying Week: Monday 13th November</a:t>
            </a:r>
            <a:endParaRPr sz="2100">
              <a:solidFill>
                <a:schemeClr val="dk1"/>
              </a:solidFill>
            </a:endParaRPr>
          </a:p>
          <a:p>
            <a:pPr indent="-361950" lvl="0" marL="457200" rtl="0" algn="l">
              <a:spcBef>
                <a:spcPts val="0"/>
              </a:spcBef>
              <a:spcAft>
                <a:spcPts val="0"/>
              </a:spcAft>
              <a:buClr>
                <a:srgbClr val="0000FF"/>
              </a:buClr>
              <a:buSzPts val="2100"/>
              <a:buChar char="●"/>
            </a:pPr>
            <a:r>
              <a:rPr lang="en-GB" sz="2100">
                <a:solidFill>
                  <a:srgbClr val="0000FF"/>
                </a:solidFill>
              </a:rPr>
              <a:t>EYFS Nativity: Wednesday 13th December, afternoon</a:t>
            </a:r>
            <a:endParaRPr sz="2100">
              <a:solidFill>
                <a:srgbClr val="0000FF"/>
              </a:solidFill>
            </a:endParaRPr>
          </a:p>
          <a:p>
            <a:pPr indent="-361950" lvl="0" marL="457200" rtl="0" algn="l">
              <a:spcBef>
                <a:spcPts val="0"/>
              </a:spcBef>
              <a:spcAft>
                <a:spcPts val="0"/>
              </a:spcAft>
              <a:buClr>
                <a:schemeClr val="dk1"/>
              </a:buClr>
              <a:buSzPts val="2100"/>
              <a:buChar char="●"/>
            </a:pPr>
            <a:r>
              <a:rPr lang="en-GB" sz="2100">
                <a:solidFill>
                  <a:schemeClr val="dk1"/>
                </a:solidFill>
              </a:rPr>
              <a:t>End of term: Wednesday 20th December at 1:30pm </a:t>
            </a:r>
            <a:endParaRPr sz="2100">
              <a:solidFill>
                <a:schemeClr val="dk1"/>
              </a:solidFill>
            </a:endParaRPr>
          </a:p>
        </p:txBody>
      </p:sp>
      <p:pic>
        <p:nvPicPr>
          <p:cNvPr id="288" name="Google Shape;288;p29"/>
          <p:cNvPicPr preferRelativeResize="0"/>
          <p:nvPr/>
        </p:nvPicPr>
        <p:blipFill>
          <a:blip r:embed="rId4">
            <a:alphaModFix/>
          </a:blip>
          <a:stretch>
            <a:fillRect/>
          </a:stretch>
        </p:blipFill>
        <p:spPr>
          <a:xfrm>
            <a:off x="7981400" y="3982550"/>
            <a:ext cx="1070375" cy="1070375"/>
          </a:xfrm>
          <a:prstGeom prst="rect">
            <a:avLst/>
          </a:prstGeom>
          <a:noFill/>
          <a:ln>
            <a:noFill/>
          </a:ln>
        </p:spPr>
      </p:pic>
      <p:pic>
        <p:nvPicPr>
          <p:cNvPr id="289" name="Google Shape;289;p29"/>
          <p:cNvPicPr preferRelativeResize="0"/>
          <p:nvPr/>
        </p:nvPicPr>
        <p:blipFill>
          <a:blip r:embed="rId5">
            <a:alphaModFix/>
          </a:blip>
          <a:stretch>
            <a:fillRect/>
          </a:stretch>
        </p:blipFill>
        <p:spPr>
          <a:xfrm>
            <a:off x="7981388" y="1402875"/>
            <a:ext cx="904875" cy="139065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3" name="Shape 293"/>
        <p:cNvGrpSpPr/>
        <p:nvPr/>
      </p:nvGrpSpPr>
      <p:grpSpPr>
        <a:xfrm>
          <a:off x="0" y="0"/>
          <a:ext cx="0" cy="0"/>
          <a:chOff x="0" y="0"/>
          <a:chExt cx="0" cy="0"/>
        </a:xfrm>
      </p:grpSpPr>
      <p:grpSp>
        <p:nvGrpSpPr>
          <p:cNvPr id="294" name="Google Shape;294;p30"/>
          <p:cNvGrpSpPr/>
          <p:nvPr/>
        </p:nvGrpSpPr>
        <p:grpSpPr>
          <a:xfrm>
            <a:off x="0" y="6725"/>
            <a:ext cx="9144000" cy="1078525"/>
            <a:chOff x="0" y="6725"/>
            <a:chExt cx="9144000" cy="1078525"/>
          </a:xfrm>
        </p:grpSpPr>
        <p:sp>
          <p:nvSpPr>
            <p:cNvPr id="295" name="Google Shape;295;p30"/>
            <p:cNvSpPr/>
            <p:nvPr/>
          </p:nvSpPr>
          <p:spPr>
            <a:xfrm>
              <a:off x="0" y="838950"/>
              <a:ext cx="9144000" cy="246300"/>
            </a:xfrm>
            <a:prstGeom prst="rect">
              <a:avLst/>
            </a:prstGeom>
            <a:solidFill>
              <a:srgbClr val="CC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30"/>
            <p:cNvSpPr/>
            <p:nvPr/>
          </p:nvSpPr>
          <p:spPr>
            <a:xfrm>
              <a:off x="0" y="6725"/>
              <a:ext cx="9144000" cy="751800"/>
            </a:xfrm>
            <a:prstGeom prst="rect">
              <a:avLst/>
            </a:prstGeom>
            <a:solidFill>
              <a:srgbClr val="1155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 name="Google Shape;297;p30"/>
            <p:cNvSpPr txBox="1"/>
            <p:nvPr/>
          </p:nvSpPr>
          <p:spPr>
            <a:xfrm>
              <a:off x="1904050" y="59375"/>
              <a:ext cx="5631000" cy="646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3000">
                  <a:solidFill>
                    <a:srgbClr val="CCCCCC"/>
                  </a:solidFill>
                  <a:latin typeface="Corsiva"/>
                  <a:ea typeface="Corsiva"/>
                  <a:cs typeface="Corsiva"/>
                  <a:sym typeface="Corsiva"/>
                </a:rPr>
                <a:t>Come and join us!</a:t>
              </a:r>
              <a:endParaRPr b="1" sz="3000">
                <a:solidFill>
                  <a:srgbClr val="CCCCCC"/>
                </a:solidFill>
                <a:latin typeface="Corsiva"/>
                <a:ea typeface="Corsiva"/>
                <a:cs typeface="Corsiva"/>
                <a:sym typeface="Corsiva"/>
              </a:endParaRPr>
            </a:p>
          </p:txBody>
        </p:sp>
        <p:sp>
          <p:nvSpPr>
            <p:cNvPr id="298" name="Google Shape;298;p30"/>
            <p:cNvSpPr/>
            <p:nvPr/>
          </p:nvSpPr>
          <p:spPr>
            <a:xfrm>
              <a:off x="0" y="758525"/>
              <a:ext cx="9144000" cy="80400"/>
            </a:xfrm>
            <a:prstGeom prst="rect">
              <a:avLst/>
            </a:prstGeom>
            <a:solidFill>
              <a:srgbClr val="BF9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299" name="Google Shape;299;p30"/>
            <p:cNvPicPr preferRelativeResize="0"/>
            <p:nvPr/>
          </p:nvPicPr>
          <p:blipFill>
            <a:blip r:embed="rId3">
              <a:alphaModFix/>
            </a:blip>
            <a:stretch>
              <a:fillRect/>
            </a:stretch>
          </p:blipFill>
          <p:spPr>
            <a:xfrm>
              <a:off x="76200" y="90675"/>
              <a:ext cx="941125" cy="941125"/>
            </a:xfrm>
            <a:prstGeom prst="rect">
              <a:avLst/>
            </a:prstGeom>
            <a:noFill/>
            <a:ln>
              <a:noFill/>
            </a:ln>
          </p:spPr>
        </p:pic>
      </p:grpSp>
      <p:sp>
        <p:nvSpPr>
          <p:cNvPr id="300" name="Google Shape;300;p30"/>
          <p:cNvSpPr txBox="1"/>
          <p:nvPr/>
        </p:nvSpPr>
        <p:spPr>
          <a:xfrm>
            <a:off x="326800" y="3461075"/>
            <a:ext cx="3486300" cy="1682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500"/>
              <a:t>If you would like to join our Parent Heritage</a:t>
            </a:r>
            <a:r>
              <a:rPr lang="en-GB" sz="1500"/>
              <a:t> </a:t>
            </a:r>
            <a:r>
              <a:rPr lang="en-GB" sz="1500"/>
              <a:t>Group - leave </a:t>
            </a:r>
            <a:r>
              <a:rPr lang="en-GB" sz="1500"/>
              <a:t>your</a:t>
            </a:r>
            <a:r>
              <a:rPr lang="en-GB" sz="1500"/>
              <a:t> email address and telephone number with the office and Miss Paul will contact you. </a:t>
            </a:r>
            <a:endParaRPr sz="1500"/>
          </a:p>
        </p:txBody>
      </p:sp>
      <p:sp>
        <p:nvSpPr>
          <p:cNvPr id="301" name="Google Shape;301;p30"/>
          <p:cNvSpPr txBox="1"/>
          <p:nvPr/>
        </p:nvSpPr>
        <p:spPr>
          <a:xfrm>
            <a:off x="4003325" y="1150800"/>
            <a:ext cx="4880400" cy="3901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500"/>
              <a:t>Mrs Foley (community involvement lead) recently held our first meeting for the </a:t>
            </a:r>
            <a:r>
              <a:rPr lang="en-GB" sz="1500"/>
              <a:t>Friends of St. Thomas of Canterbury</a:t>
            </a:r>
            <a:r>
              <a:rPr lang="en-GB" sz="1500"/>
              <a:t>.  </a:t>
            </a:r>
            <a:endParaRPr sz="1500"/>
          </a:p>
          <a:p>
            <a:pPr indent="0" lvl="0" marL="0" rtl="0" algn="l">
              <a:spcBef>
                <a:spcPts val="0"/>
              </a:spcBef>
              <a:spcAft>
                <a:spcPts val="0"/>
              </a:spcAft>
              <a:buNone/>
            </a:pPr>
            <a:r>
              <a:t/>
            </a:r>
            <a:endParaRPr sz="1500"/>
          </a:p>
          <a:p>
            <a:pPr indent="0" lvl="0" marL="0" rtl="0" algn="l">
              <a:spcBef>
                <a:spcPts val="0"/>
              </a:spcBef>
              <a:spcAft>
                <a:spcPts val="0"/>
              </a:spcAft>
              <a:buNone/>
            </a:pPr>
            <a:r>
              <a:rPr lang="en-GB" sz="1500"/>
              <a:t>If you would like to be a part of this parent support group, who come together to help raise much-needed money for our school, you can contact our email address: </a:t>
            </a:r>
            <a:endParaRPr sz="1500"/>
          </a:p>
          <a:p>
            <a:pPr indent="0" lvl="0" marL="0" rtl="0" algn="l">
              <a:spcBef>
                <a:spcPts val="0"/>
              </a:spcBef>
              <a:spcAft>
                <a:spcPts val="0"/>
              </a:spcAft>
              <a:buNone/>
            </a:pPr>
            <a:r>
              <a:t/>
            </a:r>
            <a:endParaRPr sz="1500"/>
          </a:p>
          <a:p>
            <a:pPr indent="0" lvl="0" marL="0" rtl="0" algn="l">
              <a:spcBef>
                <a:spcPts val="0"/>
              </a:spcBef>
              <a:spcAft>
                <a:spcPts val="0"/>
              </a:spcAft>
              <a:buNone/>
            </a:pPr>
            <a:r>
              <a:rPr lang="en-GB" sz="1500" u="sng">
                <a:solidFill>
                  <a:schemeClr val="hlink"/>
                </a:solidFill>
                <a:highlight>
                  <a:srgbClr val="FFFFFF"/>
                </a:highlight>
                <a:hlinkClick r:id="rId4"/>
              </a:rPr>
              <a:t>friendsofstoc@stthomasofcanterbury.thurrock.sch.uk</a:t>
            </a:r>
            <a:r>
              <a:rPr lang="en-GB" sz="1500">
                <a:solidFill>
                  <a:srgbClr val="222222"/>
                </a:solidFill>
                <a:highlight>
                  <a:srgbClr val="FFFFFF"/>
                </a:highlight>
              </a:rPr>
              <a:t> </a:t>
            </a:r>
            <a:endParaRPr sz="1500">
              <a:solidFill>
                <a:srgbClr val="222222"/>
              </a:solidFill>
              <a:highlight>
                <a:srgbClr val="FFFFFF"/>
              </a:highlight>
            </a:endParaRPr>
          </a:p>
          <a:p>
            <a:pPr indent="0" lvl="0" marL="0" rtl="0" algn="l">
              <a:spcBef>
                <a:spcPts val="0"/>
              </a:spcBef>
              <a:spcAft>
                <a:spcPts val="0"/>
              </a:spcAft>
              <a:buNone/>
            </a:pPr>
            <a:r>
              <a:t/>
            </a:r>
            <a:endParaRPr sz="1500">
              <a:solidFill>
                <a:srgbClr val="222222"/>
              </a:solidFill>
              <a:highlight>
                <a:srgbClr val="FFFFFF"/>
              </a:highlight>
            </a:endParaRPr>
          </a:p>
          <a:p>
            <a:pPr indent="0" lvl="0" marL="0" rtl="0" algn="l">
              <a:spcBef>
                <a:spcPts val="0"/>
              </a:spcBef>
              <a:spcAft>
                <a:spcPts val="0"/>
              </a:spcAft>
              <a:buNone/>
            </a:pPr>
            <a:r>
              <a:rPr lang="en-GB" sz="1500">
                <a:solidFill>
                  <a:srgbClr val="222222"/>
                </a:solidFill>
                <a:highlight>
                  <a:srgbClr val="FFFFFF"/>
                </a:highlight>
              </a:rPr>
              <a:t>We will come together to organise fetes, </a:t>
            </a:r>
            <a:endParaRPr sz="1500">
              <a:solidFill>
                <a:srgbClr val="222222"/>
              </a:solidFill>
              <a:highlight>
                <a:srgbClr val="FFFFFF"/>
              </a:highlight>
            </a:endParaRPr>
          </a:p>
          <a:p>
            <a:pPr indent="0" lvl="0" marL="0" rtl="0" algn="l">
              <a:spcBef>
                <a:spcPts val="0"/>
              </a:spcBef>
              <a:spcAft>
                <a:spcPts val="0"/>
              </a:spcAft>
              <a:buNone/>
            </a:pPr>
            <a:r>
              <a:rPr lang="en-GB" sz="1500">
                <a:solidFill>
                  <a:srgbClr val="222222"/>
                </a:solidFill>
                <a:highlight>
                  <a:srgbClr val="FFFFFF"/>
                </a:highlight>
              </a:rPr>
              <a:t>discos, non-uniform days and other</a:t>
            </a:r>
            <a:endParaRPr sz="1500">
              <a:solidFill>
                <a:srgbClr val="222222"/>
              </a:solidFill>
              <a:highlight>
                <a:srgbClr val="FFFFFF"/>
              </a:highlight>
            </a:endParaRPr>
          </a:p>
          <a:p>
            <a:pPr indent="0" lvl="0" marL="0" rtl="0" algn="l">
              <a:spcBef>
                <a:spcPts val="0"/>
              </a:spcBef>
              <a:spcAft>
                <a:spcPts val="0"/>
              </a:spcAft>
              <a:buNone/>
            </a:pPr>
            <a:r>
              <a:rPr lang="en-GB" sz="1500">
                <a:solidFill>
                  <a:srgbClr val="222222"/>
                </a:solidFill>
                <a:highlight>
                  <a:srgbClr val="FFFFFF"/>
                </a:highlight>
              </a:rPr>
              <a:t>fundraising events.</a:t>
            </a:r>
            <a:endParaRPr sz="1500">
              <a:solidFill>
                <a:srgbClr val="222222"/>
              </a:solidFill>
              <a:highlight>
                <a:srgbClr val="FFFFFF"/>
              </a:highlight>
            </a:endParaRPr>
          </a:p>
          <a:p>
            <a:pPr indent="0" lvl="0" marL="0" rtl="0" algn="l">
              <a:spcBef>
                <a:spcPts val="0"/>
              </a:spcBef>
              <a:spcAft>
                <a:spcPts val="0"/>
              </a:spcAft>
              <a:buNone/>
            </a:pPr>
            <a:r>
              <a:rPr lang="en-GB">
                <a:solidFill>
                  <a:srgbClr val="222222"/>
                </a:solidFill>
                <a:highlight>
                  <a:srgbClr val="FFFFFF"/>
                </a:highlight>
              </a:rPr>
              <a:t>							    	</a:t>
            </a:r>
            <a:endParaRPr>
              <a:solidFill>
                <a:srgbClr val="222222"/>
              </a:solidFill>
              <a:highlight>
                <a:srgbClr val="FFFFFF"/>
              </a:highlight>
            </a:endParaRPr>
          </a:p>
          <a:p>
            <a:pPr indent="0" lvl="0" marL="0" rtl="0" algn="l">
              <a:spcBef>
                <a:spcPts val="0"/>
              </a:spcBef>
              <a:spcAft>
                <a:spcPts val="0"/>
              </a:spcAft>
              <a:buNone/>
            </a:pPr>
            <a:r>
              <a:t/>
            </a:r>
            <a:endParaRPr/>
          </a:p>
        </p:txBody>
      </p:sp>
      <p:grpSp>
        <p:nvGrpSpPr>
          <p:cNvPr id="302" name="Google Shape;302;p30"/>
          <p:cNvGrpSpPr/>
          <p:nvPr/>
        </p:nvGrpSpPr>
        <p:grpSpPr>
          <a:xfrm>
            <a:off x="7811606" y="3863246"/>
            <a:ext cx="1207577" cy="1147850"/>
            <a:chOff x="152400" y="152400"/>
            <a:chExt cx="2241650" cy="2218926"/>
          </a:xfrm>
        </p:grpSpPr>
        <p:pic>
          <p:nvPicPr>
            <p:cNvPr id="303" name="Google Shape;303;p30"/>
            <p:cNvPicPr preferRelativeResize="0"/>
            <p:nvPr/>
          </p:nvPicPr>
          <p:blipFill rotWithShape="1">
            <a:blip r:embed="rId5">
              <a:alphaModFix/>
            </a:blip>
            <a:srcRect b="8256" l="0" r="0" t="0"/>
            <a:stretch/>
          </p:blipFill>
          <p:spPr>
            <a:xfrm>
              <a:off x="152400" y="152400"/>
              <a:ext cx="2241650" cy="2218926"/>
            </a:xfrm>
            <a:prstGeom prst="rect">
              <a:avLst/>
            </a:prstGeom>
            <a:noFill/>
            <a:ln>
              <a:noFill/>
            </a:ln>
          </p:spPr>
        </p:pic>
        <p:pic>
          <p:nvPicPr>
            <p:cNvPr id="304" name="Google Shape;304;p30"/>
            <p:cNvPicPr preferRelativeResize="0"/>
            <p:nvPr/>
          </p:nvPicPr>
          <p:blipFill>
            <a:blip r:embed="rId6">
              <a:alphaModFix/>
            </a:blip>
            <a:stretch>
              <a:fillRect/>
            </a:stretch>
          </p:blipFill>
          <p:spPr>
            <a:xfrm>
              <a:off x="427912" y="418850"/>
              <a:ext cx="1690625" cy="1686025"/>
            </a:xfrm>
            <a:prstGeom prst="rect">
              <a:avLst/>
            </a:prstGeom>
            <a:noFill/>
            <a:ln>
              <a:noFill/>
            </a:ln>
          </p:spPr>
        </p:pic>
      </p:grpSp>
      <p:pic>
        <p:nvPicPr>
          <p:cNvPr id="305" name="Google Shape;305;p30"/>
          <p:cNvPicPr preferRelativeResize="0"/>
          <p:nvPr/>
        </p:nvPicPr>
        <p:blipFill>
          <a:blip r:embed="rId7">
            <a:alphaModFix/>
          </a:blip>
          <a:stretch>
            <a:fillRect/>
          </a:stretch>
        </p:blipFill>
        <p:spPr>
          <a:xfrm>
            <a:off x="161425" y="1259650"/>
            <a:ext cx="3694625" cy="2135205"/>
          </a:xfrm>
          <a:prstGeom prst="rect">
            <a:avLst/>
          </a:prstGeom>
          <a:noFill/>
          <a:ln cap="flat" cmpd="sng" w="19050">
            <a:solidFill>
              <a:schemeClr val="dk2"/>
            </a:solidFill>
            <a:prstDash val="solid"/>
            <a:round/>
            <a:headEnd len="sm" w="sm" type="none"/>
            <a:tailEnd len="sm" w="sm" type="none"/>
          </a:ln>
        </p:spPr>
      </p:pic>
      <p:pic>
        <p:nvPicPr>
          <p:cNvPr id="306" name="Google Shape;306;p30"/>
          <p:cNvPicPr preferRelativeResize="0"/>
          <p:nvPr/>
        </p:nvPicPr>
        <p:blipFill>
          <a:blip r:embed="rId8">
            <a:alphaModFix/>
          </a:blip>
          <a:stretch>
            <a:fillRect/>
          </a:stretch>
        </p:blipFill>
        <p:spPr>
          <a:xfrm>
            <a:off x="7880200" y="51275"/>
            <a:ext cx="964300" cy="96430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0" name="Shape 310"/>
        <p:cNvGrpSpPr/>
        <p:nvPr/>
      </p:nvGrpSpPr>
      <p:grpSpPr>
        <a:xfrm>
          <a:off x="0" y="0"/>
          <a:ext cx="0" cy="0"/>
          <a:chOff x="0" y="0"/>
          <a:chExt cx="0" cy="0"/>
        </a:xfrm>
      </p:grpSpPr>
      <p:grpSp>
        <p:nvGrpSpPr>
          <p:cNvPr id="311" name="Google Shape;311;p31"/>
          <p:cNvGrpSpPr/>
          <p:nvPr/>
        </p:nvGrpSpPr>
        <p:grpSpPr>
          <a:xfrm>
            <a:off x="0" y="6725"/>
            <a:ext cx="9144000" cy="1078525"/>
            <a:chOff x="0" y="6725"/>
            <a:chExt cx="9144000" cy="1078525"/>
          </a:xfrm>
        </p:grpSpPr>
        <p:sp>
          <p:nvSpPr>
            <p:cNvPr id="312" name="Google Shape;312;p31"/>
            <p:cNvSpPr/>
            <p:nvPr/>
          </p:nvSpPr>
          <p:spPr>
            <a:xfrm>
              <a:off x="0" y="838950"/>
              <a:ext cx="9144000" cy="246300"/>
            </a:xfrm>
            <a:prstGeom prst="rect">
              <a:avLst/>
            </a:prstGeom>
            <a:solidFill>
              <a:srgbClr val="CC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 name="Google Shape;313;p31"/>
            <p:cNvSpPr/>
            <p:nvPr/>
          </p:nvSpPr>
          <p:spPr>
            <a:xfrm>
              <a:off x="0" y="6725"/>
              <a:ext cx="9144000" cy="751800"/>
            </a:xfrm>
            <a:prstGeom prst="rect">
              <a:avLst/>
            </a:prstGeom>
            <a:solidFill>
              <a:srgbClr val="1155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 name="Google Shape;314;p31"/>
            <p:cNvSpPr txBox="1"/>
            <p:nvPr/>
          </p:nvSpPr>
          <p:spPr>
            <a:xfrm>
              <a:off x="1904050" y="59375"/>
              <a:ext cx="5631000" cy="646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3000">
                  <a:solidFill>
                    <a:srgbClr val="CCCCCC"/>
                  </a:solidFill>
                  <a:latin typeface="Corsiva"/>
                  <a:ea typeface="Corsiva"/>
                  <a:cs typeface="Corsiva"/>
                  <a:sym typeface="Corsiva"/>
                </a:rPr>
                <a:t>Questions?</a:t>
              </a:r>
              <a:endParaRPr b="1" sz="3000">
                <a:solidFill>
                  <a:srgbClr val="CCCCCC"/>
                </a:solidFill>
                <a:latin typeface="Corsiva"/>
                <a:ea typeface="Corsiva"/>
                <a:cs typeface="Corsiva"/>
                <a:sym typeface="Corsiva"/>
              </a:endParaRPr>
            </a:p>
          </p:txBody>
        </p:sp>
        <p:sp>
          <p:nvSpPr>
            <p:cNvPr id="315" name="Google Shape;315;p31"/>
            <p:cNvSpPr/>
            <p:nvPr/>
          </p:nvSpPr>
          <p:spPr>
            <a:xfrm>
              <a:off x="0" y="758525"/>
              <a:ext cx="9144000" cy="80400"/>
            </a:xfrm>
            <a:prstGeom prst="rect">
              <a:avLst/>
            </a:prstGeom>
            <a:solidFill>
              <a:srgbClr val="BF9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316" name="Google Shape;316;p31"/>
            <p:cNvPicPr preferRelativeResize="0"/>
            <p:nvPr/>
          </p:nvPicPr>
          <p:blipFill>
            <a:blip r:embed="rId3">
              <a:alphaModFix/>
            </a:blip>
            <a:stretch>
              <a:fillRect/>
            </a:stretch>
          </p:blipFill>
          <p:spPr>
            <a:xfrm>
              <a:off x="76200" y="90675"/>
              <a:ext cx="941125" cy="941125"/>
            </a:xfrm>
            <a:prstGeom prst="rect">
              <a:avLst/>
            </a:prstGeom>
            <a:noFill/>
            <a:ln>
              <a:noFill/>
            </a:ln>
          </p:spPr>
        </p:pic>
      </p:grpSp>
      <p:pic>
        <p:nvPicPr>
          <p:cNvPr id="317" name="Google Shape;317;p31"/>
          <p:cNvPicPr preferRelativeResize="0"/>
          <p:nvPr/>
        </p:nvPicPr>
        <p:blipFill>
          <a:blip r:embed="rId4">
            <a:alphaModFix/>
          </a:blip>
          <a:stretch>
            <a:fillRect/>
          </a:stretch>
        </p:blipFill>
        <p:spPr>
          <a:xfrm>
            <a:off x="7880200" y="51275"/>
            <a:ext cx="964300" cy="964300"/>
          </a:xfrm>
          <a:prstGeom prst="rect">
            <a:avLst/>
          </a:prstGeom>
          <a:noFill/>
          <a:ln>
            <a:noFill/>
          </a:ln>
        </p:spPr>
      </p:pic>
      <p:sp>
        <p:nvSpPr>
          <p:cNvPr id="318" name="Google Shape;318;p31"/>
          <p:cNvSpPr txBox="1"/>
          <p:nvPr/>
        </p:nvSpPr>
        <p:spPr>
          <a:xfrm>
            <a:off x="171900" y="1140600"/>
            <a:ext cx="8972100" cy="3763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Should you have any questions, please do not hesitate to speak to your child’s class teacher or email your child’s class teacher </a:t>
            </a:r>
            <a:r>
              <a:rPr lang="en-GB"/>
              <a:t>directly</a:t>
            </a:r>
            <a:r>
              <a:rPr lang="en-GB"/>
              <a:t>.</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pic>
        <p:nvPicPr>
          <p:cNvPr id="319" name="Google Shape;319;p31"/>
          <p:cNvPicPr preferRelativeResize="0"/>
          <p:nvPr/>
        </p:nvPicPr>
        <p:blipFill>
          <a:blip r:embed="rId5">
            <a:alphaModFix/>
          </a:blip>
          <a:stretch>
            <a:fillRect/>
          </a:stretch>
        </p:blipFill>
        <p:spPr>
          <a:xfrm>
            <a:off x="1945850" y="2229650"/>
            <a:ext cx="5252300" cy="165005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