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6" r:id="rId2"/>
    <p:sldId id="256" r:id="rId3"/>
    <p:sldId id="257" r:id="rId4"/>
    <p:sldId id="275" r:id="rId5"/>
    <p:sldId id="291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95" r:id="rId16"/>
    <p:sldId id="270" r:id="rId17"/>
    <p:sldId id="271" r:id="rId18"/>
    <p:sldId id="294" r:id="rId19"/>
    <p:sldId id="272" r:id="rId20"/>
    <p:sldId id="273" r:id="rId21"/>
    <p:sldId id="277" r:id="rId22"/>
    <p:sldId id="283" r:id="rId23"/>
    <p:sldId id="284" r:id="rId24"/>
    <p:sldId id="285" r:id="rId25"/>
    <p:sldId id="280" r:id="rId26"/>
    <p:sldId id="281" r:id="rId27"/>
    <p:sldId id="296" r:id="rId28"/>
    <p:sldId id="289" r:id="rId29"/>
    <p:sldId id="282" r:id="rId30"/>
    <p:sldId id="286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3D1"/>
    <a:srgbClr val="140585"/>
    <a:srgbClr val="E0DC30"/>
    <a:srgbClr val="81D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B7529-CFC8-40BC-A956-55D67F9F1AC8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8595F-FF3D-4303-8132-218A09A00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505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EC507-8AA0-40EB-B678-05D371C9C63F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DFF51-26B3-4485-8DF9-B1AABCD05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15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Easy when everything is going well  - but what happened when we are  tired , when things go wrong?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Easy when everything is going well  - but what happened when we are  tired , when things go wrong?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55A8-A121-4556-AFF7-5F9AD32BAFBF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50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Inclusion Agenda – for staff </a:t>
            </a:r>
            <a:r>
              <a:rPr lang="en-GB" smtClean="0"/>
              <a:t>no cliques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8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7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10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Inclusion Agenda – for staff no cliques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Inclusion Agenda – for staff </a:t>
            </a:r>
            <a:r>
              <a:rPr lang="en-GB" smtClean="0"/>
              <a:t>no cliques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6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1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0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9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18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1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0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7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4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7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0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28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4C86D-01D2-4A5B-BEE1-632D04B75AE8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621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Year 6 Parents’ Meeting </a:t>
            </a:r>
            <a:b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20</a:t>
            </a:r>
            <a:r>
              <a:rPr lang="en-GB" sz="4000" b="1" baseline="30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</a:t>
            </a: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September 2017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268413"/>
            <a:ext cx="3455988" cy="241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79418" y="3716368"/>
            <a:ext cx="8713787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dirty="0"/>
              <a:t>At St. Thomas’ we are learning to follow Jesus, showing respect and consideration for ourselves and others.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 dirty="0"/>
              <a:t>We all have the opportunity to learn and work to the best of our ability in a safe and loving environment.</a:t>
            </a:r>
          </a:p>
        </p:txBody>
      </p:sp>
    </p:spTree>
    <p:extLst>
      <p:ext uri="{BB962C8B-B14F-4D97-AF65-F5344CB8AC3E}">
        <p14:creationId xmlns:p14="http://schemas.microsoft.com/office/powerpoint/2010/main" val="24562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Catholic School?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Girls:</a:t>
            </a:r>
          </a:p>
          <a:p>
            <a:r>
              <a:rPr lang="en-GB" dirty="0"/>
              <a:t>Brentwood </a:t>
            </a:r>
            <a:r>
              <a:rPr lang="en-GB" dirty="0" err="1"/>
              <a:t>Ursuline</a:t>
            </a:r>
            <a:r>
              <a:rPr lang="en-GB" dirty="0"/>
              <a:t> Convent High School</a:t>
            </a:r>
          </a:p>
          <a:p>
            <a:r>
              <a:rPr lang="en-GB" dirty="0" err="1"/>
              <a:t>Grays</a:t>
            </a:r>
            <a:r>
              <a:rPr lang="en-GB" dirty="0"/>
              <a:t> Convent High School</a:t>
            </a:r>
          </a:p>
          <a:p>
            <a:r>
              <a:rPr lang="en-GB" dirty="0"/>
              <a:t>Sacred Heart of Mary Girls School Upminster</a:t>
            </a:r>
          </a:p>
          <a:p>
            <a:r>
              <a:rPr lang="en-GB" dirty="0">
                <a:solidFill>
                  <a:srgbClr val="FFFF00"/>
                </a:solidFill>
              </a:rPr>
              <a:t>Boys:</a:t>
            </a:r>
          </a:p>
          <a:p>
            <a:r>
              <a:rPr lang="en-GB" dirty="0"/>
              <a:t>The Campion School Hornchurch</a:t>
            </a:r>
          </a:p>
          <a:p>
            <a:r>
              <a:rPr lang="en-GB" dirty="0">
                <a:solidFill>
                  <a:srgbClr val="FFFF00"/>
                </a:solidFill>
              </a:rPr>
              <a:t>Mixed:</a:t>
            </a:r>
          </a:p>
          <a:p>
            <a:r>
              <a:rPr lang="en-GB" dirty="0"/>
              <a:t>De La Salle Secondary School Basildon</a:t>
            </a:r>
          </a:p>
          <a:p>
            <a:endParaRPr lang="en-GB" dirty="0"/>
          </a:p>
          <a:p>
            <a:r>
              <a:rPr lang="en-GB" dirty="0"/>
              <a:t>Do you meet the criteria?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5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/>
              <a:t>Consider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Supplementary Information </a:t>
            </a:r>
            <a:r>
              <a:rPr lang="en-GB" sz="4000" dirty="0" smtClean="0"/>
              <a:t>Form</a:t>
            </a:r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4000" dirty="0"/>
              <a:t>Transport costs?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1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GB" sz="2800" dirty="0"/>
              <a:t>Read Admissions information</a:t>
            </a:r>
          </a:p>
          <a:p>
            <a:r>
              <a:rPr lang="en-GB" sz="2800" dirty="0"/>
              <a:t>Visit schools </a:t>
            </a:r>
          </a:p>
          <a:p>
            <a:r>
              <a:rPr lang="en-GB" sz="2800" dirty="0"/>
              <a:t>Talk to your child</a:t>
            </a:r>
          </a:p>
          <a:p>
            <a:r>
              <a:rPr lang="en-GB" sz="2800" dirty="0"/>
              <a:t>Fill in your preferences</a:t>
            </a:r>
          </a:p>
          <a:p>
            <a:r>
              <a:rPr lang="en-GB" sz="2800" dirty="0"/>
              <a:t>Complete Supplementary Information Forms</a:t>
            </a:r>
          </a:p>
          <a:p>
            <a:r>
              <a:rPr lang="en-GB" sz="2800" dirty="0"/>
              <a:t>Ensure that you meet the </a:t>
            </a:r>
            <a:r>
              <a:rPr lang="en-GB" sz="2800" dirty="0" smtClean="0"/>
              <a:t>deadline:</a:t>
            </a:r>
            <a:endParaRPr lang="en-GB" sz="2800" dirty="0"/>
          </a:p>
          <a:p>
            <a:pPr marL="0" indent="0" algn="ctr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Tuesday </a:t>
            </a:r>
            <a:r>
              <a:rPr lang="en-GB" sz="4800" dirty="0">
                <a:solidFill>
                  <a:srgbClr val="FFFF00"/>
                </a:solidFill>
              </a:rPr>
              <a:t>31</a:t>
            </a:r>
            <a:r>
              <a:rPr lang="en-GB" sz="4800" baseline="30000" dirty="0">
                <a:solidFill>
                  <a:srgbClr val="FFFF00"/>
                </a:solidFill>
              </a:rPr>
              <a:t>st</a:t>
            </a:r>
            <a:r>
              <a:rPr lang="en-GB" sz="4800" dirty="0">
                <a:solidFill>
                  <a:srgbClr val="FFFF00"/>
                </a:solidFill>
              </a:rPr>
              <a:t> October </a:t>
            </a:r>
            <a:r>
              <a:rPr lang="en-GB" sz="4800" dirty="0" smtClean="0">
                <a:solidFill>
                  <a:srgbClr val="FFFF00"/>
                </a:solidFill>
              </a:rPr>
              <a:t>2017</a:t>
            </a:r>
            <a:endParaRPr lang="en-GB" sz="4800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1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 until 1</a:t>
            </a:r>
            <a:r>
              <a:rPr lang="en-GB" baseline="30000" dirty="0"/>
              <a:t>st</a:t>
            </a:r>
            <a:r>
              <a:rPr lang="en-GB" dirty="0"/>
              <a:t> March </a:t>
            </a:r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Questions?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7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Stage 2 SAT’s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Government expectation for all Year 6 pupils is to be ‘Secondary ready’</a:t>
            </a:r>
          </a:p>
          <a:p>
            <a:endParaRPr lang="en-GB" dirty="0"/>
          </a:p>
          <a:p>
            <a:r>
              <a:rPr lang="en-GB" dirty="0"/>
              <a:t>No levels…………Scaled Score 100</a:t>
            </a:r>
          </a:p>
          <a:p>
            <a:endParaRPr lang="en-GB" dirty="0"/>
          </a:p>
          <a:p>
            <a:r>
              <a:rPr lang="en-GB" dirty="0"/>
              <a:t>Expected - 100</a:t>
            </a:r>
          </a:p>
          <a:p>
            <a:endParaRPr lang="en-GB" dirty="0"/>
          </a:p>
          <a:p>
            <a:r>
              <a:rPr lang="en-GB" dirty="0"/>
              <a:t>Greater depth - 110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7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Stage 2 SAT’s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Week beginning  Monday 14</a:t>
            </a:r>
            <a:r>
              <a:rPr lang="en-GB" baseline="30000" dirty="0"/>
              <a:t>th</a:t>
            </a:r>
            <a:r>
              <a:rPr lang="en-GB" dirty="0"/>
              <a:t> May 2018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Whole week in Hall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 test = no mark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Results contribute to judgement on standards at the school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4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What?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3 Maths papers:</a:t>
            </a:r>
          </a:p>
          <a:p>
            <a:pPr marL="0" indent="0">
              <a:buNone/>
            </a:pPr>
            <a:r>
              <a:rPr lang="en-GB" dirty="0"/>
              <a:t> 1x30 minute Arithmetic paper</a:t>
            </a:r>
          </a:p>
          <a:p>
            <a:pPr marL="0" indent="0">
              <a:buNone/>
            </a:pPr>
            <a:r>
              <a:rPr lang="en-GB" dirty="0"/>
              <a:t>2x40 minute Reasoning papers</a:t>
            </a:r>
          </a:p>
          <a:p>
            <a:pPr marL="0" indent="0">
              <a:buNone/>
            </a:pPr>
            <a:r>
              <a:rPr lang="en-GB" dirty="0"/>
              <a:t>3 English papers:</a:t>
            </a:r>
          </a:p>
          <a:p>
            <a:pPr marL="0" indent="0">
              <a:buNone/>
            </a:pPr>
            <a:r>
              <a:rPr lang="en-GB" dirty="0"/>
              <a:t>1x 60 minute Reading test</a:t>
            </a:r>
          </a:p>
          <a:p>
            <a:pPr marL="0" indent="0">
              <a:buNone/>
            </a:pPr>
            <a:r>
              <a:rPr lang="en-GB" dirty="0"/>
              <a:t>1x 45 minute Grammar and punctuation test</a:t>
            </a:r>
          </a:p>
          <a:p>
            <a:pPr marL="0" indent="0">
              <a:buNone/>
            </a:pPr>
            <a:r>
              <a:rPr lang="en-GB" dirty="0"/>
              <a:t>1x Spelling test</a:t>
            </a:r>
          </a:p>
          <a:p>
            <a:pPr marL="0" indent="0">
              <a:buNone/>
            </a:pPr>
            <a:r>
              <a:rPr lang="en-GB" dirty="0"/>
              <a:t>2 Science papers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7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914400" y="765175"/>
            <a:ext cx="8229600" cy="4713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29583" t="10370" r="30694" b="3951"/>
          <a:stretch/>
        </p:blipFill>
        <p:spPr bwMode="auto">
          <a:xfrm>
            <a:off x="2339752" y="0"/>
            <a:ext cx="4608512" cy="6525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17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914400" y="765175"/>
            <a:ext cx="8229600" cy="4713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l="29861" t="16543" r="29861" b="32099"/>
          <a:stretch/>
        </p:blipFill>
        <p:spPr bwMode="auto">
          <a:xfrm>
            <a:off x="1403678" y="260648"/>
            <a:ext cx="6336703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09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Reading Paper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3600" b="1" i="1" dirty="0">
                <a:solidFill>
                  <a:srgbClr val="0070C0"/>
                </a:solidFill>
              </a:rPr>
              <a:t>In KS2 English SATs your child will be assessed on a range of reading skills, such as the ability to interpret information and comment on writers' use of language, and they’ll have to demonstrate accurate punctuation and an extensive vocabulary in a piece of writing.</a:t>
            </a:r>
          </a:p>
          <a:p>
            <a:pPr marL="0" indent="0">
              <a:buNone/>
            </a:pPr>
            <a:endParaRPr lang="en-GB" sz="1000" i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B050"/>
                </a:solidFill>
              </a:rPr>
              <a:t>The reading test will be a single paper with questions based on three passages of text.</a:t>
            </a:r>
          </a:p>
          <a:p>
            <a:r>
              <a:rPr lang="en-GB" b="1" dirty="0">
                <a:solidFill>
                  <a:srgbClr val="00B050"/>
                </a:solidFill>
              </a:rPr>
              <a:t>Children will have one hour, including reading time, to complete the test.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dirty="0"/>
              <a:t>Types of questions:</a:t>
            </a:r>
          </a:p>
          <a:p>
            <a:r>
              <a:rPr lang="en-GB" b="1" dirty="0"/>
              <a:t>Ranking/ordering</a:t>
            </a:r>
            <a:r>
              <a:rPr lang="en-GB" dirty="0"/>
              <a:t>, e.g. ‘Number the events below to show the order in which they happen in the story’</a:t>
            </a:r>
          </a:p>
          <a:p>
            <a:r>
              <a:rPr lang="en-GB" b="1" dirty="0"/>
              <a:t>Labelling</a:t>
            </a:r>
            <a:r>
              <a:rPr lang="en-GB" dirty="0"/>
              <a:t>, e.g. ‘Label the text to show the title of the story’</a:t>
            </a:r>
          </a:p>
          <a:p>
            <a:r>
              <a:rPr lang="en-GB" b="1" dirty="0"/>
              <a:t>Find and copy</a:t>
            </a:r>
            <a:r>
              <a:rPr lang="en-GB" dirty="0"/>
              <a:t>, e.g. ‘Find and copy one word that suggests what the weather is like in the story’</a:t>
            </a:r>
          </a:p>
          <a:p>
            <a:r>
              <a:rPr lang="en-GB" b="1" dirty="0"/>
              <a:t>Short constructed response</a:t>
            </a:r>
            <a:r>
              <a:rPr lang="en-GB" dirty="0"/>
              <a:t>, e.g. ‘What does the bear eat?’</a:t>
            </a:r>
          </a:p>
          <a:p>
            <a:r>
              <a:rPr lang="en-GB" b="1" dirty="0"/>
              <a:t>Open-ended response</a:t>
            </a:r>
            <a:r>
              <a:rPr lang="en-GB" dirty="0"/>
              <a:t>, e.g. ‘Look at the sentence that begins </a:t>
            </a:r>
            <a:r>
              <a:rPr lang="en-GB" i="1" dirty="0"/>
              <a:t>Once upon a time</a:t>
            </a:r>
            <a:r>
              <a:rPr lang="en-GB" dirty="0"/>
              <a:t>. How does the writer increase the tension throughout this paragraph? Explain fully, referring to the text in your answer.’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7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15" name="Freeform 14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0" name="Rectangle 19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Phones to silent please</a:t>
            </a:r>
          </a:p>
          <a:p>
            <a:endParaRPr lang="en-GB" dirty="0"/>
          </a:p>
          <a:p>
            <a:r>
              <a:rPr lang="en-GB" dirty="0"/>
              <a:t>Sign in beside child’s name</a:t>
            </a:r>
          </a:p>
          <a:p>
            <a:endParaRPr lang="en-GB" dirty="0"/>
          </a:p>
          <a:p>
            <a:r>
              <a:rPr lang="en-GB" dirty="0"/>
              <a:t>Take a letter for reading/SAT’s Revision Guides</a:t>
            </a:r>
          </a:p>
        </p:txBody>
      </p:sp>
    </p:spTree>
    <p:extLst>
      <p:ext uri="{BB962C8B-B14F-4D97-AF65-F5344CB8AC3E}">
        <p14:creationId xmlns:p14="http://schemas.microsoft.com/office/powerpoint/2010/main" val="35965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6703" t="23020" r="34987" b="9199"/>
          <a:stretch/>
        </p:blipFill>
        <p:spPr>
          <a:xfrm>
            <a:off x="628651" y="9907"/>
            <a:ext cx="3815366" cy="68480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6020" t="23285" r="34735" b="12314"/>
          <a:stretch/>
        </p:blipFill>
        <p:spPr>
          <a:xfrm>
            <a:off x="4444016" y="9907"/>
            <a:ext cx="4148337" cy="68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246" t="27774" r="35370" b="52559"/>
          <a:stretch/>
        </p:blipFill>
        <p:spPr>
          <a:xfrm>
            <a:off x="2" y="0"/>
            <a:ext cx="5942535" cy="272796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8879" t="42580" r="28161" b="27318"/>
          <a:stretch/>
        </p:blipFill>
        <p:spPr>
          <a:xfrm>
            <a:off x="3727655" y="1035737"/>
            <a:ext cx="5356761" cy="2813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9332" t="72884" r="28047" b="13205"/>
          <a:stretch/>
        </p:blipFill>
        <p:spPr>
          <a:xfrm>
            <a:off x="2000781" y="5044009"/>
            <a:ext cx="6859583" cy="1678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246" t="47441" r="35370" b="38890"/>
          <a:stretch/>
        </p:blipFill>
        <p:spPr>
          <a:xfrm>
            <a:off x="2" y="3272335"/>
            <a:ext cx="5942535" cy="1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35" t="29536" r="7531" b="9980"/>
          <a:stretch/>
        </p:blipFill>
        <p:spPr>
          <a:xfrm>
            <a:off x="186229" y="365126"/>
            <a:ext cx="6528005" cy="3440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712" t="36391" r="30428" b="15625"/>
          <a:stretch/>
        </p:blipFill>
        <p:spPr>
          <a:xfrm>
            <a:off x="3727654" y="1888838"/>
            <a:ext cx="5416346" cy="49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4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82" t="29940" r="32015" b="10988"/>
          <a:stretch/>
        </p:blipFill>
        <p:spPr>
          <a:xfrm>
            <a:off x="755576" y="188640"/>
            <a:ext cx="5884605" cy="4321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110" t="39617" r="17052" b="31955"/>
          <a:stretch/>
        </p:blipFill>
        <p:spPr>
          <a:xfrm>
            <a:off x="2588361" y="4589005"/>
            <a:ext cx="6327059" cy="20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2129" r="31279" b="10093"/>
          <a:stretch/>
        </p:blipFill>
        <p:spPr bwMode="auto">
          <a:xfrm>
            <a:off x="1547665" y="188643"/>
            <a:ext cx="5904656" cy="648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1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Our spelling and handwriting homework </a:t>
            </a:r>
            <a:r>
              <a:rPr lang="en-GB" dirty="0" smtClean="0">
                <a:solidFill>
                  <a:srgbClr val="FFFF00"/>
                </a:solidFill>
              </a:rPr>
              <a:t>will be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based on the spelling patterns in the new National Curriculum for Year 5 and 6.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The children </a:t>
            </a:r>
            <a:r>
              <a:rPr lang="en-GB" dirty="0" smtClean="0">
                <a:solidFill>
                  <a:srgbClr val="FFFF00"/>
                </a:solidFill>
              </a:rPr>
              <a:t>should learn </a:t>
            </a:r>
            <a:r>
              <a:rPr lang="en-GB" dirty="0">
                <a:solidFill>
                  <a:srgbClr val="FFFF00"/>
                </a:solidFill>
              </a:rPr>
              <a:t>the words and </a:t>
            </a:r>
            <a:r>
              <a:rPr lang="en-GB" dirty="0" smtClean="0">
                <a:solidFill>
                  <a:srgbClr val="FFFF00"/>
                </a:solidFill>
              </a:rPr>
              <a:t>look </a:t>
            </a:r>
            <a:r>
              <a:rPr lang="en-GB" dirty="0">
                <a:solidFill>
                  <a:srgbClr val="FFFF00"/>
                </a:solidFill>
              </a:rPr>
              <a:t>up the meanings if necessary so that they can use the words in their writing. 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GPS activities to practise what we have been learning in school.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8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 continued 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Maths – arithmetic to practise. Times tables should be embedded. 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Maths concepts we have been learning</a:t>
            </a:r>
            <a:r>
              <a:rPr lang="en-GB" dirty="0" smtClean="0">
                <a:solidFill>
                  <a:srgbClr val="FFFF00"/>
                </a:solidFill>
              </a:rPr>
              <a:t>. Problem solving and reasoning skills.  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Reading every day and discussions about books and what the children have read.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8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100 books to read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100 suggested books for primary childre</a:t>
            </a:r>
            <a:r>
              <a:rPr lang="en-GB" dirty="0" smtClean="0">
                <a:solidFill>
                  <a:srgbClr val="FFFF00"/>
                </a:solidFill>
              </a:rPr>
              <a:t>n.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Some are already used in school.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Year 6 have books in class libraries for them to borrow.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Borrow from libraries. 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9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 now</a:t>
            </a:r>
            <a:r>
              <a:rPr lang="is-IS" dirty="0" smtClean="0"/>
              <a:t>…....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Learn all the time tables up to 12 x 12</a:t>
            </a:r>
          </a:p>
          <a:p>
            <a:r>
              <a:rPr lang="en-GB" dirty="0">
                <a:solidFill>
                  <a:srgbClr val="FFFF00"/>
                </a:solidFill>
              </a:rPr>
              <a:t>Learn all the division facts up to 12 x 12</a:t>
            </a:r>
          </a:p>
          <a:p>
            <a:r>
              <a:rPr lang="en-GB" dirty="0">
                <a:solidFill>
                  <a:srgbClr val="FFFF00"/>
                </a:solidFill>
              </a:rPr>
              <a:t>Practice standard methods of addition, subtraction, multiplication and division</a:t>
            </a:r>
          </a:p>
          <a:p>
            <a:r>
              <a:rPr lang="en-GB" dirty="0">
                <a:solidFill>
                  <a:srgbClr val="FFFF00"/>
                </a:solidFill>
              </a:rPr>
              <a:t>Learn different grammatical terminology</a:t>
            </a:r>
          </a:p>
          <a:p>
            <a:r>
              <a:rPr lang="en-GB" dirty="0">
                <a:solidFill>
                  <a:srgbClr val="FFFF00"/>
                </a:solidFill>
              </a:rPr>
              <a:t>Answer questions about reading books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1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b="1" dirty="0"/>
              <a:t>Ways to learn the times tables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Write them out – look, cover, write check</a:t>
            </a:r>
          </a:p>
          <a:p>
            <a:r>
              <a:rPr lang="en-GB" dirty="0"/>
              <a:t>Put them on posters</a:t>
            </a:r>
          </a:p>
          <a:p>
            <a:r>
              <a:rPr lang="en-GB" dirty="0"/>
              <a:t>Play games online</a:t>
            </a:r>
          </a:p>
          <a:p>
            <a:r>
              <a:rPr lang="en-GB" dirty="0"/>
              <a:t>Sing them</a:t>
            </a:r>
          </a:p>
          <a:p>
            <a:r>
              <a:rPr lang="en-GB" dirty="0"/>
              <a:t>Play ‘ping pong’ with them</a:t>
            </a:r>
          </a:p>
          <a:p>
            <a:r>
              <a:rPr lang="en-GB" dirty="0"/>
              <a:t>See who can write them the quickest</a:t>
            </a:r>
          </a:p>
          <a:p>
            <a:r>
              <a:rPr lang="en-GB" dirty="0"/>
              <a:t>Quiz them in the car</a:t>
            </a:r>
          </a:p>
          <a:p>
            <a:r>
              <a:rPr lang="en-GB" dirty="0"/>
              <a:t>Learn them forward, backwards and inside out!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8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Evening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Year 6 expectations</a:t>
            </a:r>
          </a:p>
          <a:p>
            <a:endParaRPr lang="en-GB" dirty="0"/>
          </a:p>
          <a:p>
            <a:r>
              <a:rPr lang="en-GB" dirty="0"/>
              <a:t>Transfer to Secondary School</a:t>
            </a:r>
          </a:p>
          <a:p>
            <a:endParaRPr lang="en-GB" dirty="0"/>
          </a:p>
          <a:p>
            <a:r>
              <a:rPr lang="en-GB" dirty="0"/>
              <a:t>Key Stage 2 SAT’s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2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 </a:t>
            </a:r>
            <a:r>
              <a:rPr lang="is-IS" dirty="0" smtClean="0"/>
              <a:t>…..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11100" dirty="0"/>
              <a:t>Pressure on pupils- eased by good preparation</a:t>
            </a:r>
            <a:br>
              <a:rPr lang="en-GB" sz="11100" dirty="0"/>
            </a:br>
            <a:r>
              <a:rPr lang="en-GB" sz="11100" dirty="0"/>
              <a:t/>
            </a:r>
            <a:br>
              <a:rPr lang="en-GB" sz="11100" dirty="0"/>
            </a:br>
            <a:r>
              <a:rPr lang="en-GB" sz="11100" dirty="0"/>
              <a:t>Revision: </a:t>
            </a:r>
            <a:r>
              <a:rPr lang="en-GB" sz="11100" dirty="0" smtClean="0"/>
              <a:t>method maths, BBC </a:t>
            </a:r>
            <a:r>
              <a:rPr lang="en-GB" sz="11100" dirty="0" err="1" smtClean="0"/>
              <a:t>Revisewise</a:t>
            </a:r>
            <a:r>
              <a:rPr lang="en-GB" sz="11100" dirty="0" smtClean="0"/>
              <a:t> – links on the Year 6 webpage.</a:t>
            </a:r>
            <a:r>
              <a:rPr lang="en-GB" sz="11100" dirty="0"/>
              <a:t/>
            </a:r>
            <a:br>
              <a:rPr lang="en-GB" sz="11100" dirty="0"/>
            </a:br>
            <a:r>
              <a:rPr lang="en-GB" sz="11100" dirty="0"/>
              <a:t/>
            </a:r>
            <a:br>
              <a:rPr lang="en-GB" sz="11100" dirty="0"/>
            </a:br>
            <a:r>
              <a:rPr lang="en-GB" sz="11100" dirty="0"/>
              <a:t>Study Books used in school belong to you</a:t>
            </a:r>
            <a:br>
              <a:rPr lang="en-GB" sz="11100" dirty="0"/>
            </a:br>
            <a:r>
              <a:rPr lang="en-GB" sz="11100" dirty="0"/>
              <a:t/>
            </a:r>
            <a:br>
              <a:rPr lang="en-GB" sz="11100" dirty="0"/>
            </a:br>
            <a:r>
              <a:rPr lang="en-GB" sz="11100" dirty="0"/>
              <a:t>All 5 for £10.90: Return slip </a:t>
            </a:r>
            <a:r>
              <a:rPr lang="en-GB" sz="11100" dirty="0" smtClean="0"/>
              <a:t>asap</a:t>
            </a:r>
          </a:p>
          <a:p>
            <a:pPr marL="0" indent="0" algn="ctr">
              <a:buNone/>
            </a:pPr>
            <a:r>
              <a:rPr lang="en-GB" sz="11100" dirty="0" smtClean="0"/>
              <a:t>Please work with us- we need you to support  us and your child </a:t>
            </a:r>
            <a:r>
              <a:rPr lang="en-GB" sz="11100" dirty="0"/>
              <a:t/>
            </a:r>
            <a:br>
              <a:rPr lang="en-GB" sz="11100" dirty="0"/>
            </a:br>
            <a:r>
              <a:rPr lang="en-GB" sz="5100" dirty="0"/>
              <a:t/>
            </a:r>
            <a:br>
              <a:rPr lang="en-GB" sz="5100" dirty="0"/>
            </a:br>
            <a:r>
              <a:rPr lang="en-GB" sz="14800" dirty="0" smtClean="0"/>
              <a:t>Questions</a:t>
            </a:r>
            <a:r>
              <a:rPr lang="en-GB" sz="14800" dirty="0"/>
              <a:t>?</a:t>
            </a:r>
          </a:p>
          <a:p>
            <a:pPr algn="ctr"/>
            <a:r>
              <a:rPr lang="en-GB" sz="5100" dirty="0"/>
              <a:t/>
            </a:r>
            <a:br>
              <a:rPr lang="en-GB" sz="5100" dirty="0"/>
            </a:br>
            <a:r>
              <a:rPr lang="en-GB" sz="5100" dirty="0"/>
              <a:t/>
            </a:r>
            <a:br>
              <a:rPr lang="en-GB" sz="51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1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School Journey payments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£</a:t>
            </a:r>
            <a:r>
              <a:rPr lang="en-GB" dirty="0" smtClean="0"/>
              <a:t>75		  End </a:t>
            </a:r>
            <a:r>
              <a:rPr lang="en-GB" dirty="0"/>
              <a:t>of September</a:t>
            </a:r>
          </a:p>
          <a:p>
            <a:r>
              <a:rPr lang="en-GB" dirty="0" smtClean="0"/>
              <a:t>£75                     </a:t>
            </a:r>
            <a:r>
              <a:rPr lang="en-GB" dirty="0"/>
              <a:t>End of </a:t>
            </a:r>
            <a:r>
              <a:rPr lang="en-GB" dirty="0" smtClean="0"/>
              <a:t>November</a:t>
            </a:r>
            <a:endParaRPr lang="en-GB" dirty="0"/>
          </a:p>
          <a:p>
            <a:r>
              <a:rPr lang="en-GB" dirty="0" smtClean="0"/>
              <a:t>£75                     </a:t>
            </a:r>
            <a:r>
              <a:rPr lang="en-GB" dirty="0"/>
              <a:t>End of </a:t>
            </a:r>
            <a:r>
              <a:rPr lang="en-GB" dirty="0" smtClean="0"/>
              <a:t>January </a:t>
            </a:r>
            <a:endParaRPr lang="en-GB" dirty="0"/>
          </a:p>
          <a:p>
            <a:r>
              <a:rPr lang="en-GB" dirty="0" smtClean="0"/>
              <a:t>£75                     End of March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7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8" t="12969" r="34263" b="6886"/>
          <a:stretch/>
        </p:blipFill>
        <p:spPr bwMode="auto">
          <a:xfrm>
            <a:off x="2339752" y="211102"/>
            <a:ext cx="4785218" cy="656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6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t="7577" r="20163" b="5574"/>
          <a:stretch/>
        </p:blipFill>
        <p:spPr bwMode="auto">
          <a:xfrm>
            <a:off x="801450" y="382723"/>
            <a:ext cx="7617922" cy="633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1450" y="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To Do List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415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1" t="6703" r="32622" b="10383"/>
          <a:stretch/>
        </p:blipFill>
        <p:spPr bwMode="auto">
          <a:xfrm>
            <a:off x="2112195" y="0"/>
            <a:ext cx="4632922" cy="676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5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  <a:endParaRPr 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  <a:endPara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7" t="7432" r="32787" b="7468"/>
          <a:stretch/>
        </p:blipFill>
        <p:spPr bwMode="auto">
          <a:xfrm>
            <a:off x="2205209" y="17557"/>
            <a:ext cx="4851998" cy="666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5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6944" r="12443" b="5833"/>
          <a:stretch/>
        </p:blipFill>
        <p:spPr bwMode="auto">
          <a:xfrm>
            <a:off x="755576" y="1268760"/>
            <a:ext cx="7695124" cy="528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Transfer to Secondary School 2017</a:t>
            </a:r>
          </a:p>
        </p:txBody>
      </p:sp>
    </p:spTree>
    <p:extLst>
      <p:ext uri="{BB962C8B-B14F-4D97-AF65-F5344CB8AC3E}">
        <p14:creationId xmlns:p14="http://schemas.microsoft.com/office/powerpoint/2010/main" val="42893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998</Words>
  <Application>Microsoft Office PowerPoint</Application>
  <PresentationFormat>On-screen Show (4:3)</PresentationFormat>
  <Paragraphs>283</Paragraphs>
  <Slides>30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Year 6 Parents’ Meeting  20th September 2017</vt:lpstr>
      <vt:lpstr>Welcome</vt:lpstr>
      <vt:lpstr>This Evening</vt:lpstr>
      <vt:lpstr>School Journey payments</vt:lpstr>
      <vt:lpstr>PowerPoint Presentation</vt:lpstr>
      <vt:lpstr>PowerPoint Presentation</vt:lpstr>
      <vt:lpstr>PowerPoint Presentation</vt:lpstr>
      <vt:lpstr>PowerPoint Presentation</vt:lpstr>
      <vt:lpstr>Transfer to Secondary School 2017</vt:lpstr>
      <vt:lpstr>Catholic School?</vt:lpstr>
      <vt:lpstr>  To Consider  </vt:lpstr>
      <vt:lpstr>What next?</vt:lpstr>
      <vt:lpstr>Wait until 1st March 2018</vt:lpstr>
      <vt:lpstr>Key Stage 2 SAT’s</vt:lpstr>
      <vt:lpstr>Key Stage 2 SAT’s</vt:lpstr>
      <vt:lpstr>What?</vt:lpstr>
      <vt:lpstr>PowerPoint Presentation</vt:lpstr>
      <vt:lpstr>PowerPoint Presentation</vt:lpstr>
      <vt:lpstr>Reading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Homework continued </vt:lpstr>
      <vt:lpstr>100 books to read</vt:lpstr>
      <vt:lpstr>What to do now….... </vt:lpstr>
      <vt:lpstr>Ways to learn the times tables</vt:lpstr>
      <vt:lpstr>And finally 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jroche</dc:creator>
  <cp:lastModifiedBy>lcrofton</cp:lastModifiedBy>
  <cp:revision>36</cp:revision>
  <cp:lastPrinted>2017-09-19T16:01:30Z</cp:lastPrinted>
  <dcterms:created xsi:type="dcterms:W3CDTF">2015-06-12T08:54:34Z</dcterms:created>
  <dcterms:modified xsi:type="dcterms:W3CDTF">2017-09-20T15:53:49Z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