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76" r:id="rId2"/>
    <p:sldId id="256" r:id="rId3"/>
    <p:sldId id="257" r:id="rId4"/>
    <p:sldId id="316" r:id="rId5"/>
    <p:sldId id="317" r:id="rId6"/>
    <p:sldId id="263" r:id="rId7"/>
    <p:sldId id="264" r:id="rId8"/>
    <p:sldId id="261" r:id="rId9"/>
    <p:sldId id="265" r:id="rId10"/>
    <p:sldId id="266" r:id="rId11"/>
    <p:sldId id="267" r:id="rId12"/>
    <p:sldId id="268" r:id="rId13"/>
    <p:sldId id="269" r:id="rId14"/>
    <p:sldId id="295" r:id="rId15"/>
    <p:sldId id="270" r:id="rId16"/>
    <p:sldId id="271" r:id="rId17"/>
    <p:sldId id="294" r:id="rId18"/>
    <p:sldId id="272" r:id="rId19"/>
    <p:sldId id="273" r:id="rId20"/>
    <p:sldId id="277" r:id="rId21"/>
    <p:sldId id="283" r:id="rId22"/>
    <p:sldId id="284" r:id="rId23"/>
    <p:sldId id="285" r:id="rId24"/>
    <p:sldId id="280" r:id="rId25"/>
    <p:sldId id="281" r:id="rId26"/>
    <p:sldId id="296" r:id="rId27"/>
    <p:sldId id="289" r:id="rId28"/>
    <p:sldId id="286" r:id="rId29"/>
    <p:sldId id="309" r:id="rId30"/>
    <p:sldId id="310" r:id="rId31"/>
    <p:sldId id="311" r:id="rId32"/>
    <p:sldId id="312" r:id="rId33"/>
    <p:sldId id="314" r:id="rId34"/>
    <p:sldId id="313" r:id="rId35"/>
    <p:sldId id="315" r:id="rId36"/>
    <p:sldId id="275" r:id="rId3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DFFD"/>
    <a:srgbClr val="3BC3D1"/>
    <a:srgbClr val="140585"/>
    <a:srgbClr val="E0D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varScale="1">
        <p:scale>
          <a:sx n="102" d="100"/>
          <a:sy n="102" d="100"/>
        </p:scale>
        <p:origin x="27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66B7529-CFC8-40BC-A956-55D67F9F1AC8}" type="datetimeFigureOut">
              <a:rPr lang="en-GB" smtClean="0"/>
              <a:t>26/09/2018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C68595F-FF3D-4303-8132-218A09A006AD}" type="slidenum">
              <a:rPr lang="en-GB" smtClean="0"/>
              <a:t>‹#›</a:t>
            </a:fld>
            <a:endParaRPr lang="en-GB"/>
          </a:p>
        </p:txBody>
      </p:sp>
    </p:spTree>
    <p:extLst>
      <p:ext uri="{BB962C8B-B14F-4D97-AF65-F5344CB8AC3E}">
        <p14:creationId xmlns:p14="http://schemas.microsoft.com/office/powerpoint/2010/main" val="717505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F7EC507-8AA0-40EB-B678-05D371C9C63F}" type="datetimeFigureOut">
              <a:rPr lang="en-GB" smtClean="0"/>
              <a:t>26/09/2018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4EDFF51-26B3-4485-8DF9-B1AABCD05ACF}" type="slidenum">
              <a:rPr lang="en-GB" smtClean="0"/>
              <a:t>‹#›</a:t>
            </a:fld>
            <a:endParaRPr lang="en-GB"/>
          </a:p>
        </p:txBody>
      </p:sp>
    </p:spTree>
    <p:extLst>
      <p:ext uri="{BB962C8B-B14F-4D97-AF65-F5344CB8AC3E}">
        <p14:creationId xmlns:p14="http://schemas.microsoft.com/office/powerpoint/2010/main" val="3354358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2</a:t>
            </a:fld>
            <a:endParaRPr lang="en-GB"/>
          </a:p>
        </p:txBody>
      </p:sp>
    </p:spTree>
    <p:extLst>
      <p:ext uri="{BB962C8B-B14F-4D97-AF65-F5344CB8AC3E}">
        <p14:creationId xmlns:p14="http://schemas.microsoft.com/office/powerpoint/2010/main" val="1151815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15</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16</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17</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18</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19</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CD55A8-A121-4556-AFF7-5F9AD32BAFBF}"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3555650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24</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25</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26</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27</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7</a:t>
            </a:fld>
            <a:endParaRPr lang="en-GB"/>
          </a:p>
        </p:txBody>
      </p:sp>
    </p:spTree>
    <p:extLst>
      <p:ext uri="{BB962C8B-B14F-4D97-AF65-F5344CB8AC3E}">
        <p14:creationId xmlns:p14="http://schemas.microsoft.com/office/powerpoint/2010/main" val="839075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28</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2517157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2517157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2517157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2517157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2517157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2517157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2517157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36</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8</a:t>
            </a:fld>
            <a:endParaRPr lang="en-GB"/>
          </a:p>
        </p:txBody>
      </p:sp>
    </p:spTree>
    <p:extLst>
      <p:ext uri="{BB962C8B-B14F-4D97-AF65-F5344CB8AC3E}">
        <p14:creationId xmlns:p14="http://schemas.microsoft.com/office/powerpoint/2010/main" val="740810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Inclusion Agenda – for staff no cliques </a:t>
            </a:r>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9</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10</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11</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Inclusion Agenda – for staff </a:t>
            </a:r>
            <a:r>
              <a:rPr lang="en-GB" smtClean="0"/>
              <a:t>no cliques </a:t>
            </a:r>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12</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Easy when everything is going well  - but what happened when we are  tired , when things go wrong?  </a:t>
            </a:r>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13</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Easy when everything is going well  - but what happened when we are  tired , when things go wrong?  </a:t>
            </a:r>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14</a:t>
            </a:fld>
            <a:endParaRPr lang="en-GB"/>
          </a:p>
        </p:txBody>
      </p:sp>
    </p:spTree>
    <p:extLst>
      <p:ext uri="{BB962C8B-B14F-4D97-AF65-F5344CB8AC3E}">
        <p14:creationId xmlns:p14="http://schemas.microsoft.com/office/powerpoint/2010/main" val="2517157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424C86D-01D2-4A5B-BEE1-632D04B75AE8}"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83CBBF-105D-44AE-A46E-49409925C155}" type="slidenum">
              <a:rPr lang="en-GB" smtClean="0"/>
              <a:t>‹#›</a:t>
            </a:fld>
            <a:endParaRPr lang="en-GB"/>
          </a:p>
        </p:txBody>
      </p:sp>
    </p:spTree>
    <p:extLst>
      <p:ext uri="{BB962C8B-B14F-4D97-AF65-F5344CB8AC3E}">
        <p14:creationId xmlns:p14="http://schemas.microsoft.com/office/powerpoint/2010/main" val="216966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24C86D-01D2-4A5B-BEE1-632D04B75AE8}"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83CBBF-105D-44AE-A46E-49409925C155}" type="slidenum">
              <a:rPr lang="en-GB" smtClean="0"/>
              <a:t>‹#›</a:t>
            </a:fld>
            <a:endParaRPr lang="en-GB"/>
          </a:p>
        </p:txBody>
      </p:sp>
    </p:spTree>
    <p:extLst>
      <p:ext uri="{BB962C8B-B14F-4D97-AF65-F5344CB8AC3E}">
        <p14:creationId xmlns:p14="http://schemas.microsoft.com/office/powerpoint/2010/main" val="24921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24C86D-01D2-4A5B-BEE1-632D04B75AE8}"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83CBBF-105D-44AE-A46E-49409925C155}" type="slidenum">
              <a:rPr lang="en-GB" smtClean="0"/>
              <a:t>‹#›</a:t>
            </a:fld>
            <a:endParaRPr lang="en-GB"/>
          </a:p>
        </p:txBody>
      </p:sp>
    </p:spTree>
    <p:extLst>
      <p:ext uri="{BB962C8B-B14F-4D97-AF65-F5344CB8AC3E}">
        <p14:creationId xmlns:p14="http://schemas.microsoft.com/office/powerpoint/2010/main" val="1309709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24C86D-01D2-4A5B-BEE1-632D04B75AE8}"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83CBBF-105D-44AE-A46E-49409925C155}" type="slidenum">
              <a:rPr lang="en-GB" smtClean="0"/>
              <a:t>‹#›</a:t>
            </a:fld>
            <a:endParaRPr lang="en-GB"/>
          </a:p>
        </p:txBody>
      </p:sp>
    </p:spTree>
    <p:extLst>
      <p:ext uri="{BB962C8B-B14F-4D97-AF65-F5344CB8AC3E}">
        <p14:creationId xmlns:p14="http://schemas.microsoft.com/office/powerpoint/2010/main" val="1237498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24C86D-01D2-4A5B-BEE1-632D04B75AE8}"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83CBBF-105D-44AE-A46E-49409925C155}" type="slidenum">
              <a:rPr lang="en-GB" smtClean="0"/>
              <a:t>‹#›</a:t>
            </a:fld>
            <a:endParaRPr lang="en-GB"/>
          </a:p>
        </p:txBody>
      </p:sp>
    </p:spTree>
    <p:extLst>
      <p:ext uri="{BB962C8B-B14F-4D97-AF65-F5344CB8AC3E}">
        <p14:creationId xmlns:p14="http://schemas.microsoft.com/office/powerpoint/2010/main" val="1038188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424C86D-01D2-4A5B-BEE1-632D04B75AE8}" type="datetimeFigureOut">
              <a:rPr lang="en-GB" smtClean="0"/>
              <a:t>26/09/2018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83CBBF-105D-44AE-A46E-49409925C155}" type="slidenum">
              <a:rPr lang="en-GB" smtClean="0"/>
              <a:t>‹#›</a:t>
            </a:fld>
            <a:endParaRPr lang="en-GB"/>
          </a:p>
        </p:txBody>
      </p:sp>
    </p:spTree>
    <p:extLst>
      <p:ext uri="{BB962C8B-B14F-4D97-AF65-F5344CB8AC3E}">
        <p14:creationId xmlns:p14="http://schemas.microsoft.com/office/powerpoint/2010/main" val="215881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424C86D-01D2-4A5B-BEE1-632D04B75AE8}" type="datetimeFigureOut">
              <a:rPr lang="en-GB" smtClean="0"/>
              <a:t>26/09/2018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83CBBF-105D-44AE-A46E-49409925C155}" type="slidenum">
              <a:rPr lang="en-GB" smtClean="0"/>
              <a:t>‹#›</a:t>
            </a:fld>
            <a:endParaRPr lang="en-GB"/>
          </a:p>
        </p:txBody>
      </p:sp>
    </p:spTree>
    <p:extLst>
      <p:ext uri="{BB962C8B-B14F-4D97-AF65-F5344CB8AC3E}">
        <p14:creationId xmlns:p14="http://schemas.microsoft.com/office/powerpoint/2010/main" val="272950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424C86D-01D2-4A5B-BEE1-632D04B75AE8}" type="datetimeFigureOut">
              <a:rPr lang="en-GB" smtClean="0"/>
              <a:t>26/09/2018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83CBBF-105D-44AE-A46E-49409925C155}" type="slidenum">
              <a:rPr lang="en-GB" smtClean="0"/>
              <a:t>‹#›</a:t>
            </a:fld>
            <a:endParaRPr lang="en-GB"/>
          </a:p>
        </p:txBody>
      </p:sp>
    </p:spTree>
    <p:extLst>
      <p:ext uri="{BB962C8B-B14F-4D97-AF65-F5344CB8AC3E}">
        <p14:creationId xmlns:p14="http://schemas.microsoft.com/office/powerpoint/2010/main" val="1236179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24C86D-01D2-4A5B-BEE1-632D04B75AE8}" type="datetimeFigureOut">
              <a:rPr lang="en-GB" smtClean="0"/>
              <a:t>26/09/2018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83CBBF-105D-44AE-A46E-49409925C155}" type="slidenum">
              <a:rPr lang="en-GB" smtClean="0"/>
              <a:t>‹#›</a:t>
            </a:fld>
            <a:endParaRPr lang="en-GB"/>
          </a:p>
        </p:txBody>
      </p:sp>
    </p:spTree>
    <p:extLst>
      <p:ext uri="{BB962C8B-B14F-4D97-AF65-F5344CB8AC3E}">
        <p14:creationId xmlns:p14="http://schemas.microsoft.com/office/powerpoint/2010/main" val="2858043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24C86D-01D2-4A5B-BEE1-632D04B75AE8}" type="datetimeFigureOut">
              <a:rPr lang="en-GB" smtClean="0"/>
              <a:t>26/09/2018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83CBBF-105D-44AE-A46E-49409925C155}" type="slidenum">
              <a:rPr lang="en-GB" smtClean="0"/>
              <a:t>‹#›</a:t>
            </a:fld>
            <a:endParaRPr lang="en-GB"/>
          </a:p>
        </p:txBody>
      </p:sp>
    </p:spTree>
    <p:extLst>
      <p:ext uri="{BB962C8B-B14F-4D97-AF65-F5344CB8AC3E}">
        <p14:creationId xmlns:p14="http://schemas.microsoft.com/office/powerpoint/2010/main" val="2643972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24C86D-01D2-4A5B-BEE1-632D04B75AE8}" type="datetimeFigureOut">
              <a:rPr lang="en-GB" smtClean="0"/>
              <a:t>26/09/2018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83CBBF-105D-44AE-A46E-49409925C155}" type="slidenum">
              <a:rPr lang="en-GB" smtClean="0"/>
              <a:t>‹#›</a:t>
            </a:fld>
            <a:endParaRPr lang="en-GB"/>
          </a:p>
        </p:txBody>
      </p:sp>
    </p:spTree>
    <p:extLst>
      <p:ext uri="{BB962C8B-B14F-4D97-AF65-F5344CB8AC3E}">
        <p14:creationId xmlns:p14="http://schemas.microsoft.com/office/powerpoint/2010/main" val="384520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40000"/>
                <a:satMod val="350000"/>
              </a:schemeClr>
            </a:gs>
            <a:gs pos="28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24C86D-01D2-4A5B-BEE1-632D04B75AE8}" type="datetimeFigureOut">
              <a:rPr lang="en-GB" smtClean="0"/>
              <a:t>26/09/2018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3CBBF-105D-44AE-A46E-49409925C155}" type="slidenum">
              <a:rPr lang="en-GB" smtClean="0"/>
              <a:t>‹#›</a:t>
            </a:fld>
            <a:endParaRPr lang="en-GB"/>
          </a:p>
        </p:txBody>
      </p:sp>
    </p:spTree>
    <p:extLst>
      <p:ext uri="{BB962C8B-B14F-4D97-AF65-F5344CB8AC3E}">
        <p14:creationId xmlns:p14="http://schemas.microsoft.com/office/powerpoint/2010/main" val="39336212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260350"/>
            <a:ext cx="8229600" cy="850900"/>
          </a:xfrm>
        </p:spPr>
        <p:txBody>
          <a:bodyPr>
            <a:normAutofit fontScale="90000"/>
          </a:bodyPr>
          <a:lstStyle/>
          <a:p>
            <a:pPr eaLnBrk="1" hangingPunct="1">
              <a:defRPr/>
            </a:pPr>
            <a:r>
              <a:rPr lang="en-GB" sz="4000" b="1" dirty="0" smtClean="0">
                <a:solidFill>
                  <a:schemeClr val="accent1">
                    <a:lumMod val="75000"/>
                  </a:schemeClr>
                </a:solidFill>
                <a:latin typeface="Comic Sans MS" pitchFamily="66" charset="0"/>
              </a:rPr>
              <a:t>Year 6 Parents’ Meeting </a:t>
            </a:r>
            <a:br>
              <a:rPr lang="en-GB" sz="4000" b="1" dirty="0" smtClean="0">
                <a:solidFill>
                  <a:schemeClr val="accent1">
                    <a:lumMod val="75000"/>
                  </a:schemeClr>
                </a:solidFill>
                <a:latin typeface="Comic Sans MS" pitchFamily="66" charset="0"/>
              </a:rPr>
            </a:br>
            <a:r>
              <a:rPr lang="en-GB" sz="4000" b="1" dirty="0" smtClean="0">
                <a:solidFill>
                  <a:schemeClr val="accent1">
                    <a:lumMod val="75000"/>
                  </a:schemeClr>
                </a:solidFill>
                <a:latin typeface="Comic Sans MS" pitchFamily="66" charset="0"/>
              </a:rPr>
              <a:t>26</a:t>
            </a:r>
            <a:r>
              <a:rPr lang="en-GB" sz="4000" b="1" baseline="30000" dirty="0" smtClean="0">
                <a:solidFill>
                  <a:schemeClr val="accent1">
                    <a:lumMod val="75000"/>
                  </a:schemeClr>
                </a:solidFill>
                <a:latin typeface="Comic Sans MS" pitchFamily="66" charset="0"/>
              </a:rPr>
              <a:t>th</a:t>
            </a:r>
            <a:r>
              <a:rPr lang="en-GB" sz="4000" b="1" dirty="0" smtClean="0">
                <a:solidFill>
                  <a:schemeClr val="accent1">
                    <a:lumMod val="75000"/>
                  </a:schemeClr>
                </a:solidFill>
                <a:latin typeface="Comic Sans MS" pitchFamily="66" charset="0"/>
              </a:rPr>
              <a:t> September 2018</a:t>
            </a:r>
          </a:p>
        </p:txBody>
      </p:sp>
      <p:pic>
        <p:nvPicPr>
          <p:cNvPr id="3075"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987675" y="1268413"/>
            <a:ext cx="3455988" cy="2419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5"/>
          <p:cNvSpPr txBox="1">
            <a:spLocks noChangeArrowheads="1"/>
          </p:cNvSpPr>
          <p:nvPr/>
        </p:nvSpPr>
        <p:spPr bwMode="auto">
          <a:xfrm>
            <a:off x="179418" y="3716368"/>
            <a:ext cx="8713787"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i="1">
                <a:solidFill>
                  <a:schemeClr val="tx1"/>
                </a:solidFill>
                <a:latin typeface="Arial" charset="0"/>
              </a:defRPr>
            </a:lvl1pPr>
            <a:lvl2pPr marL="742950" indent="-285750" eaLnBrk="0" hangingPunct="0">
              <a:defRPr b="1" i="1">
                <a:solidFill>
                  <a:schemeClr val="tx1"/>
                </a:solidFill>
                <a:latin typeface="Arial" charset="0"/>
              </a:defRPr>
            </a:lvl2pPr>
            <a:lvl3pPr marL="1143000" indent="-228600" eaLnBrk="0" hangingPunct="0">
              <a:defRPr b="1" i="1">
                <a:solidFill>
                  <a:schemeClr val="tx1"/>
                </a:solidFill>
                <a:latin typeface="Arial" charset="0"/>
              </a:defRPr>
            </a:lvl3pPr>
            <a:lvl4pPr marL="1600200" indent="-228600" eaLnBrk="0" hangingPunct="0">
              <a:defRPr b="1" i="1">
                <a:solidFill>
                  <a:schemeClr val="tx1"/>
                </a:solidFill>
                <a:latin typeface="Arial" charset="0"/>
              </a:defRPr>
            </a:lvl4pPr>
            <a:lvl5pPr marL="2057400" indent="-228600" eaLnBrk="0" hangingPunct="0">
              <a:defRPr b="1" i="1">
                <a:solidFill>
                  <a:schemeClr val="tx1"/>
                </a:solidFill>
                <a:latin typeface="Arial" charset="0"/>
              </a:defRPr>
            </a:lvl5pPr>
            <a:lvl6pPr marL="2514600" indent="-228600" algn="ctr" eaLnBrk="0" fontAlgn="base" hangingPunct="0">
              <a:spcBef>
                <a:spcPct val="0"/>
              </a:spcBef>
              <a:spcAft>
                <a:spcPct val="0"/>
              </a:spcAft>
              <a:defRPr b="1" i="1">
                <a:solidFill>
                  <a:schemeClr val="tx1"/>
                </a:solidFill>
                <a:latin typeface="Arial" charset="0"/>
              </a:defRPr>
            </a:lvl6pPr>
            <a:lvl7pPr marL="2971800" indent="-228600" algn="ctr" eaLnBrk="0" fontAlgn="base" hangingPunct="0">
              <a:spcBef>
                <a:spcPct val="0"/>
              </a:spcBef>
              <a:spcAft>
                <a:spcPct val="0"/>
              </a:spcAft>
              <a:defRPr b="1" i="1">
                <a:solidFill>
                  <a:schemeClr val="tx1"/>
                </a:solidFill>
                <a:latin typeface="Arial" charset="0"/>
              </a:defRPr>
            </a:lvl7pPr>
            <a:lvl8pPr marL="3429000" indent="-228600" algn="ctr" eaLnBrk="0" fontAlgn="base" hangingPunct="0">
              <a:spcBef>
                <a:spcPct val="0"/>
              </a:spcBef>
              <a:spcAft>
                <a:spcPct val="0"/>
              </a:spcAft>
              <a:defRPr b="1" i="1">
                <a:solidFill>
                  <a:schemeClr val="tx1"/>
                </a:solidFill>
                <a:latin typeface="Arial" charset="0"/>
              </a:defRPr>
            </a:lvl8pPr>
            <a:lvl9pPr marL="3886200" indent="-228600" algn="ctr" eaLnBrk="0" fontAlgn="base" hangingPunct="0">
              <a:spcBef>
                <a:spcPct val="0"/>
              </a:spcBef>
              <a:spcAft>
                <a:spcPct val="0"/>
              </a:spcAft>
              <a:defRPr b="1" i="1">
                <a:solidFill>
                  <a:schemeClr val="tx1"/>
                </a:solidFill>
                <a:latin typeface="Arial" charset="0"/>
              </a:defRPr>
            </a:lvl9pPr>
          </a:lstStyle>
          <a:p>
            <a:pPr algn="ctr" eaLnBrk="1" hangingPunct="1">
              <a:spcBef>
                <a:spcPct val="50000"/>
              </a:spcBef>
            </a:pPr>
            <a:r>
              <a:rPr lang="en-GB" altLang="en-US" sz="2800" dirty="0"/>
              <a:t>At St. Thomas’ we are learning to follow Jesus, showing respect and consideration for ourselves and others.</a:t>
            </a:r>
          </a:p>
          <a:p>
            <a:pPr algn="ctr" eaLnBrk="1" hangingPunct="1">
              <a:spcBef>
                <a:spcPct val="50000"/>
              </a:spcBef>
            </a:pPr>
            <a:r>
              <a:rPr lang="en-GB" altLang="en-US" sz="2800" dirty="0"/>
              <a:t>We all have the opportunity to learn and work to the best of our ability in a safe and loving environment.</a:t>
            </a:r>
          </a:p>
        </p:txBody>
      </p:sp>
    </p:spTree>
    <p:extLst>
      <p:ext uri="{BB962C8B-B14F-4D97-AF65-F5344CB8AC3E}">
        <p14:creationId xmlns:p14="http://schemas.microsoft.com/office/powerpoint/2010/main" val="2456244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normAutofit fontScale="90000"/>
          </a:bodyPr>
          <a:lstStyle/>
          <a:p>
            <a:r>
              <a:rPr lang="en-GB" dirty="0" smtClean="0"/>
              <a:t/>
            </a:r>
            <a:br>
              <a:rPr lang="en-GB" dirty="0" smtClean="0"/>
            </a:br>
            <a:r>
              <a:rPr lang="en-GB" dirty="0" smtClean="0"/>
              <a:t/>
            </a:r>
            <a:br>
              <a:rPr lang="en-GB" dirty="0" smtClean="0"/>
            </a:br>
            <a:r>
              <a:rPr lang="en-GB" dirty="0" smtClean="0"/>
              <a:t>To </a:t>
            </a:r>
            <a:r>
              <a:rPr lang="en-GB" dirty="0"/>
              <a:t>Consider</a:t>
            </a:r>
            <a:r>
              <a:rPr lang="en-GB" sz="2400" dirty="0"/>
              <a:t/>
            </a:r>
            <a:br>
              <a:rPr lang="en-GB" sz="2400" dirty="0"/>
            </a:br>
            <a:r>
              <a:rPr lang="en-GB" sz="2400" dirty="0"/>
              <a:t/>
            </a:r>
            <a:br>
              <a:rPr lang="en-GB" sz="2400" dirty="0"/>
            </a:br>
            <a:endParaRPr lang="en-GB" dirty="0"/>
          </a:p>
        </p:txBody>
      </p:sp>
      <p:sp>
        <p:nvSpPr>
          <p:cNvPr id="12" name="Content Placeholder 11"/>
          <p:cNvSpPr>
            <a:spLocks noGrp="1"/>
          </p:cNvSpPr>
          <p:nvPr>
            <p:ph idx="1"/>
          </p:nvPr>
        </p:nvSpPr>
        <p:spPr/>
        <p:txBody>
          <a:bodyPr>
            <a:normAutofit/>
          </a:bodyPr>
          <a:lstStyle/>
          <a:p>
            <a:r>
              <a:rPr lang="en-GB" sz="4000" dirty="0"/>
              <a:t>Supplementary Information </a:t>
            </a:r>
            <a:r>
              <a:rPr lang="en-GB" sz="4000" dirty="0" smtClean="0"/>
              <a:t>Form</a:t>
            </a:r>
          </a:p>
          <a:p>
            <a:endParaRPr lang="en-GB" sz="4000" dirty="0"/>
          </a:p>
          <a:p>
            <a:endParaRPr lang="en-GB" sz="4000" dirty="0" smtClean="0"/>
          </a:p>
          <a:p>
            <a:r>
              <a:rPr lang="en-GB" sz="4000" dirty="0"/>
              <a:t>Transport costs?</a:t>
            </a:r>
          </a:p>
          <a:p>
            <a:endParaRPr lang="en-GB" dirty="0"/>
          </a:p>
        </p:txBody>
      </p:sp>
    </p:spTree>
    <p:extLst>
      <p:ext uri="{BB962C8B-B14F-4D97-AF65-F5344CB8AC3E}">
        <p14:creationId xmlns:p14="http://schemas.microsoft.com/office/powerpoint/2010/main" val="1797117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lstStyle/>
          <a:p>
            <a:r>
              <a:rPr lang="en-GB" dirty="0"/>
              <a:t>What next?</a:t>
            </a:r>
          </a:p>
        </p:txBody>
      </p:sp>
      <p:sp>
        <p:nvSpPr>
          <p:cNvPr id="12" name="Content Placeholder 11"/>
          <p:cNvSpPr>
            <a:spLocks noGrp="1"/>
          </p:cNvSpPr>
          <p:nvPr>
            <p:ph idx="1"/>
          </p:nvPr>
        </p:nvSpPr>
        <p:spPr>
          <a:xfrm>
            <a:off x="457200" y="1340768"/>
            <a:ext cx="8229600" cy="4785395"/>
          </a:xfrm>
        </p:spPr>
        <p:txBody>
          <a:bodyPr>
            <a:normAutofit/>
          </a:bodyPr>
          <a:lstStyle/>
          <a:p>
            <a:r>
              <a:rPr lang="en-GB" sz="2800" dirty="0"/>
              <a:t>Read Admissions information</a:t>
            </a:r>
          </a:p>
          <a:p>
            <a:r>
              <a:rPr lang="en-GB" sz="2800" dirty="0"/>
              <a:t>Visit schools </a:t>
            </a:r>
          </a:p>
          <a:p>
            <a:r>
              <a:rPr lang="en-GB" sz="2800" dirty="0"/>
              <a:t>Talk to your child</a:t>
            </a:r>
          </a:p>
          <a:p>
            <a:r>
              <a:rPr lang="en-GB" sz="2800" dirty="0"/>
              <a:t>Fill in your preferences</a:t>
            </a:r>
          </a:p>
          <a:p>
            <a:r>
              <a:rPr lang="en-GB" sz="2800" dirty="0"/>
              <a:t>Complete Supplementary Information Forms</a:t>
            </a:r>
          </a:p>
          <a:p>
            <a:r>
              <a:rPr lang="en-GB" sz="2800" dirty="0"/>
              <a:t>Ensure that you meet the </a:t>
            </a:r>
            <a:r>
              <a:rPr lang="en-GB" sz="2800" dirty="0" smtClean="0"/>
              <a:t>deadline:</a:t>
            </a:r>
            <a:endParaRPr lang="en-GB" sz="2800" dirty="0"/>
          </a:p>
          <a:p>
            <a:pPr marL="0" indent="0" algn="ctr">
              <a:buNone/>
            </a:pPr>
            <a:r>
              <a:rPr lang="en-GB" sz="4800" dirty="0" smtClean="0">
                <a:solidFill>
                  <a:srgbClr val="FFFF00"/>
                </a:solidFill>
              </a:rPr>
              <a:t>Wednesday 31</a:t>
            </a:r>
            <a:r>
              <a:rPr lang="en-GB" sz="4800" baseline="30000" dirty="0" smtClean="0">
                <a:solidFill>
                  <a:srgbClr val="FFFF00"/>
                </a:solidFill>
              </a:rPr>
              <a:t>st</a:t>
            </a:r>
            <a:r>
              <a:rPr lang="en-GB" sz="4800" dirty="0" smtClean="0">
                <a:solidFill>
                  <a:srgbClr val="FFFF00"/>
                </a:solidFill>
              </a:rPr>
              <a:t> </a:t>
            </a:r>
            <a:r>
              <a:rPr lang="en-GB" sz="4800" dirty="0">
                <a:solidFill>
                  <a:srgbClr val="FFFF00"/>
                </a:solidFill>
              </a:rPr>
              <a:t>October </a:t>
            </a:r>
            <a:r>
              <a:rPr lang="en-GB" sz="4800" dirty="0" smtClean="0">
                <a:solidFill>
                  <a:srgbClr val="FFFF00"/>
                </a:solidFill>
              </a:rPr>
              <a:t>2018</a:t>
            </a:r>
            <a:endParaRPr lang="en-GB" sz="4800" dirty="0">
              <a:solidFill>
                <a:srgbClr val="FFFF00"/>
              </a:solidFill>
            </a:endParaRPr>
          </a:p>
          <a:p>
            <a:endParaRPr lang="en-GB" dirty="0"/>
          </a:p>
        </p:txBody>
      </p:sp>
    </p:spTree>
    <p:extLst>
      <p:ext uri="{BB962C8B-B14F-4D97-AF65-F5344CB8AC3E}">
        <p14:creationId xmlns:p14="http://schemas.microsoft.com/office/powerpoint/2010/main" val="1797117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normAutofit fontScale="90000"/>
          </a:bodyPr>
          <a:lstStyle/>
          <a:p>
            <a:r>
              <a:rPr lang="en-GB" dirty="0"/>
              <a:t>Wait until 1</a:t>
            </a:r>
            <a:r>
              <a:rPr lang="en-GB" baseline="30000" dirty="0"/>
              <a:t>st</a:t>
            </a:r>
            <a:r>
              <a:rPr lang="en-GB" dirty="0"/>
              <a:t> March </a:t>
            </a:r>
            <a:r>
              <a:rPr lang="en-GB" dirty="0" smtClean="0"/>
              <a:t>2019 </a:t>
            </a:r>
            <a:br>
              <a:rPr lang="en-GB" dirty="0" smtClean="0"/>
            </a:br>
            <a:r>
              <a:rPr lang="en-GB" dirty="0" smtClean="0"/>
              <a:t>[from 12.30pm onwards]</a:t>
            </a:r>
            <a:endParaRPr lang="en-GB" dirty="0"/>
          </a:p>
        </p:txBody>
      </p:sp>
      <p:sp>
        <p:nvSpPr>
          <p:cNvPr id="12" name="Content Placeholder 11"/>
          <p:cNvSpPr>
            <a:spLocks noGrp="1"/>
          </p:cNvSpPr>
          <p:nvPr>
            <p:ph idx="1"/>
          </p:nvPr>
        </p:nvSpPr>
        <p:spPr/>
        <p:txBody>
          <a:bodyPr>
            <a:normAutofit/>
          </a:bodyPr>
          <a:lstStyle/>
          <a:p>
            <a:pPr algn="ctr"/>
            <a:r>
              <a:rPr lang="en-GB" dirty="0"/>
              <a:t>Questions?</a:t>
            </a:r>
          </a:p>
          <a:p>
            <a:endParaRPr lang="en-GB" dirty="0"/>
          </a:p>
        </p:txBody>
      </p:sp>
    </p:spTree>
    <p:extLst>
      <p:ext uri="{BB962C8B-B14F-4D97-AF65-F5344CB8AC3E}">
        <p14:creationId xmlns:p14="http://schemas.microsoft.com/office/powerpoint/2010/main" val="1401746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lstStyle/>
          <a:p>
            <a:r>
              <a:rPr lang="en-GB" dirty="0"/>
              <a:t>Key Stage 2 </a:t>
            </a:r>
            <a:r>
              <a:rPr lang="en-GB" dirty="0" smtClean="0"/>
              <a:t>SATs</a:t>
            </a:r>
            <a:endParaRPr lang="en-GB" dirty="0"/>
          </a:p>
        </p:txBody>
      </p:sp>
      <p:sp>
        <p:nvSpPr>
          <p:cNvPr id="12" name="Content Placeholder 11"/>
          <p:cNvSpPr>
            <a:spLocks noGrp="1"/>
          </p:cNvSpPr>
          <p:nvPr>
            <p:ph idx="1"/>
          </p:nvPr>
        </p:nvSpPr>
        <p:spPr>
          <a:xfrm>
            <a:off x="445758" y="1259322"/>
            <a:ext cx="8229600" cy="4525963"/>
          </a:xfrm>
        </p:spPr>
        <p:txBody>
          <a:bodyPr>
            <a:normAutofit fontScale="92500" lnSpcReduction="10000"/>
          </a:bodyPr>
          <a:lstStyle/>
          <a:p>
            <a:r>
              <a:rPr lang="en-GB" dirty="0"/>
              <a:t>Government expectation for all Year 6 pupils is to be ‘Secondary ready</a:t>
            </a:r>
            <a:r>
              <a:rPr lang="en-GB" dirty="0" smtClean="0"/>
              <a:t>’</a:t>
            </a:r>
            <a:endParaRPr lang="en-GB" dirty="0"/>
          </a:p>
          <a:p>
            <a:r>
              <a:rPr lang="en-GB" dirty="0"/>
              <a:t>No levels…………Scaled Score 100</a:t>
            </a:r>
          </a:p>
          <a:p>
            <a:endParaRPr lang="en-GB" dirty="0"/>
          </a:p>
          <a:p>
            <a:r>
              <a:rPr lang="en-GB" dirty="0"/>
              <a:t>Expected </a:t>
            </a:r>
            <a:r>
              <a:rPr lang="en-GB" dirty="0" smtClean="0"/>
              <a:t>– 100  </a:t>
            </a:r>
          </a:p>
          <a:p>
            <a:r>
              <a:rPr lang="en-GB" dirty="0" smtClean="0"/>
              <a:t>Maths – 61/110 Reading - 28/50 GPS – 38/70</a:t>
            </a:r>
            <a:endParaRPr lang="en-GB" dirty="0"/>
          </a:p>
          <a:p>
            <a:endParaRPr lang="en-GB" dirty="0"/>
          </a:p>
          <a:p>
            <a:r>
              <a:rPr lang="en-GB" dirty="0"/>
              <a:t>Greater depth </a:t>
            </a:r>
            <a:r>
              <a:rPr lang="en-GB" dirty="0" smtClean="0"/>
              <a:t>– 110 </a:t>
            </a:r>
          </a:p>
          <a:p>
            <a:r>
              <a:rPr lang="en-GB" dirty="0" smtClean="0"/>
              <a:t>Maths - 96/110 Reading </a:t>
            </a:r>
            <a:r>
              <a:rPr lang="en-GB" dirty="0"/>
              <a:t>– 40/50 GPS </a:t>
            </a:r>
            <a:r>
              <a:rPr lang="en-GB" dirty="0" smtClean="0"/>
              <a:t>– 56/70</a:t>
            </a:r>
            <a:endParaRPr lang="en-GB" dirty="0"/>
          </a:p>
          <a:p>
            <a:endParaRPr lang="en-GB" dirty="0"/>
          </a:p>
        </p:txBody>
      </p:sp>
    </p:spTree>
    <p:extLst>
      <p:ext uri="{BB962C8B-B14F-4D97-AF65-F5344CB8AC3E}">
        <p14:creationId xmlns:p14="http://schemas.microsoft.com/office/powerpoint/2010/main" val="1401746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lstStyle/>
          <a:p>
            <a:r>
              <a:rPr lang="en-GB" dirty="0"/>
              <a:t>Key Stage 2 </a:t>
            </a:r>
            <a:r>
              <a:rPr lang="en-GB" dirty="0" smtClean="0"/>
              <a:t>SATs</a:t>
            </a:r>
            <a:endParaRPr lang="en-GB" dirty="0"/>
          </a:p>
        </p:txBody>
      </p:sp>
      <p:sp>
        <p:nvSpPr>
          <p:cNvPr id="12" name="Content Placeholder 11"/>
          <p:cNvSpPr>
            <a:spLocks noGrp="1"/>
          </p:cNvSpPr>
          <p:nvPr>
            <p:ph idx="1"/>
          </p:nvPr>
        </p:nvSpPr>
        <p:spPr/>
        <p:txBody>
          <a:bodyPr>
            <a:normAutofit lnSpcReduction="10000"/>
          </a:bodyPr>
          <a:lstStyle/>
          <a:p>
            <a:pPr marL="0" indent="0">
              <a:buNone/>
            </a:pPr>
            <a:r>
              <a:rPr lang="en-GB" dirty="0"/>
              <a:t>Week beginning  Monday </a:t>
            </a:r>
            <a:r>
              <a:rPr lang="en-GB" dirty="0" smtClean="0"/>
              <a:t>13</a:t>
            </a:r>
            <a:r>
              <a:rPr lang="en-GB" baseline="30000" dirty="0" smtClean="0"/>
              <a:t>th</a:t>
            </a:r>
            <a:r>
              <a:rPr lang="en-GB" dirty="0" smtClean="0"/>
              <a:t> </a:t>
            </a:r>
            <a:r>
              <a:rPr lang="en-GB" dirty="0"/>
              <a:t>May </a:t>
            </a:r>
            <a:r>
              <a:rPr lang="en-GB" dirty="0" smtClean="0"/>
              <a:t>2019</a:t>
            </a:r>
            <a:endParaRPr lang="en-GB" dirty="0"/>
          </a:p>
          <a:p>
            <a:pPr marL="0" indent="0">
              <a:buNone/>
            </a:pPr>
            <a:endParaRPr lang="en-GB" dirty="0"/>
          </a:p>
          <a:p>
            <a:pPr marL="0" indent="0">
              <a:buNone/>
            </a:pPr>
            <a:r>
              <a:rPr lang="en-GB" dirty="0"/>
              <a:t>Whole week in Hall</a:t>
            </a:r>
          </a:p>
          <a:p>
            <a:pPr marL="0" indent="0">
              <a:buNone/>
            </a:pPr>
            <a:endParaRPr lang="en-GB" dirty="0"/>
          </a:p>
          <a:p>
            <a:pPr marL="0" indent="0">
              <a:buNone/>
            </a:pPr>
            <a:r>
              <a:rPr lang="en-GB" dirty="0"/>
              <a:t>No test = no mark</a:t>
            </a:r>
          </a:p>
          <a:p>
            <a:pPr marL="0" indent="0">
              <a:buNone/>
            </a:pPr>
            <a:endParaRPr lang="en-GB" dirty="0"/>
          </a:p>
          <a:p>
            <a:pPr marL="0" indent="0">
              <a:buNone/>
            </a:pPr>
            <a:r>
              <a:rPr lang="en-GB" dirty="0"/>
              <a:t>Results contribute to judgement on standards at the school</a:t>
            </a:r>
          </a:p>
          <a:p>
            <a:endParaRPr lang="en-GB" dirty="0"/>
          </a:p>
        </p:txBody>
      </p:sp>
    </p:spTree>
    <p:extLst>
      <p:ext uri="{BB962C8B-B14F-4D97-AF65-F5344CB8AC3E}">
        <p14:creationId xmlns:p14="http://schemas.microsoft.com/office/powerpoint/2010/main" val="2866429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lstStyle/>
          <a:p>
            <a:r>
              <a:rPr lang="en-GB" dirty="0" smtClean="0"/>
              <a:t>What?</a:t>
            </a:r>
            <a:endParaRPr lang="en-GB" dirty="0"/>
          </a:p>
        </p:txBody>
      </p:sp>
      <p:sp>
        <p:nvSpPr>
          <p:cNvPr id="12" name="Content Placeholder 11"/>
          <p:cNvSpPr>
            <a:spLocks noGrp="1"/>
          </p:cNvSpPr>
          <p:nvPr>
            <p:ph idx="1"/>
          </p:nvPr>
        </p:nvSpPr>
        <p:spPr>
          <a:xfrm>
            <a:off x="457200" y="1196752"/>
            <a:ext cx="8229600" cy="4929411"/>
          </a:xfrm>
        </p:spPr>
        <p:txBody>
          <a:bodyPr>
            <a:normAutofit/>
          </a:bodyPr>
          <a:lstStyle/>
          <a:p>
            <a:pPr marL="0" indent="0">
              <a:buNone/>
            </a:pPr>
            <a:r>
              <a:rPr lang="en-GB" dirty="0"/>
              <a:t>3 Maths papers:</a:t>
            </a:r>
          </a:p>
          <a:p>
            <a:pPr marL="0" indent="0">
              <a:buNone/>
            </a:pPr>
            <a:r>
              <a:rPr lang="en-GB" dirty="0"/>
              <a:t> 1x30 minute Arithmetic paper</a:t>
            </a:r>
          </a:p>
          <a:p>
            <a:pPr marL="0" indent="0">
              <a:buNone/>
            </a:pPr>
            <a:r>
              <a:rPr lang="en-GB" dirty="0"/>
              <a:t>2x40 minute Reasoning papers</a:t>
            </a:r>
          </a:p>
          <a:p>
            <a:pPr marL="0" indent="0">
              <a:buNone/>
            </a:pPr>
            <a:r>
              <a:rPr lang="en-GB" dirty="0"/>
              <a:t>3 English papers:</a:t>
            </a:r>
          </a:p>
          <a:p>
            <a:pPr marL="0" indent="0">
              <a:buNone/>
            </a:pPr>
            <a:r>
              <a:rPr lang="en-GB" dirty="0"/>
              <a:t>1x 60 minute Reading test</a:t>
            </a:r>
          </a:p>
          <a:p>
            <a:pPr marL="0" indent="0">
              <a:buNone/>
            </a:pPr>
            <a:r>
              <a:rPr lang="en-GB" dirty="0"/>
              <a:t>1x 45 minute Grammar and punctuation test</a:t>
            </a:r>
          </a:p>
          <a:p>
            <a:pPr marL="0" indent="0">
              <a:buNone/>
            </a:pPr>
            <a:r>
              <a:rPr lang="en-GB" dirty="0"/>
              <a:t>1x Spelling test</a:t>
            </a:r>
          </a:p>
          <a:p>
            <a:pPr marL="0" indent="0">
              <a:buNone/>
            </a:pPr>
            <a:endParaRPr lang="en-GB" dirty="0"/>
          </a:p>
        </p:txBody>
      </p:sp>
    </p:spTree>
    <p:extLst>
      <p:ext uri="{BB962C8B-B14F-4D97-AF65-F5344CB8AC3E}">
        <p14:creationId xmlns:p14="http://schemas.microsoft.com/office/powerpoint/2010/main" val="1401746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2" name="Content Placeholder 11"/>
          <p:cNvSpPr>
            <a:spLocks noGrp="1"/>
          </p:cNvSpPr>
          <p:nvPr>
            <p:ph idx="4294967295"/>
          </p:nvPr>
        </p:nvSpPr>
        <p:spPr>
          <a:xfrm>
            <a:off x="914400" y="765175"/>
            <a:ext cx="8229600" cy="4713288"/>
          </a:xfrm>
        </p:spPr>
        <p:txBody>
          <a:bodyPr>
            <a:normAutofit/>
          </a:bodyPr>
          <a:lstStyle/>
          <a:p>
            <a:pPr marL="0" indent="0">
              <a:buNone/>
            </a:pPr>
            <a:r>
              <a:rPr lang="en-GB" sz="1600" dirty="0" smtClean="0"/>
              <a:t> </a:t>
            </a:r>
            <a:endParaRPr lang="en-GB" sz="1600" dirty="0"/>
          </a:p>
        </p:txBody>
      </p:sp>
      <p:pic>
        <p:nvPicPr>
          <p:cNvPr id="13" name="Picture 12"/>
          <p:cNvPicPr/>
          <p:nvPr/>
        </p:nvPicPr>
        <p:blipFill rotWithShape="1">
          <a:blip r:embed="rId3"/>
          <a:srcRect l="29583" t="10370" r="30694" b="3951"/>
          <a:stretch/>
        </p:blipFill>
        <p:spPr bwMode="auto">
          <a:xfrm>
            <a:off x="2339752" y="0"/>
            <a:ext cx="4608512" cy="65253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1746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2" name="Content Placeholder 11"/>
          <p:cNvSpPr>
            <a:spLocks noGrp="1"/>
          </p:cNvSpPr>
          <p:nvPr>
            <p:ph idx="4294967295"/>
          </p:nvPr>
        </p:nvSpPr>
        <p:spPr>
          <a:xfrm>
            <a:off x="914400" y="765175"/>
            <a:ext cx="8229600" cy="4713288"/>
          </a:xfrm>
        </p:spPr>
        <p:txBody>
          <a:bodyPr>
            <a:normAutofit/>
          </a:bodyPr>
          <a:lstStyle/>
          <a:p>
            <a:pPr marL="0" indent="0">
              <a:buNone/>
            </a:pPr>
            <a:r>
              <a:rPr lang="en-GB" sz="1600" dirty="0" smtClean="0"/>
              <a:t> </a:t>
            </a:r>
            <a:endParaRPr lang="en-GB" sz="1600" dirty="0"/>
          </a:p>
        </p:txBody>
      </p:sp>
      <p:pic>
        <p:nvPicPr>
          <p:cNvPr id="14" name="Picture 13"/>
          <p:cNvPicPr/>
          <p:nvPr/>
        </p:nvPicPr>
        <p:blipFill rotWithShape="1">
          <a:blip r:embed="rId3"/>
          <a:srcRect l="29861" t="16543" r="29861" b="32099"/>
          <a:stretch/>
        </p:blipFill>
        <p:spPr bwMode="auto">
          <a:xfrm>
            <a:off x="1403678" y="260648"/>
            <a:ext cx="6336703" cy="64807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0933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a:xfrm>
            <a:off x="457200" y="116632"/>
            <a:ext cx="8229600" cy="1152128"/>
          </a:xfrm>
        </p:spPr>
        <p:txBody>
          <a:bodyPr/>
          <a:lstStyle/>
          <a:p>
            <a:r>
              <a:rPr lang="en-GB" b="1" dirty="0">
                <a:solidFill>
                  <a:srgbClr val="FF0000"/>
                </a:solidFill>
              </a:rPr>
              <a:t>Reading Paper</a:t>
            </a:r>
            <a:endParaRPr lang="en-GB" dirty="0"/>
          </a:p>
        </p:txBody>
      </p:sp>
      <p:sp>
        <p:nvSpPr>
          <p:cNvPr id="12" name="Content Placeholder 11"/>
          <p:cNvSpPr>
            <a:spLocks noGrp="1"/>
          </p:cNvSpPr>
          <p:nvPr>
            <p:ph idx="1"/>
          </p:nvPr>
        </p:nvSpPr>
        <p:spPr>
          <a:xfrm>
            <a:off x="457200" y="1196752"/>
            <a:ext cx="8229600" cy="4929411"/>
          </a:xfrm>
        </p:spPr>
        <p:txBody>
          <a:bodyPr>
            <a:normAutofit fontScale="55000" lnSpcReduction="20000"/>
          </a:bodyPr>
          <a:lstStyle/>
          <a:p>
            <a:pPr marL="0" indent="0" algn="ctr">
              <a:buNone/>
            </a:pPr>
            <a:r>
              <a:rPr lang="en-GB" sz="3600" b="1" i="1" dirty="0">
                <a:solidFill>
                  <a:srgbClr val="0070C0"/>
                </a:solidFill>
              </a:rPr>
              <a:t>In KS2 English SATs your child will be assessed on a range of reading skills, such as the ability to interpret information and comment on writers' use of language, and they’ll have to demonstrate accurate punctuation and an extensive vocabulary in a piece of writing.</a:t>
            </a:r>
          </a:p>
          <a:p>
            <a:pPr marL="0" indent="0">
              <a:buNone/>
            </a:pPr>
            <a:endParaRPr lang="en-GB" sz="1000" i="1" dirty="0">
              <a:solidFill>
                <a:srgbClr val="0070C0"/>
              </a:solidFill>
            </a:endParaRPr>
          </a:p>
          <a:p>
            <a:r>
              <a:rPr lang="en-GB" b="1" dirty="0">
                <a:solidFill>
                  <a:srgbClr val="00B050"/>
                </a:solidFill>
              </a:rPr>
              <a:t>The reading test will be a single paper with questions based on three passages of text.</a:t>
            </a:r>
          </a:p>
          <a:p>
            <a:r>
              <a:rPr lang="en-GB" b="1" dirty="0">
                <a:solidFill>
                  <a:srgbClr val="00B050"/>
                </a:solidFill>
              </a:rPr>
              <a:t>Children will have one hour, including reading time, to complete the test.</a:t>
            </a:r>
          </a:p>
          <a:p>
            <a:pPr marL="0" indent="0">
              <a:buNone/>
            </a:pPr>
            <a:endParaRPr lang="en-GB" sz="1600" dirty="0"/>
          </a:p>
          <a:p>
            <a:pPr marL="0" indent="0">
              <a:buNone/>
            </a:pPr>
            <a:r>
              <a:rPr lang="en-GB" dirty="0"/>
              <a:t>Types of questions:</a:t>
            </a:r>
          </a:p>
          <a:p>
            <a:r>
              <a:rPr lang="en-GB" b="1" dirty="0"/>
              <a:t>Ranking/ordering</a:t>
            </a:r>
            <a:r>
              <a:rPr lang="en-GB" dirty="0"/>
              <a:t>, e.g. ‘Number the events below to show the order in which they happen in the story’</a:t>
            </a:r>
          </a:p>
          <a:p>
            <a:r>
              <a:rPr lang="en-GB" b="1" dirty="0"/>
              <a:t>Labelling</a:t>
            </a:r>
            <a:r>
              <a:rPr lang="en-GB" dirty="0"/>
              <a:t>, e.g. ‘Label the text to show the title of the story’</a:t>
            </a:r>
          </a:p>
          <a:p>
            <a:r>
              <a:rPr lang="en-GB" b="1" dirty="0"/>
              <a:t>Find and copy</a:t>
            </a:r>
            <a:r>
              <a:rPr lang="en-GB" dirty="0"/>
              <a:t>, e.g. ‘Find and copy one word that suggests what the weather is like in the story’</a:t>
            </a:r>
          </a:p>
          <a:p>
            <a:r>
              <a:rPr lang="en-GB" b="1" dirty="0"/>
              <a:t>Short constructed response</a:t>
            </a:r>
            <a:r>
              <a:rPr lang="en-GB" dirty="0"/>
              <a:t>, e.g. ‘What does the bear eat?’</a:t>
            </a:r>
          </a:p>
          <a:p>
            <a:r>
              <a:rPr lang="en-GB" b="1" dirty="0"/>
              <a:t>Open-ended response</a:t>
            </a:r>
            <a:r>
              <a:rPr lang="en-GB" dirty="0"/>
              <a:t>, e.g. ‘Look at the sentence that begins </a:t>
            </a:r>
            <a:r>
              <a:rPr lang="en-GB" i="1" dirty="0"/>
              <a:t>Once upon a time</a:t>
            </a:r>
            <a:r>
              <a:rPr lang="en-GB" dirty="0"/>
              <a:t>. How does the writer increase the tension throughout this paragraph? Explain fully, referring to the text in your answer.’</a:t>
            </a:r>
          </a:p>
          <a:p>
            <a:endParaRPr lang="en-GB" dirty="0"/>
          </a:p>
        </p:txBody>
      </p:sp>
    </p:spTree>
    <p:extLst>
      <p:ext uri="{BB962C8B-B14F-4D97-AF65-F5344CB8AC3E}">
        <p14:creationId xmlns:p14="http://schemas.microsoft.com/office/powerpoint/2010/main" val="1401746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pic>
        <p:nvPicPr>
          <p:cNvPr id="13" name="Picture 12"/>
          <p:cNvPicPr>
            <a:picLocks noChangeAspect="1"/>
          </p:cNvPicPr>
          <p:nvPr/>
        </p:nvPicPr>
        <p:blipFill rotWithShape="1">
          <a:blip r:embed="rId3"/>
          <a:srcRect l="36703" t="23020" r="34987" b="9199"/>
          <a:stretch/>
        </p:blipFill>
        <p:spPr>
          <a:xfrm>
            <a:off x="628651" y="9907"/>
            <a:ext cx="3815366" cy="6848093"/>
          </a:xfrm>
          <a:prstGeom prst="rect">
            <a:avLst/>
          </a:prstGeom>
        </p:spPr>
      </p:pic>
      <p:pic>
        <p:nvPicPr>
          <p:cNvPr id="14" name="Picture 13"/>
          <p:cNvPicPr>
            <a:picLocks noChangeAspect="1"/>
          </p:cNvPicPr>
          <p:nvPr/>
        </p:nvPicPr>
        <p:blipFill rotWithShape="1">
          <a:blip r:embed="rId4"/>
          <a:srcRect l="36020" t="23285" r="34735" b="12314"/>
          <a:stretch/>
        </p:blipFill>
        <p:spPr>
          <a:xfrm>
            <a:off x="4444016" y="9907"/>
            <a:ext cx="4148337" cy="6848093"/>
          </a:xfrm>
          <a:prstGeom prst="rect">
            <a:avLst/>
          </a:prstGeom>
        </p:spPr>
      </p:pic>
    </p:spTree>
    <p:extLst>
      <p:ext uri="{BB962C8B-B14F-4D97-AF65-F5344CB8AC3E}">
        <p14:creationId xmlns:p14="http://schemas.microsoft.com/office/powerpoint/2010/main" val="1401746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5373216"/>
            <a:ext cx="9170970" cy="1455687"/>
            <a:chOff x="0" y="5373216"/>
            <a:chExt cx="9170970" cy="1455687"/>
          </a:xfrm>
        </p:grpSpPr>
        <p:sp>
          <p:nvSpPr>
            <p:cNvPr id="15" name="Freeform 14"/>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6" name="Freeform 15"/>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Rectangle 19"/>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1" name="Rectangle 20"/>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2" name="Rectangle 21"/>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3" name="Rectangle 22"/>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4" name="Rectangle 23"/>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5" name="Rectangle 24"/>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6" name="Title 5"/>
          <p:cNvSpPr>
            <a:spLocks noGrp="1"/>
          </p:cNvSpPr>
          <p:nvPr>
            <p:ph type="title"/>
          </p:nvPr>
        </p:nvSpPr>
        <p:spPr/>
        <p:txBody>
          <a:bodyPr/>
          <a:lstStyle/>
          <a:p>
            <a:r>
              <a:rPr lang="en-GB" dirty="0"/>
              <a:t>Welcome</a:t>
            </a:r>
            <a:endParaRPr lang="en-US" dirty="0"/>
          </a:p>
        </p:txBody>
      </p:sp>
      <p:sp>
        <p:nvSpPr>
          <p:cNvPr id="7" name="Content Placeholder 6"/>
          <p:cNvSpPr>
            <a:spLocks noGrp="1"/>
          </p:cNvSpPr>
          <p:nvPr>
            <p:ph idx="1"/>
          </p:nvPr>
        </p:nvSpPr>
        <p:spPr/>
        <p:txBody>
          <a:bodyPr/>
          <a:lstStyle/>
          <a:p>
            <a:r>
              <a:rPr lang="en-GB" dirty="0"/>
              <a:t>Phones to silent please</a:t>
            </a:r>
          </a:p>
          <a:p>
            <a:endParaRPr lang="en-GB" dirty="0"/>
          </a:p>
          <a:p>
            <a:r>
              <a:rPr lang="en-GB" dirty="0"/>
              <a:t>Sign in beside child’s name</a:t>
            </a:r>
          </a:p>
          <a:p>
            <a:endParaRPr lang="en-GB" dirty="0"/>
          </a:p>
          <a:p>
            <a:r>
              <a:rPr lang="en-GB" dirty="0"/>
              <a:t>Take a letter for reading/SAT’s Revision </a:t>
            </a:r>
            <a:r>
              <a:rPr lang="en-GB" dirty="0" smtClean="0"/>
              <a:t>Guides and Grosvenor Hall</a:t>
            </a:r>
            <a:endParaRPr lang="en-GB" dirty="0"/>
          </a:p>
        </p:txBody>
      </p:sp>
    </p:spTree>
    <p:extLst>
      <p:ext uri="{BB962C8B-B14F-4D97-AF65-F5344CB8AC3E}">
        <p14:creationId xmlns:p14="http://schemas.microsoft.com/office/powerpoint/2010/main" val="3596528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rotWithShape="1">
          <a:blip r:embed="rId3"/>
          <a:srcRect l="36246" t="27774" r="35370" b="52559"/>
          <a:stretch/>
        </p:blipFill>
        <p:spPr>
          <a:xfrm>
            <a:off x="2" y="0"/>
            <a:ext cx="5942535" cy="2727960"/>
          </a:xfrm>
          <a:prstGeom prst="rect">
            <a:avLst/>
          </a:prstGeom>
        </p:spPr>
      </p:pic>
      <p:pic>
        <p:nvPicPr>
          <p:cNvPr id="5" name="Content Placeholder 4"/>
          <p:cNvPicPr>
            <a:picLocks noGrp="1" noChangeAspect="1"/>
          </p:cNvPicPr>
          <p:nvPr>
            <p:ph idx="1"/>
          </p:nvPr>
        </p:nvPicPr>
        <p:blipFill rotWithShape="1">
          <a:blip r:embed="rId4"/>
          <a:srcRect l="28879" t="42580" r="28161" b="27318"/>
          <a:stretch/>
        </p:blipFill>
        <p:spPr>
          <a:xfrm>
            <a:off x="3727655" y="1035737"/>
            <a:ext cx="5356761" cy="2813703"/>
          </a:xfrm>
          <a:prstGeom prst="rect">
            <a:avLst/>
          </a:prstGeom>
        </p:spPr>
      </p:pic>
      <p:pic>
        <p:nvPicPr>
          <p:cNvPr id="6" name="Picture 5"/>
          <p:cNvPicPr>
            <a:picLocks noChangeAspect="1"/>
          </p:cNvPicPr>
          <p:nvPr/>
        </p:nvPicPr>
        <p:blipFill rotWithShape="1">
          <a:blip r:embed="rId4"/>
          <a:srcRect l="29332" t="72884" r="28047" b="13205"/>
          <a:stretch/>
        </p:blipFill>
        <p:spPr>
          <a:xfrm>
            <a:off x="2000781" y="5044009"/>
            <a:ext cx="6859583" cy="1678409"/>
          </a:xfrm>
          <a:prstGeom prst="rect">
            <a:avLst/>
          </a:prstGeom>
        </p:spPr>
      </p:pic>
      <p:pic>
        <p:nvPicPr>
          <p:cNvPr id="7" name="Picture 6"/>
          <p:cNvPicPr>
            <a:picLocks noChangeAspect="1"/>
          </p:cNvPicPr>
          <p:nvPr/>
        </p:nvPicPr>
        <p:blipFill rotWithShape="1">
          <a:blip r:embed="rId3"/>
          <a:srcRect l="36246" t="47441" r="35370" b="38890"/>
          <a:stretch/>
        </p:blipFill>
        <p:spPr>
          <a:xfrm>
            <a:off x="2" y="3272335"/>
            <a:ext cx="5942535" cy="1895850"/>
          </a:xfrm>
          <a:prstGeom prst="rect">
            <a:avLst/>
          </a:prstGeom>
        </p:spPr>
      </p:pic>
    </p:spTree>
    <p:extLst>
      <p:ext uri="{BB962C8B-B14F-4D97-AF65-F5344CB8AC3E}">
        <p14:creationId xmlns:p14="http://schemas.microsoft.com/office/powerpoint/2010/main" val="355688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rotWithShape="1">
          <a:blip r:embed="rId2"/>
          <a:srcRect l="6435" t="29536" r="7531" b="9980"/>
          <a:stretch/>
        </p:blipFill>
        <p:spPr>
          <a:xfrm>
            <a:off x="186229" y="365126"/>
            <a:ext cx="6528005" cy="3440319"/>
          </a:xfrm>
          <a:prstGeom prst="rect">
            <a:avLst/>
          </a:prstGeom>
        </p:spPr>
      </p:pic>
      <p:pic>
        <p:nvPicPr>
          <p:cNvPr id="5" name="Picture 4"/>
          <p:cNvPicPr>
            <a:picLocks noChangeAspect="1"/>
          </p:cNvPicPr>
          <p:nvPr/>
        </p:nvPicPr>
        <p:blipFill rotWithShape="1">
          <a:blip r:embed="rId3"/>
          <a:srcRect l="31712" t="36391" r="30428" b="15625"/>
          <a:stretch/>
        </p:blipFill>
        <p:spPr>
          <a:xfrm>
            <a:off x="3727654" y="1888838"/>
            <a:ext cx="5416346" cy="4969162"/>
          </a:xfrm>
          <a:prstGeom prst="rect">
            <a:avLst/>
          </a:prstGeom>
        </p:spPr>
      </p:pic>
    </p:spTree>
    <p:extLst>
      <p:ext uri="{BB962C8B-B14F-4D97-AF65-F5344CB8AC3E}">
        <p14:creationId xmlns:p14="http://schemas.microsoft.com/office/powerpoint/2010/main" val="281804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7682" t="29940" r="32015" b="10988"/>
          <a:stretch/>
        </p:blipFill>
        <p:spPr>
          <a:xfrm>
            <a:off x="755576" y="188640"/>
            <a:ext cx="5884605" cy="4321278"/>
          </a:xfrm>
          <a:prstGeom prst="rect">
            <a:avLst/>
          </a:prstGeom>
        </p:spPr>
      </p:pic>
      <p:pic>
        <p:nvPicPr>
          <p:cNvPr id="5" name="Picture 4"/>
          <p:cNvPicPr>
            <a:picLocks noChangeAspect="1"/>
          </p:cNvPicPr>
          <p:nvPr/>
        </p:nvPicPr>
        <p:blipFill rotWithShape="1">
          <a:blip r:embed="rId3"/>
          <a:srcRect l="18110" t="39617" r="17052" b="31955"/>
          <a:stretch/>
        </p:blipFill>
        <p:spPr>
          <a:xfrm>
            <a:off x="2588361" y="4589005"/>
            <a:ext cx="6327059" cy="2079523"/>
          </a:xfrm>
          <a:prstGeom prst="rect">
            <a:avLst/>
          </a:prstGeom>
        </p:spPr>
      </p:pic>
    </p:spTree>
    <p:extLst>
      <p:ext uri="{BB962C8B-B14F-4D97-AF65-F5344CB8AC3E}">
        <p14:creationId xmlns:p14="http://schemas.microsoft.com/office/powerpoint/2010/main" val="343991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906" t="12129" r="31279" b="10093"/>
          <a:stretch/>
        </p:blipFill>
        <p:spPr bwMode="auto">
          <a:xfrm>
            <a:off x="1547665" y="188643"/>
            <a:ext cx="5904656" cy="6488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1112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lstStyle/>
          <a:p>
            <a:r>
              <a:rPr lang="en-GB" dirty="0" smtClean="0"/>
              <a:t>Homework</a:t>
            </a:r>
            <a:endParaRPr lang="en-GB" dirty="0"/>
          </a:p>
        </p:txBody>
      </p:sp>
      <p:sp>
        <p:nvSpPr>
          <p:cNvPr id="12" name="Content Placeholder 11"/>
          <p:cNvSpPr>
            <a:spLocks noGrp="1"/>
          </p:cNvSpPr>
          <p:nvPr>
            <p:ph idx="1"/>
          </p:nvPr>
        </p:nvSpPr>
        <p:spPr>
          <a:xfrm>
            <a:off x="457200" y="1196752"/>
            <a:ext cx="8229600" cy="4929411"/>
          </a:xfrm>
        </p:spPr>
        <p:txBody>
          <a:bodyPr>
            <a:normAutofit/>
          </a:bodyPr>
          <a:lstStyle/>
          <a:p>
            <a:r>
              <a:rPr lang="en-GB" dirty="0">
                <a:solidFill>
                  <a:srgbClr val="FFFF00"/>
                </a:solidFill>
              </a:rPr>
              <a:t>Our spelling and handwriting homework </a:t>
            </a:r>
            <a:r>
              <a:rPr lang="en-GB" dirty="0" smtClean="0">
                <a:solidFill>
                  <a:srgbClr val="FFFF00"/>
                </a:solidFill>
              </a:rPr>
              <a:t>will be </a:t>
            </a:r>
            <a:r>
              <a:rPr lang="en-GB" dirty="0">
                <a:solidFill>
                  <a:srgbClr val="FFFF00"/>
                </a:solidFill>
              </a:rPr>
              <a:t>based on the spelling patterns in the new National Curriculum for Year 5 and 6.</a:t>
            </a:r>
          </a:p>
          <a:p>
            <a:r>
              <a:rPr lang="en-GB" dirty="0" smtClean="0">
                <a:solidFill>
                  <a:srgbClr val="FFFF00"/>
                </a:solidFill>
              </a:rPr>
              <a:t>The </a:t>
            </a:r>
            <a:r>
              <a:rPr lang="en-GB" dirty="0">
                <a:solidFill>
                  <a:srgbClr val="FFFF00"/>
                </a:solidFill>
              </a:rPr>
              <a:t>children </a:t>
            </a:r>
            <a:r>
              <a:rPr lang="en-GB" dirty="0" smtClean="0">
                <a:solidFill>
                  <a:srgbClr val="FFFF00"/>
                </a:solidFill>
              </a:rPr>
              <a:t>should learn </a:t>
            </a:r>
            <a:r>
              <a:rPr lang="en-GB" dirty="0">
                <a:solidFill>
                  <a:srgbClr val="FFFF00"/>
                </a:solidFill>
              </a:rPr>
              <a:t>the words and </a:t>
            </a:r>
            <a:r>
              <a:rPr lang="en-GB" dirty="0" smtClean="0">
                <a:solidFill>
                  <a:srgbClr val="FFFF00"/>
                </a:solidFill>
              </a:rPr>
              <a:t>look </a:t>
            </a:r>
            <a:r>
              <a:rPr lang="en-GB" dirty="0">
                <a:solidFill>
                  <a:srgbClr val="FFFF00"/>
                </a:solidFill>
              </a:rPr>
              <a:t>up the meanings if necessary so that they can use the words in their writing. </a:t>
            </a:r>
          </a:p>
          <a:p>
            <a:r>
              <a:rPr lang="en-GB" dirty="0" smtClean="0">
                <a:solidFill>
                  <a:srgbClr val="FFFF00"/>
                </a:solidFill>
              </a:rPr>
              <a:t>GPS </a:t>
            </a:r>
            <a:r>
              <a:rPr lang="en-GB" dirty="0">
                <a:solidFill>
                  <a:srgbClr val="FFFF00"/>
                </a:solidFill>
              </a:rPr>
              <a:t>activities to practise what we have been learning in school. </a:t>
            </a:r>
            <a:r>
              <a:rPr lang="en-GB" dirty="0" smtClean="0">
                <a:solidFill>
                  <a:srgbClr val="FFFF00"/>
                </a:solidFill>
              </a:rPr>
              <a:t>Please sign child’s homework books. </a:t>
            </a:r>
            <a:endParaRPr lang="en-GB" dirty="0">
              <a:solidFill>
                <a:srgbClr val="FFFF00"/>
              </a:solidFill>
            </a:endParaRPr>
          </a:p>
          <a:p>
            <a:endParaRPr lang="en-GB" dirty="0"/>
          </a:p>
        </p:txBody>
      </p:sp>
    </p:spTree>
    <p:extLst>
      <p:ext uri="{BB962C8B-B14F-4D97-AF65-F5344CB8AC3E}">
        <p14:creationId xmlns:p14="http://schemas.microsoft.com/office/powerpoint/2010/main" val="429857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lstStyle/>
          <a:p>
            <a:r>
              <a:rPr lang="en-GB" dirty="0" smtClean="0"/>
              <a:t>Homework continued </a:t>
            </a:r>
            <a:endParaRPr lang="en-GB" dirty="0"/>
          </a:p>
        </p:txBody>
      </p:sp>
      <p:sp>
        <p:nvSpPr>
          <p:cNvPr id="12" name="Content Placeholder 11"/>
          <p:cNvSpPr>
            <a:spLocks noGrp="1"/>
          </p:cNvSpPr>
          <p:nvPr>
            <p:ph idx="1"/>
          </p:nvPr>
        </p:nvSpPr>
        <p:spPr/>
        <p:txBody>
          <a:bodyPr>
            <a:normAutofit/>
          </a:bodyPr>
          <a:lstStyle/>
          <a:p>
            <a:pPr marL="0" indent="0">
              <a:buNone/>
            </a:pPr>
            <a:r>
              <a:rPr lang="en-GB" dirty="0">
                <a:solidFill>
                  <a:srgbClr val="FFFF00"/>
                </a:solidFill>
              </a:rPr>
              <a:t>Maths – arithmetic to practise. Times tables should be embedded. </a:t>
            </a:r>
          </a:p>
          <a:p>
            <a:pPr marL="0" indent="0">
              <a:buNone/>
            </a:pPr>
            <a:r>
              <a:rPr lang="en-GB" dirty="0" smtClean="0">
                <a:solidFill>
                  <a:srgbClr val="FFFF00"/>
                </a:solidFill>
              </a:rPr>
              <a:t>Maths </a:t>
            </a:r>
            <a:r>
              <a:rPr lang="en-GB" dirty="0">
                <a:solidFill>
                  <a:srgbClr val="FFFF00"/>
                </a:solidFill>
              </a:rPr>
              <a:t>concepts we have been learning</a:t>
            </a:r>
            <a:r>
              <a:rPr lang="en-GB" dirty="0" smtClean="0">
                <a:solidFill>
                  <a:srgbClr val="FFFF00"/>
                </a:solidFill>
              </a:rPr>
              <a:t>. Problem solving and reasoning skills.  </a:t>
            </a:r>
            <a:endParaRPr lang="en-GB" dirty="0">
              <a:solidFill>
                <a:srgbClr val="FFFF00"/>
              </a:solidFill>
            </a:endParaRPr>
          </a:p>
          <a:p>
            <a:pPr marL="0" indent="0">
              <a:buNone/>
            </a:pPr>
            <a:endParaRPr lang="en-GB" dirty="0" smtClean="0">
              <a:solidFill>
                <a:srgbClr val="FFFF00"/>
              </a:solidFill>
            </a:endParaRPr>
          </a:p>
          <a:p>
            <a:pPr marL="0" indent="0">
              <a:buNone/>
            </a:pPr>
            <a:r>
              <a:rPr lang="en-GB" dirty="0" smtClean="0">
                <a:solidFill>
                  <a:srgbClr val="FFFF00"/>
                </a:solidFill>
              </a:rPr>
              <a:t>Reading </a:t>
            </a:r>
            <a:r>
              <a:rPr lang="en-GB" dirty="0">
                <a:solidFill>
                  <a:srgbClr val="FFFF00"/>
                </a:solidFill>
              </a:rPr>
              <a:t>every day and discussions about books and what the children have read. </a:t>
            </a:r>
          </a:p>
          <a:p>
            <a:endParaRPr lang="en-GB" dirty="0"/>
          </a:p>
        </p:txBody>
      </p:sp>
    </p:spTree>
    <p:extLst>
      <p:ext uri="{BB962C8B-B14F-4D97-AF65-F5344CB8AC3E}">
        <p14:creationId xmlns:p14="http://schemas.microsoft.com/office/powerpoint/2010/main" val="429857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normAutofit/>
          </a:bodyPr>
          <a:lstStyle/>
          <a:p>
            <a:r>
              <a:rPr lang="en-GB" dirty="0" smtClean="0"/>
              <a:t>100 books to read</a:t>
            </a:r>
            <a:endParaRPr lang="en-GB" dirty="0"/>
          </a:p>
        </p:txBody>
      </p:sp>
      <p:sp>
        <p:nvSpPr>
          <p:cNvPr id="12" name="Content Placeholder 11"/>
          <p:cNvSpPr>
            <a:spLocks noGrp="1"/>
          </p:cNvSpPr>
          <p:nvPr>
            <p:ph idx="1"/>
          </p:nvPr>
        </p:nvSpPr>
        <p:spPr/>
        <p:txBody>
          <a:bodyPr>
            <a:normAutofit/>
          </a:bodyPr>
          <a:lstStyle/>
          <a:p>
            <a:pPr marL="0" indent="0">
              <a:buNone/>
            </a:pPr>
            <a:r>
              <a:rPr lang="en-GB" dirty="0" smtClean="0">
                <a:solidFill>
                  <a:srgbClr val="FFFF00"/>
                </a:solidFill>
              </a:rPr>
              <a:t>100 suggested books for primary children. </a:t>
            </a:r>
          </a:p>
          <a:p>
            <a:pPr marL="0" indent="0">
              <a:buNone/>
            </a:pPr>
            <a:r>
              <a:rPr lang="en-GB" dirty="0" smtClean="0">
                <a:solidFill>
                  <a:srgbClr val="FFFF00"/>
                </a:solidFill>
              </a:rPr>
              <a:t>Some are already used in school. </a:t>
            </a:r>
          </a:p>
          <a:p>
            <a:pPr marL="0" indent="0">
              <a:buNone/>
            </a:pPr>
            <a:r>
              <a:rPr lang="en-GB" dirty="0" smtClean="0">
                <a:solidFill>
                  <a:srgbClr val="FFFF00"/>
                </a:solidFill>
              </a:rPr>
              <a:t>Year 6 have books in class libraries for them to borrow. </a:t>
            </a:r>
          </a:p>
          <a:p>
            <a:pPr marL="0" indent="0">
              <a:buNone/>
            </a:pPr>
            <a:r>
              <a:rPr lang="en-GB" dirty="0" smtClean="0">
                <a:solidFill>
                  <a:srgbClr val="FFFF00"/>
                </a:solidFill>
              </a:rPr>
              <a:t>Borrow from libraries. </a:t>
            </a:r>
          </a:p>
          <a:p>
            <a:pPr marL="0" indent="0">
              <a:buNone/>
            </a:pPr>
            <a:endParaRPr lang="en-GB" dirty="0">
              <a:solidFill>
                <a:srgbClr val="FFFF00"/>
              </a:solidFill>
            </a:endParaRPr>
          </a:p>
          <a:p>
            <a:endParaRPr lang="en-GB" dirty="0"/>
          </a:p>
        </p:txBody>
      </p:sp>
    </p:spTree>
    <p:extLst>
      <p:ext uri="{BB962C8B-B14F-4D97-AF65-F5344CB8AC3E}">
        <p14:creationId xmlns:p14="http://schemas.microsoft.com/office/powerpoint/2010/main" val="23619482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lstStyle/>
          <a:p>
            <a:r>
              <a:rPr lang="en-GB" dirty="0" smtClean="0"/>
              <a:t>What to do now</a:t>
            </a:r>
            <a:r>
              <a:rPr lang="is-IS" dirty="0" smtClean="0"/>
              <a:t>…....</a:t>
            </a:r>
            <a:r>
              <a:rPr lang="en-GB" dirty="0" smtClean="0"/>
              <a:t> </a:t>
            </a:r>
            <a:endParaRPr lang="en-GB" dirty="0"/>
          </a:p>
        </p:txBody>
      </p:sp>
      <p:sp>
        <p:nvSpPr>
          <p:cNvPr id="12" name="Content Placeholder 11"/>
          <p:cNvSpPr>
            <a:spLocks noGrp="1"/>
          </p:cNvSpPr>
          <p:nvPr>
            <p:ph idx="1"/>
          </p:nvPr>
        </p:nvSpPr>
        <p:spPr/>
        <p:txBody>
          <a:bodyPr>
            <a:normAutofit/>
          </a:bodyPr>
          <a:lstStyle/>
          <a:p>
            <a:r>
              <a:rPr lang="en-GB" dirty="0">
                <a:solidFill>
                  <a:srgbClr val="FFFF00"/>
                </a:solidFill>
              </a:rPr>
              <a:t>Learn all the time tables up to 12 x 12</a:t>
            </a:r>
          </a:p>
          <a:p>
            <a:r>
              <a:rPr lang="en-GB" dirty="0">
                <a:solidFill>
                  <a:srgbClr val="FFFF00"/>
                </a:solidFill>
              </a:rPr>
              <a:t>Learn all the division facts up to 12 x 12</a:t>
            </a:r>
          </a:p>
          <a:p>
            <a:r>
              <a:rPr lang="en-GB" dirty="0" smtClean="0">
                <a:solidFill>
                  <a:srgbClr val="FFFF00"/>
                </a:solidFill>
              </a:rPr>
              <a:t>Practise </a:t>
            </a:r>
            <a:r>
              <a:rPr lang="en-GB" dirty="0">
                <a:solidFill>
                  <a:srgbClr val="FFFF00"/>
                </a:solidFill>
              </a:rPr>
              <a:t>standard methods of addition, subtraction, multiplication and division</a:t>
            </a:r>
          </a:p>
          <a:p>
            <a:r>
              <a:rPr lang="en-GB" dirty="0">
                <a:solidFill>
                  <a:srgbClr val="FFFF00"/>
                </a:solidFill>
              </a:rPr>
              <a:t>Learn different grammatical terminology</a:t>
            </a:r>
          </a:p>
          <a:p>
            <a:r>
              <a:rPr lang="en-GB" dirty="0">
                <a:solidFill>
                  <a:srgbClr val="FFFF00"/>
                </a:solidFill>
              </a:rPr>
              <a:t>Answer questions about reading books</a:t>
            </a:r>
          </a:p>
          <a:p>
            <a:endParaRPr lang="en-GB" dirty="0"/>
          </a:p>
        </p:txBody>
      </p:sp>
    </p:spTree>
    <p:extLst>
      <p:ext uri="{BB962C8B-B14F-4D97-AF65-F5344CB8AC3E}">
        <p14:creationId xmlns:p14="http://schemas.microsoft.com/office/powerpoint/2010/main" val="41171013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lstStyle/>
          <a:p>
            <a:r>
              <a:rPr lang="en-US" dirty="0" smtClean="0"/>
              <a:t>Revision</a:t>
            </a:r>
            <a:endParaRPr lang="en-GB" dirty="0"/>
          </a:p>
        </p:txBody>
      </p:sp>
      <p:sp>
        <p:nvSpPr>
          <p:cNvPr id="12" name="Content Placeholder 11"/>
          <p:cNvSpPr>
            <a:spLocks noGrp="1"/>
          </p:cNvSpPr>
          <p:nvPr>
            <p:ph idx="1"/>
          </p:nvPr>
        </p:nvSpPr>
        <p:spPr/>
        <p:txBody>
          <a:bodyPr>
            <a:normAutofit fontScale="25000" lnSpcReduction="20000"/>
          </a:bodyPr>
          <a:lstStyle/>
          <a:p>
            <a:pPr marL="0" indent="0" algn="ctr">
              <a:buNone/>
            </a:pPr>
            <a:r>
              <a:rPr lang="en-GB" sz="11100" dirty="0"/>
              <a:t>Pressure on pupils- eased by good preparation</a:t>
            </a:r>
            <a:br>
              <a:rPr lang="en-GB" sz="11100" dirty="0"/>
            </a:br>
            <a:r>
              <a:rPr lang="en-GB" sz="11100" dirty="0"/>
              <a:t/>
            </a:r>
            <a:br>
              <a:rPr lang="en-GB" sz="11100" dirty="0"/>
            </a:br>
            <a:r>
              <a:rPr lang="en-GB" sz="11100" dirty="0"/>
              <a:t>Revision: </a:t>
            </a:r>
            <a:r>
              <a:rPr lang="en-GB" sz="11100" dirty="0" smtClean="0"/>
              <a:t>BBC </a:t>
            </a:r>
            <a:r>
              <a:rPr lang="en-GB" sz="11100" dirty="0" err="1" smtClean="0"/>
              <a:t>Revisewise</a:t>
            </a:r>
            <a:r>
              <a:rPr lang="en-GB" sz="11100" dirty="0" smtClean="0"/>
              <a:t> – links on the Year 6 webpage.</a:t>
            </a:r>
            <a:r>
              <a:rPr lang="en-GB" sz="11100" dirty="0"/>
              <a:t/>
            </a:r>
            <a:br>
              <a:rPr lang="en-GB" sz="11100" dirty="0"/>
            </a:br>
            <a:r>
              <a:rPr lang="en-GB" sz="11100" dirty="0"/>
              <a:t/>
            </a:r>
            <a:br>
              <a:rPr lang="en-GB" sz="11100" dirty="0"/>
            </a:br>
            <a:r>
              <a:rPr lang="en-GB" sz="11100" dirty="0"/>
              <a:t>Study Books used in school belong to you</a:t>
            </a:r>
            <a:br>
              <a:rPr lang="en-GB" sz="11100" dirty="0"/>
            </a:br>
            <a:r>
              <a:rPr lang="en-GB" sz="11100" dirty="0"/>
              <a:t/>
            </a:r>
            <a:br>
              <a:rPr lang="en-GB" sz="11100" dirty="0"/>
            </a:br>
            <a:r>
              <a:rPr lang="en-GB" sz="11100" dirty="0" smtClean="0"/>
              <a:t>Standard level £7.50, optional foundation and advanced level: </a:t>
            </a:r>
            <a:r>
              <a:rPr lang="en-GB" sz="11100" dirty="0"/>
              <a:t>Return slip </a:t>
            </a:r>
            <a:r>
              <a:rPr lang="en-GB" sz="11100" dirty="0" smtClean="0"/>
              <a:t>asap</a:t>
            </a:r>
          </a:p>
          <a:p>
            <a:pPr marL="0" indent="0" algn="ctr">
              <a:buNone/>
            </a:pPr>
            <a:r>
              <a:rPr lang="en-GB" sz="11100" dirty="0" smtClean="0"/>
              <a:t>Please work with us- we need you to support  us and your child </a:t>
            </a:r>
            <a:r>
              <a:rPr lang="en-GB" sz="11100" dirty="0"/>
              <a:t/>
            </a:r>
            <a:br>
              <a:rPr lang="en-GB" sz="11100" dirty="0"/>
            </a:br>
            <a:r>
              <a:rPr lang="en-GB" sz="5100" dirty="0"/>
              <a:t/>
            </a:r>
            <a:br>
              <a:rPr lang="en-GB" sz="5100" dirty="0"/>
            </a:br>
            <a:r>
              <a:rPr lang="en-GB" sz="14800" dirty="0" smtClean="0"/>
              <a:t>Questions</a:t>
            </a:r>
            <a:r>
              <a:rPr lang="en-GB" sz="14800" dirty="0"/>
              <a:t>?</a:t>
            </a:r>
          </a:p>
          <a:p>
            <a:pPr algn="ctr"/>
            <a:r>
              <a:rPr lang="en-GB" sz="5100" dirty="0"/>
              <a:t/>
            </a:r>
            <a:br>
              <a:rPr lang="en-GB" sz="5100" dirty="0"/>
            </a:br>
            <a:r>
              <a:rPr lang="en-GB" sz="5100" dirty="0"/>
              <a:t/>
            </a:r>
            <a:br>
              <a:rPr lang="en-GB" sz="5100" dirty="0"/>
            </a:br>
            <a:r>
              <a:rPr lang="en-GB" dirty="0"/>
              <a:t/>
            </a:r>
            <a:br>
              <a:rPr lang="en-GB" dirty="0"/>
            </a:br>
            <a:endParaRPr lang="en-GB" dirty="0"/>
          </a:p>
        </p:txBody>
      </p:sp>
    </p:spTree>
    <p:extLst>
      <p:ext uri="{BB962C8B-B14F-4D97-AF65-F5344CB8AC3E}">
        <p14:creationId xmlns:p14="http://schemas.microsoft.com/office/powerpoint/2010/main" val="4117101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We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l</a:t>
              </a: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earn,</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achieve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and love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following</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Jesus.</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grpSp>
      <p:sp>
        <p:nvSpPr>
          <p:cNvPr id="11" name="Title 10"/>
          <p:cNvSpPr>
            <a:spLocks noGrp="1"/>
          </p:cNvSpPr>
          <p:nvPr>
            <p:ph type="title" idx="4294967295"/>
          </p:nvPr>
        </p:nvSpPr>
        <p:spPr>
          <a:xfrm>
            <a:off x="0" y="908050"/>
            <a:ext cx="8229600" cy="1143000"/>
          </a:xfrm>
        </p:spPr>
        <p:txBody>
          <a:bodyPr>
            <a:normAutofit fontScale="90000"/>
          </a:bodyPr>
          <a:lstStyle/>
          <a:p>
            <a:pPr lvl="0" defTabSz="457200" fontAlgn="base">
              <a:spcAft>
                <a:spcPct val="0"/>
              </a:spcAft>
            </a:pPr>
            <a:r>
              <a:rPr lang="en-US" altLang="en-US" sz="5800" dirty="0">
                <a:latin typeface="Arial Bold" charset="0"/>
                <a:ea typeface="+mn-ea"/>
                <a:cs typeface="Arial Bold" charset="0"/>
              </a:rPr>
              <a:t>Learning Outside the Classroom </a:t>
            </a:r>
            <a:br>
              <a:rPr lang="en-US" altLang="en-US" sz="5800" dirty="0">
                <a:latin typeface="Arial Bold" charset="0"/>
                <a:ea typeface="+mn-ea"/>
                <a:cs typeface="Arial Bold" charset="0"/>
              </a:rPr>
            </a:br>
            <a:endParaRPr lang="en-GB" dirty="0"/>
          </a:p>
        </p:txBody>
      </p:sp>
      <p:sp>
        <p:nvSpPr>
          <p:cNvPr id="13" name="Rectangle 12"/>
          <p:cNvSpPr/>
          <p:nvPr/>
        </p:nvSpPr>
        <p:spPr>
          <a:xfrm>
            <a:off x="1617358" y="2564904"/>
            <a:ext cx="5886400" cy="1938992"/>
          </a:xfrm>
          <a:prstGeom prst="rect">
            <a:avLst/>
          </a:prstGeom>
        </p:spPr>
        <p:txBody>
          <a:bodyPr wrap="square">
            <a:spAutoFit/>
          </a:bodyPr>
          <a:lstStyle/>
          <a:p>
            <a:pPr lvl="0" algn="ctr" defTabSz="457200" fontAlgn="base">
              <a:spcAft>
                <a:spcPct val="0"/>
              </a:spcAft>
            </a:pPr>
            <a:r>
              <a:rPr lang="en-GB" altLang="en-US" sz="4000" dirty="0">
                <a:solidFill>
                  <a:srgbClr val="81DFFD"/>
                </a:solidFill>
                <a:latin typeface="Arial" charset="0"/>
                <a:cs typeface="Arial" charset="0"/>
              </a:rPr>
              <a:t>Grosvenor Hall</a:t>
            </a:r>
          </a:p>
          <a:p>
            <a:pPr lvl="0" algn="ctr" defTabSz="457200" fontAlgn="base">
              <a:spcAft>
                <a:spcPct val="0"/>
              </a:spcAft>
            </a:pPr>
            <a:r>
              <a:rPr lang="en-GB" altLang="en-US" sz="4000" dirty="0">
                <a:solidFill>
                  <a:srgbClr val="81DFFD"/>
                </a:solidFill>
                <a:latin typeface="Arial" charset="0"/>
                <a:cs typeface="Arial" charset="0"/>
              </a:rPr>
              <a:t>Ashford, Kent</a:t>
            </a:r>
          </a:p>
          <a:p>
            <a:pPr lvl="0" algn="ctr" defTabSz="457200" fontAlgn="base">
              <a:spcAft>
                <a:spcPct val="0"/>
              </a:spcAft>
            </a:pPr>
            <a:r>
              <a:rPr lang="en-GB" altLang="en-US" sz="4000" dirty="0">
                <a:solidFill>
                  <a:srgbClr val="81DFFD"/>
                </a:solidFill>
                <a:latin typeface="Arial" charset="0"/>
                <a:cs typeface="Arial" charset="0"/>
              </a:rPr>
              <a:t>8</a:t>
            </a:r>
            <a:r>
              <a:rPr lang="en-GB" altLang="en-US" sz="4000" baseline="30000" dirty="0">
                <a:solidFill>
                  <a:srgbClr val="81DFFD"/>
                </a:solidFill>
                <a:latin typeface="Arial" charset="0"/>
                <a:cs typeface="Arial" charset="0"/>
              </a:rPr>
              <a:t>th</a:t>
            </a:r>
            <a:r>
              <a:rPr lang="en-GB" altLang="en-US" sz="4000" dirty="0">
                <a:solidFill>
                  <a:srgbClr val="81DFFD"/>
                </a:solidFill>
                <a:latin typeface="Arial" charset="0"/>
                <a:cs typeface="Arial" charset="0"/>
              </a:rPr>
              <a:t> – 12</a:t>
            </a:r>
            <a:r>
              <a:rPr lang="en-GB" altLang="en-US" sz="4000" baseline="30000" dirty="0">
                <a:solidFill>
                  <a:srgbClr val="81DFFD"/>
                </a:solidFill>
                <a:latin typeface="Arial" charset="0"/>
                <a:cs typeface="Arial" charset="0"/>
              </a:rPr>
              <a:t>th</a:t>
            </a:r>
            <a:r>
              <a:rPr lang="en-GB" altLang="en-US" sz="4000" dirty="0">
                <a:solidFill>
                  <a:srgbClr val="81DFFD"/>
                </a:solidFill>
                <a:latin typeface="Arial" charset="0"/>
                <a:cs typeface="Arial" charset="0"/>
              </a:rPr>
              <a:t> July 2019</a:t>
            </a:r>
          </a:p>
        </p:txBody>
      </p:sp>
    </p:spTree>
    <p:extLst>
      <p:ext uri="{BB962C8B-B14F-4D97-AF65-F5344CB8AC3E}">
        <p14:creationId xmlns:p14="http://schemas.microsoft.com/office/powerpoint/2010/main" val="2497650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lstStyle/>
          <a:p>
            <a:r>
              <a:rPr lang="en-GB" dirty="0"/>
              <a:t>This Evening</a:t>
            </a:r>
          </a:p>
        </p:txBody>
      </p:sp>
      <p:sp>
        <p:nvSpPr>
          <p:cNvPr id="12" name="Content Placeholder 11"/>
          <p:cNvSpPr>
            <a:spLocks noGrp="1"/>
          </p:cNvSpPr>
          <p:nvPr>
            <p:ph idx="1"/>
          </p:nvPr>
        </p:nvSpPr>
        <p:spPr/>
        <p:txBody>
          <a:bodyPr/>
          <a:lstStyle/>
          <a:p>
            <a:r>
              <a:rPr lang="en-GB" dirty="0"/>
              <a:t>Transfer to Secondary </a:t>
            </a:r>
            <a:r>
              <a:rPr lang="en-GB" dirty="0" smtClean="0"/>
              <a:t>School</a:t>
            </a:r>
            <a:endParaRPr lang="en-GB" dirty="0"/>
          </a:p>
          <a:p>
            <a:pPr marL="0" indent="0">
              <a:buNone/>
            </a:pPr>
            <a:endParaRPr lang="en-GB" dirty="0"/>
          </a:p>
          <a:p>
            <a:r>
              <a:rPr lang="en-GB" dirty="0"/>
              <a:t>Key Stage 2 </a:t>
            </a:r>
            <a:r>
              <a:rPr lang="en-GB" dirty="0" smtClean="0"/>
              <a:t>SAT’s and Year 6 expectations</a:t>
            </a:r>
          </a:p>
          <a:p>
            <a:endParaRPr lang="en-US" dirty="0"/>
          </a:p>
          <a:p>
            <a:r>
              <a:rPr lang="en-US" dirty="0" smtClean="0"/>
              <a:t>School journey to Grosvenor Hall</a:t>
            </a:r>
            <a:endParaRPr lang="en-GB" dirty="0"/>
          </a:p>
          <a:p>
            <a:pPr marL="0" indent="0">
              <a:buNone/>
            </a:pPr>
            <a:endParaRPr lang="en-GB" dirty="0"/>
          </a:p>
        </p:txBody>
      </p:sp>
    </p:spTree>
    <p:extLst>
      <p:ext uri="{BB962C8B-B14F-4D97-AF65-F5344CB8AC3E}">
        <p14:creationId xmlns:p14="http://schemas.microsoft.com/office/powerpoint/2010/main" val="17042313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We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l</a:t>
              </a: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earn,</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achieve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and love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following</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Jesus.</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lstStyle/>
          <a:p>
            <a:r>
              <a:rPr lang="en-US" dirty="0" smtClean="0"/>
              <a:t>Why?</a:t>
            </a:r>
            <a:endParaRPr lang="en-GB" dirty="0"/>
          </a:p>
        </p:txBody>
      </p:sp>
      <p:sp>
        <p:nvSpPr>
          <p:cNvPr id="12" name="Content Placeholder 11"/>
          <p:cNvSpPr>
            <a:spLocks noGrp="1"/>
          </p:cNvSpPr>
          <p:nvPr>
            <p:ph idx="1"/>
          </p:nvPr>
        </p:nvSpPr>
        <p:spPr/>
        <p:txBody>
          <a:bodyPr>
            <a:normAutofit lnSpcReduction="10000"/>
          </a:bodyPr>
          <a:lstStyle/>
          <a:p>
            <a:pPr lvl="0"/>
            <a:r>
              <a:rPr lang="en-GB" dirty="0" smtClean="0">
                <a:solidFill>
                  <a:prstClr val="white"/>
                </a:solidFill>
              </a:rPr>
              <a:t>As </a:t>
            </a:r>
            <a:r>
              <a:rPr lang="en-GB" dirty="0">
                <a:solidFill>
                  <a:prstClr val="white"/>
                </a:solidFill>
              </a:rPr>
              <a:t>one of the leading providers of residential trips, we support teachers in bringing learning to life. As holders of the ‘Learning Outside the Classroom’ Quality Badge, we aim to instil self-confidence and a sense of achievement, through a positive experience which is educational, enjoyable, challenging and </a:t>
            </a:r>
            <a:r>
              <a:rPr lang="en-GB" dirty="0" smtClean="0">
                <a:solidFill>
                  <a:prstClr val="white"/>
                </a:solidFill>
              </a:rPr>
              <a:t>rewarding</a:t>
            </a:r>
            <a:r>
              <a:rPr lang="en-GB" dirty="0">
                <a:solidFill>
                  <a:prstClr val="white"/>
                </a:solidFill>
              </a:rPr>
              <a:t>.</a:t>
            </a:r>
            <a:r>
              <a:rPr lang="en-GB" sz="5100" dirty="0"/>
              <a:t/>
            </a:r>
            <a:br>
              <a:rPr lang="en-GB" sz="5100" dirty="0"/>
            </a:br>
            <a:r>
              <a:rPr lang="en-GB" dirty="0"/>
              <a:t/>
            </a:r>
            <a:br>
              <a:rPr lang="en-GB" dirty="0"/>
            </a:br>
            <a:endParaRPr lang="en-GB" dirty="0"/>
          </a:p>
        </p:txBody>
      </p:sp>
    </p:spTree>
    <p:extLst>
      <p:ext uri="{BB962C8B-B14F-4D97-AF65-F5344CB8AC3E}">
        <p14:creationId xmlns:p14="http://schemas.microsoft.com/office/powerpoint/2010/main" val="24976508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We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l</a:t>
              </a: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earn,</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achieve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and love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following</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Jesus.</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grpSp>
      <p:sp>
        <p:nvSpPr>
          <p:cNvPr id="11" name="Title 10"/>
          <p:cNvSpPr>
            <a:spLocks noGrp="1"/>
          </p:cNvSpPr>
          <p:nvPr>
            <p:ph type="title" idx="4294967295"/>
          </p:nvPr>
        </p:nvSpPr>
        <p:spPr>
          <a:xfrm>
            <a:off x="204123" y="-243408"/>
            <a:ext cx="8229600" cy="1143000"/>
          </a:xfrm>
        </p:spPr>
        <p:txBody>
          <a:bodyPr/>
          <a:lstStyle/>
          <a:p>
            <a:r>
              <a:rPr lang="en-US" dirty="0" smtClean="0"/>
              <a:t>Safety</a:t>
            </a:r>
            <a:endParaRPr lang="en-GB" dirty="0"/>
          </a:p>
        </p:txBody>
      </p:sp>
      <p:sp>
        <p:nvSpPr>
          <p:cNvPr id="13" name="Rectangle 12"/>
          <p:cNvSpPr/>
          <p:nvPr/>
        </p:nvSpPr>
        <p:spPr>
          <a:xfrm>
            <a:off x="49853" y="700341"/>
            <a:ext cx="8986643" cy="4056495"/>
          </a:xfrm>
          <a:prstGeom prst="rect">
            <a:avLst/>
          </a:prstGeom>
        </p:spPr>
        <p:txBody>
          <a:bodyPr wrap="square">
            <a:spAutoFit/>
          </a:bodyPr>
          <a:lstStyle/>
          <a:p>
            <a:pPr marL="342900" lvl="0" indent="-342900">
              <a:spcBef>
                <a:spcPct val="20000"/>
              </a:spcBef>
              <a:buFont typeface="Arial" panose="020B0604020202020204" pitchFamily="34" charset="0"/>
              <a:buChar char="•"/>
            </a:pPr>
            <a:r>
              <a:rPr lang="en-GB" sz="2800" dirty="0">
                <a:solidFill>
                  <a:prstClr val="white"/>
                </a:solidFill>
              </a:rPr>
              <a:t>All of our activity and learning programmes are operated in accordance </a:t>
            </a:r>
            <a:r>
              <a:rPr lang="en-GB" sz="2800" dirty="0" smtClean="0">
                <a:solidFill>
                  <a:prstClr val="white"/>
                </a:solidFill>
              </a:rPr>
              <a:t>with </a:t>
            </a:r>
            <a:r>
              <a:rPr lang="en-GB" sz="2800" dirty="0">
                <a:solidFill>
                  <a:prstClr val="white"/>
                </a:solidFill>
              </a:rPr>
              <a:t>strict operating standards that define the minimum requirements for staff qualifications, supervision arrangements, equipment, facilities and appropriate clothing. </a:t>
            </a:r>
          </a:p>
          <a:p>
            <a:pPr marL="342900" lvl="0" indent="-342900">
              <a:spcBef>
                <a:spcPct val="20000"/>
              </a:spcBef>
              <a:buFont typeface="Arial" panose="020B0604020202020204" pitchFamily="34" charset="0"/>
              <a:buChar char="•"/>
            </a:pPr>
            <a:r>
              <a:rPr lang="en-GB" sz="2800" dirty="0">
                <a:solidFill>
                  <a:prstClr val="white"/>
                </a:solidFill>
              </a:rPr>
              <a:t>Individual activities follow a defined session plan and all instructors are regularly observed to ensure they are complying with our safety standards and delivering a quality experience to our visitors.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4301" y="4653639"/>
            <a:ext cx="6870533" cy="1148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650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We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l</a:t>
              </a: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earn,</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achieve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and love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following</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Jesus.</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lstStyle/>
          <a:p>
            <a:r>
              <a:rPr lang="en-US" dirty="0" smtClean="0"/>
              <a:t>Typical day</a:t>
            </a:r>
            <a:endParaRPr lang="en-GB" dirty="0"/>
          </a:p>
        </p:txBody>
      </p:sp>
      <p:sp>
        <p:nvSpPr>
          <p:cNvPr id="12" name="Content Placeholder 11"/>
          <p:cNvSpPr>
            <a:spLocks noGrp="1"/>
          </p:cNvSpPr>
          <p:nvPr>
            <p:ph idx="1"/>
          </p:nvPr>
        </p:nvSpPr>
        <p:spPr/>
        <p:txBody>
          <a:bodyPr>
            <a:normAutofit/>
          </a:bodyPr>
          <a:lstStyle/>
          <a:p>
            <a:pPr algn="ctr"/>
            <a:endParaRPr lang="en-GB" dirty="0"/>
          </a:p>
        </p:txBody>
      </p:sp>
      <p:graphicFrame>
        <p:nvGraphicFramePr>
          <p:cNvPr id="13" name="Table 12"/>
          <p:cNvGraphicFramePr>
            <a:graphicFrameLocks noGrp="1"/>
          </p:cNvGraphicFramePr>
          <p:nvPr>
            <p:extLst>
              <p:ext uri="{D42A27DB-BD31-4B8C-83A1-F6EECF244321}">
                <p14:modId xmlns:p14="http://schemas.microsoft.com/office/powerpoint/2010/main" val="81098219"/>
              </p:ext>
            </p:extLst>
          </p:nvPr>
        </p:nvGraphicFramePr>
        <p:xfrm>
          <a:off x="179512" y="1196752"/>
          <a:ext cx="8712970" cy="469392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gridCol w="864096">
                  <a:extLst>
                    <a:ext uri="{9D8B030D-6E8A-4147-A177-3AD203B41FA5}">
                      <a16:colId xmlns:a16="http://schemas.microsoft.com/office/drawing/2014/main" val="20006"/>
                    </a:ext>
                  </a:extLst>
                </a:gridCol>
                <a:gridCol w="936104">
                  <a:extLst>
                    <a:ext uri="{9D8B030D-6E8A-4147-A177-3AD203B41FA5}">
                      <a16:colId xmlns:a16="http://schemas.microsoft.com/office/drawing/2014/main" val="20007"/>
                    </a:ext>
                  </a:extLst>
                </a:gridCol>
                <a:gridCol w="792088">
                  <a:extLst>
                    <a:ext uri="{9D8B030D-6E8A-4147-A177-3AD203B41FA5}">
                      <a16:colId xmlns:a16="http://schemas.microsoft.com/office/drawing/2014/main" val="20008"/>
                    </a:ext>
                  </a:extLst>
                </a:gridCol>
                <a:gridCol w="1008114">
                  <a:extLst>
                    <a:ext uri="{9D8B030D-6E8A-4147-A177-3AD203B41FA5}">
                      <a16:colId xmlns:a16="http://schemas.microsoft.com/office/drawing/2014/main" val="20009"/>
                    </a:ext>
                  </a:extLst>
                </a:gridCol>
              </a:tblGrid>
              <a:tr h="504056">
                <a:tc>
                  <a:txBody>
                    <a:bodyPr/>
                    <a:lstStyle/>
                    <a:p>
                      <a:endParaRPr lang="en-GB" sz="1600" dirty="0"/>
                    </a:p>
                  </a:txBody>
                  <a:tcPr/>
                </a:tc>
                <a:tc>
                  <a:txBody>
                    <a:bodyPr/>
                    <a:lstStyle/>
                    <a:p>
                      <a:r>
                        <a:rPr lang="en-GB" sz="1600" dirty="0" smtClean="0"/>
                        <a:t>9.30-10.40</a:t>
                      </a:r>
                      <a:endParaRPr lang="en-GB" sz="1600" dirty="0"/>
                    </a:p>
                  </a:txBody>
                  <a:tcPr/>
                </a:tc>
                <a:tc>
                  <a:txBody>
                    <a:bodyPr/>
                    <a:lstStyle/>
                    <a:p>
                      <a:r>
                        <a:rPr lang="en-GB" sz="1600" dirty="0" smtClean="0"/>
                        <a:t>10.50-12.00</a:t>
                      </a:r>
                      <a:endParaRPr lang="en-GB" sz="1600" dirty="0"/>
                    </a:p>
                  </a:txBody>
                  <a:tcPr/>
                </a:tc>
                <a:tc>
                  <a:txBody>
                    <a:bodyPr/>
                    <a:lstStyle/>
                    <a:p>
                      <a:r>
                        <a:rPr lang="en-GB" sz="1600" dirty="0" smtClean="0"/>
                        <a:t>12.05-13.15</a:t>
                      </a:r>
                      <a:endParaRPr lang="en-GB" sz="1600" dirty="0"/>
                    </a:p>
                  </a:txBody>
                  <a:tcPr/>
                </a:tc>
                <a:tc>
                  <a:txBody>
                    <a:bodyPr/>
                    <a:lstStyle/>
                    <a:p>
                      <a:r>
                        <a:rPr lang="en-GB" sz="1600" dirty="0" smtClean="0"/>
                        <a:t>13.15-14.25</a:t>
                      </a:r>
                      <a:endParaRPr lang="en-GB" sz="1600" dirty="0"/>
                    </a:p>
                  </a:txBody>
                  <a:tcPr/>
                </a:tc>
                <a:tc>
                  <a:txBody>
                    <a:bodyPr/>
                    <a:lstStyle/>
                    <a:p>
                      <a:r>
                        <a:rPr lang="en-GB" sz="1600" dirty="0" smtClean="0"/>
                        <a:t>14.30-15.40</a:t>
                      </a:r>
                      <a:endParaRPr lang="en-GB" sz="1600" dirty="0"/>
                    </a:p>
                  </a:txBody>
                  <a:tcPr/>
                </a:tc>
                <a:tc>
                  <a:txBody>
                    <a:bodyPr/>
                    <a:lstStyle/>
                    <a:p>
                      <a:r>
                        <a:rPr lang="en-GB" sz="1600" dirty="0" smtClean="0"/>
                        <a:t>15.50-17.00</a:t>
                      </a:r>
                      <a:endParaRPr lang="en-GB" sz="1600" dirty="0"/>
                    </a:p>
                  </a:txBody>
                  <a:tcPr/>
                </a:tc>
                <a:tc>
                  <a:txBody>
                    <a:bodyPr/>
                    <a:lstStyle/>
                    <a:p>
                      <a:r>
                        <a:rPr lang="en-GB" sz="1600" dirty="0" smtClean="0"/>
                        <a:t>17.05-18.15</a:t>
                      </a:r>
                      <a:endParaRPr lang="en-GB" sz="1600" dirty="0"/>
                    </a:p>
                  </a:txBody>
                  <a:tcPr/>
                </a:tc>
                <a:tc>
                  <a:txBody>
                    <a:bodyPr/>
                    <a:lstStyle/>
                    <a:p>
                      <a:r>
                        <a:rPr lang="en-GB" sz="1600" dirty="0" smtClean="0"/>
                        <a:t>18.15-19.25</a:t>
                      </a:r>
                      <a:endParaRPr lang="en-GB" sz="1600" dirty="0"/>
                    </a:p>
                  </a:txBody>
                  <a:tcPr/>
                </a:tc>
                <a:tc>
                  <a:txBody>
                    <a:bodyPr/>
                    <a:lstStyle/>
                    <a:p>
                      <a:r>
                        <a:rPr lang="en-GB" sz="1600" dirty="0" smtClean="0"/>
                        <a:t>19.45-21.00</a:t>
                      </a:r>
                      <a:endParaRPr lang="en-GB" sz="1600" dirty="0"/>
                    </a:p>
                  </a:txBody>
                  <a:tcPr/>
                </a:tc>
                <a:extLst>
                  <a:ext uri="{0D108BD9-81ED-4DB2-BD59-A6C34878D82A}">
                    <a16:rowId xmlns:a16="http://schemas.microsoft.com/office/drawing/2014/main" val="10000"/>
                  </a:ext>
                </a:extLst>
              </a:tr>
              <a:tr h="504056">
                <a:tc>
                  <a:txBody>
                    <a:bodyPr/>
                    <a:lstStyle/>
                    <a:p>
                      <a:r>
                        <a:rPr lang="en-GB" sz="1600" dirty="0" smtClean="0"/>
                        <a:t>Mon</a:t>
                      </a:r>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dirty="0"/>
                    </a:p>
                  </a:txBody>
                  <a:tcPr/>
                </a:tc>
                <a:tc>
                  <a:txBody>
                    <a:bodyPr/>
                    <a:lstStyle/>
                    <a:p>
                      <a:r>
                        <a:rPr lang="en-GB" sz="1600" dirty="0" smtClean="0"/>
                        <a:t>L</a:t>
                      </a:r>
                      <a:endParaRPr lang="en-GB" sz="1600" dirty="0"/>
                    </a:p>
                  </a:txBody>
                  <a:tcPr/>
                </a:tc>
                <a:tc gridSpan="2">
                  <a:txBody>
                    <a:bodyPr/>
                    <a:lstStyle/>
                    <a:p>
                      <a:r>
                        <a:rPr lang="en-GB" sz="1600" dirty="0" smtClean="0"/>
                        <a:t>Arrival</a:t>
                      </a:r>
                      <a:r>
                        <a:rPr lang="en-GB" sz="1600" baseline="0" dirty="0" smtClean="0"/>
                        <a:t> and tour</a:t>
                      </a:r>
                      <a:endParaRPr lang="en-GB" sz="1600" dirty="0"/>
                    </a:p>
                  </a:txBody>
                  <a:tcPr/>
                </a:tc>
                <a:tc hMerge="1">
                  <a:txBody>
                    <a:bodyPr/>
                    <a:lstStyle/>
                    <a:p>
                      <a:endParaRPr lang="en-GB" sz="1600" dirty="0"/>
                    </a:p>
                  </a:txBody>
                  <a:tcPr/>
                </a:tc>
                <a:tc>
                  <a:txBody>
                    <a:bodyPr/>
                    <a:lstStyle/>
                    <a:p>
                      <a:r>
                        <a:rPr lang="en-GB" sz="1600" dirty="0" smtClean="0"/>
                        <a:t>Aerial</a:t>
                      </a:r>
                      <a:r>
                        <a:rPr lang="en-GB" sz="1600" baseline="0" dirty="0" smtClean="0"/>
                        <a:t> runway</a:t>
                      </a:r>
                      <a:endParaRPr lang="en-GB" sz="1600" dirty="0"/>
                    </a:p>
                  </a:txBody>
                  <a:tcPr/>
                </a:tc>
                <a:tc>
                  <a:txBody>
                    <a:bodyPr/>
                    <a:lstStyle/>
                    <a:p>
                      <a:r>
                        <a:rPr lang="en-GB" dirty="0" smtClean="0"/>
                        <a:t>D</a:t>
                      </a:r>
                      <a:endParaRPr lang="en-GB" dirty="0"/>
                    </a:p>
                  </a:txBody>
                  <a:tcPr/>
                </a:tc>
                <a:tc>
                  <a:txBody>
                    <a:bodyPr/>
                    <a:lstStyle/>
                    <a:p>
                      <a:r>
                        <a:rPr lang="en-GB" sz="1600" dirty="0" smtClean="0"/>
                        <a:t>Scrap</a:t>
                      </a:r>
                      <a:r>
                        <a:rPr lang="en-GB" sz="1600" baseline="0" dirty="0" smtClean="0"/>
                        <a:t> heap challenge</a:t>
                      </a:r>
                      <a:endParaRPr lang="en-GB" sz="1600" dirty="0"/>
                    </a:p>
                  </a:txBody>
                  <a:tcPr/>
                </a:tc>
                <a:extLst>
                  <a:ext uri="{0D108BD9-81ED-4DB2-BD59-A6C34878D82A}">
                    <a16:rowId xmlns:a16="http://schemas.microsoft.com/office/drawing/2014/main" val="10001"/>
                  </a:ext>
                </a:extLst>
              </a:tr>
              <a:tr h="504056">
                <a:tc>
                  <a:txBody>
                    <a:bodyPr/>
                    <a:lstStyle/>
                    <a:p>
                      <a:r>
                        <a:rPr lang="en-GB" sz="1600" dirty="0" smtClean="0"/>
                        <a:t>Tue</a:t>
                      </a:r>
                      <a:endParaRPr lang="en-GB" sz="1600" dirty="0"/>
                    </a:p>
                  </a:txBody>
                  <a:tcPr/>
                </a:tc>
                <a:tc>
                  <a:txBody>
                    <a:bodyPr/>
                    <a:lstStyle/>
                    <a:p>
                      <a:r>
                        <a:rPr lang="en-GB" sz="1600" dirty="0" err="1" smtClean="0"/>
                        <a:t>Aeroball</a:t>
                      </a:r>
                      <a:endParaRPr lang="en-GB" sz="1600" dirty="0"/>
                    </a:p>
                  </a:txBody>
                  <a:tcPr/>
                </a:tc>
                <a:tc>
                  <a:txBody>
                    <a:bodyPr/>
                    <a:lstStyle/>
                    <a:p>
                      <a:r>
                        <a:rPr lang="en-GB" sz="1600" dirty="0" smtClean="0"/>
                        <a:t>Fencing</a:t>
                      </a:r>
                      <a:endParaRPr lang="en-GB" sz="1600" dirty="0"/>
                    </a:p>
                  </a:txBody>
                  <a:tcPr/>
                </a:tc>
                <a:tc>
                  <a:txBody>
                    <a:bodyPr/>
                    <a:lstStyle/>
                    <a:p>
                      <a:r>
                        <a:rPr lang="en-GB" dirty="0" smtClean="0"/>
                        <a:t>Free time</a:t>
                      </a:r>
                      <a:endParaRPr lang="en-GB" dirty="0"/>
                    </a:p>
                  </a:txBody>
                  <a:tcPr/>
                </a:tc>
                <a:tc>
                  <a:txBody>
                    <a:bodyPr/>
                    <a:lstStyle/>
                    <a:p>
                      <a:r>
                        <a:rPr lang="en-GB" sz="1600" dirty="0" smtClean="0"/>
                        <a:t>U</a:t>
                      </a:r>
                      <a:endParaRPr lang="en-GB"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t>3G swing</a:t>
                      </a:r>
                    </a:p>
                    <a:p>
                      <a:endParaRPr lang="en-GB"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t>Outdoor climb</a:t>
                      </a:r>
                    </a:p>
                    <a:p>
                      <a:endParaRPr lang="en-GB"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t>Nightline</a:t>
                      </a:r>
                    </a:p>
                  </a:txBody>
                  <a:tcPr/>
                </a:tc>
                <a:tc>
                  <a:txBody>
                    <a:bodyPr/>
                    <a:lstStyle/>
                    <a:p>
                      <a:r>
                        <a:rPr lang="en-GB" dirty="0" smtClean="0"/>
                        <a:t>I</a:t>
                      </a:r>
                      <a:endParaRPr lang="en-GB" dirty="0"/>
                    </a:p>
                  </a:txBody>
                  <a:tcPr/>
                </a:tc>
                <a:tc>
                  <a:txBody>
                    <a:bodyPr/>
                    <a:lstStyle/>
                    <a:p>
                      <a:r>
                        <a:rPr lang="en-GB" sz="1600" dirty="0" smtClean="0"/>
                        <a:t>Olympic</a:t>
                      </a:r>
                      <a:r>
                        <a:rPr lang="en-GB" sz="1600" baseline="0" dirty="0" smtClean="0"/>
                        <a:t> games</a:t>
                      </a:r>
                      <a:endParaRPr lang="en-GB" sz="1600" dirty="0"/>
                    </a:p>
                  </a:txBody>
                  <a:tcPr/>
                </a:tc>
                <a:extLst>
                  <a:ext uri="{0D108BD9-81ED-4DB2-BD59-A6C34878D82A}">
                    <a16:rowId xmlns:a16="http://schemas.microsoft.com/office/drawing/2014/main" val="10002"/>
                  </a:ext>
                </a:extLst>
              </a:tr>
              <a:tr h="504056">
                <a:tc>
                  <a:txBody>
                    <a:bodyPr/>
                    <a:lstStyle/>
                    <a:p>
                      <a:r>
                        <a:rPr lang="en-GB" sz="1600" dirty="0" smtClean="0"/>
                        <a:t>Wed</a:t>
                      </a:r>
                      <a:endParaRPr lang="en-GB" sz="1600" dirty="0"/>
                    </a:p>
                  </a:txBody>
                  <a:tcPr/>
                </a:tc>
                <a:tc>
                  <a:txBody>
                    <a:bodyPr/>
                    <a:lstStyle/>
                    <a:p>
                      <a:r>
                        <a:rPr lang="en-GB" sz="1600" dirty="0" smtClean="0"/>
                        <a:t>Problem</a:t>
                      </a:r>
                      <a:r>
                        <a:rPr lang="en-GB" sz="1600" baseline="0" dirty="0" smtClean="0"/>
                        <a:t> solving</a:t>
                      </a:r>
                      <a:endParaRPr lang="en-GB" sz="1600" dirty="0"/>
                    </a:p>
                  </a:txBody>
                  <a:tcPr/>
                </a:tc>
                <a:tc>
                  <a:txBody>
                    <a:bodyPr/>
                    <a:lstStyle/>
                    <a:p>
                      <a:r>
                        <a:rPr lang="en-GB" sz="1600" dirty="0" err="1" smtClean="0"/>
                        <a:t>Bushcraft</a:t>
                      </a:r>
                      <a:r>
                        <a:rPr lang="en-GB" sz="1600" baseline="0" dirty="0" smtClean="0"/>
                        <a:t> shelter</a:t>
                      </a:r>
                      <a:endParaRPr lang="en-GB" sz="1600" dirty="0"/>
                    </a:p>
                  </a:txBody>
                  <a:tcPr/>
                </a:tc>
                <a:tc>
                  <a:txBody>
                    <a:bodyPr/>
                    <a:lstStyle/>
                    <a:p>
                      <a:r>
                        <a:rPr lang="en-GB" dirty="0" smtClean="0"/>
                        <a:t>Free time</a:t>
                      </a:r>
                      <a:endParaRPr lang="en-GB" dirty="0"/>
                    </a:p>
                  </a:txBody>
                  <a:tcPr/>
                </a:tc>
                <a:tc>
                  <a:txBody>
                    <a:bodyPr/>
                    <a:lstStyle/>
                    <a:p>
                      <a:r>
                        <a:rPr lang="en-GB" sz="1600" dirty="0" smtClean="0"/>
                        <a:t>N</a:t>
                      </a:r>
                      <a:endParaRPr lang="en-GB" sz="1600" dirty="0"/>
                    </a:p>
                  </a:txBody>
                  <a:tcPr/>
                </a:tc>
                <a:tc>
                  <a:txBody>
                    <a:bodyPr/>
                    <a:lstStyle/>
                    <a:p>
                      <a:r>
                        <a:rPr lang="en-GB" sz="1600" dirty="0" smtClean="0"/>
                        <a:t>Volleyball</a:t>
                      </a:r>
                      <a:endParaRPr lang="en-GB" sz="1600" dirty="0"/>
                    </a:p>
                  </a:txBody>
                  <a:tcPr/>
                </a:tc>
                <a:tc>
                  <a:txBody>
                    <a:bodyPr/>
                    <a:lstStyle/>
                    <a:p>
                      <a:r>
                        <a:rPr lang="en-GB" sz="1600" dirty="0" smtClean="0"/>
                        <a:t>Swimming</a:t>
                      </a:r>
                      <a:endParaRPr lang="en-GB" sz="1600" dirty="0"/>
                    </a:p>
                  </a:txBody>
                  <a:tcPr/>
                </a:tc>
                <a:tc>
                  <a:txBody>
                    <a:bodyPr/>
                    <a:lstStyle/>
                    <a:p>
                      <a:r>
                        <a:rPr lang="en-GB" sz="1600" dirty="0" smtClean="0"/>
                        <a:t>Archery</a:t>
                      </a:r>
                      <a:endParaRPr lang="en-GB" sz="1600" dirty="0"/>
                    </a:p>
                  </a:txBody>
                  <a:tcPr/>
                </a:tc>
                <a:tc>
                  <a:txBody>
                    <a:bodyPr/>
                    <a:lstStyle/>
                    <a:p>
                      <a:r>
                        <a:rPr lang="en-GB" dirty="0" smtClean="0"/>
                        <a:t>NN</a:t>
                      </a:r>
                      <a:endParaRPr lang="en-GB" dirty="0"/>
                    </a:p>
                  </a:txBody>
                  <a:tcPr/>
                </a:tc>
                <a:tc>
                  <a:txBody>
                    <a:bodyPr/>
                    <a:lstStyle/>
                    <a:p>
                      <a:r>
                        <a:rPr lang="en-GB" sz="1600" dirty="0" smtClean="0"/>
                        <a:t>Campfire</a:t>
                      </a:r>
                      <a:endParaRPr lang="en-GB" sz="1600" dirty="0"/>
                    </a:p>
                  </a:txBody>
                  <a:tcPr/>
                </a:tc>
                <a:extLst>
                  <a:ext uri="{0D108BD9-81ED-4DB2-BD59-A6C34878D82A}">
                    <a16:rowId xmlns:a16="http://schemas.microsoft.com/office/drawing/2014/main" val="10003"/>
                  </a:ext>
                </a:extLst>
              </a:tr>
              <a:tr h="504056">
                <a:tc>
                  <a:txBody>
                    <a:bodyPr/>
                    <a:lstStyle/>
                    <a:p>
                      <a:r>
                        <a:rPr lang="en-GB" sz="1600" dirty="0" err="1" smtClean="0"/>
                        <a:t>Thur</a:t>
                      </a:r>
                      <a:endParaRPr lang="en-GB" sz="1600" dirty="0"/>
                    </a:p>
                  </a:txBody>
                  <a:tcPr/>
                </a:tc>
                <a:tc>
                  <a:txBody>
                    <a:bodyPr/>
                    <a:lstStyle/>
                    <a:p>
                      <a:r>
                        <a:rPr lang="en-GB" sz="1600" dirty="0" smtClean="0"/>
                        <a:t>Crate stack</a:t>
                      </a:r>
                      <a:endParaRPr lang="en-GB" sz="1600" dirty="0"/>
                    </a:p>
                  </a:txBody>
                  <a:tcPr/>
                </a:tc>
                <a:tc>
                  <a:txBody>
                    <a:bodyPr/>
                    <a:lstStyle/>
                    <a:p>
                      <a:r>
                        <a:rPr lang="en-GB" sz="1600" dirty="0" smtClean="0"/>
                        <a:t>Field games</a:t>
                      </a:r>
                      <a:endParaRPr lang="en-GB" sz="1600" dirty="0"/>
                    </a:p>
                  </a:txBody>
                  <a:tcPr/>
                </a:tc>
                <a:tc>
                  <a:txBody>
                    <a:bodyPr/>
                    <a:lstStyle/>
                    <a:p>
                      <a:r>
                        <a:rPr lang="en-GB" dirty="0" smtClean="0"/>
                        <a:t>Free time</a:t>
                      </a:r>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t>CH</a:t>
                      </a:r>
                    </a:p>
                    <a:p>
                      <a:endParaRPr lang="en-GB" sz="1600" dirty="0"/>
                    </a:p>
                  </a:txBody>
                  <a:tcPr/>
                </a:tc>
                <a:tc>
                  <a:txBody>
                    <a:bodyPr/>
                    <a:lstStyle/>
                    <a:p>
                      <a:r>
                        <a:rPr lang="en-GB" sz="1600" dirty="0" smtClean="0"/>
                        <a:t>Abseiling</a:t>
                      </a:r>
                      <a:endParaRPr lang="en-GB" sz="1600" dirty="0"/>
                    </a:p>
                  </a:txBody>
                  <a:tcPr/>
                </a:tc>
                <a:tc>
                  <a:txBody>
                    <a:bodyPr/>
                    <a:lstStyle/>
                    <a:p>
                      <a:r>
                        <a:rPr lang="en-GB" sz="1600" dirty="0" smtClean="0"/>
                        <a:t>Fire lighters</a:t>
                      </a:r>
                      <a:endParaRPr lang="en-GB" sz="1600" dirty="0"/>
                    </a:p>
                  </a:txBody>
                  <a:tcPr/>
                </a:tc>
                <a:tc>
                  <a:txBody>
                    <a:bodyPr/>
                    <a:lstStyle/>
                    <a:p>
                      <a:r>
                        <a:rPr lang="en-GB" sz="1600" dirty="0" smtClean="0"/>
                        <a:t>Team</a:t>
                      </a:r>
                      <a:r>
                        <a:rPr lang="en-GB" sz="1600" baseline="0" dirty="0" smtClean="0"/>
                        <a:t> challenge</a:t>
                      </a:r>
                      <a:endParaRPr lang="en-GB"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E</a:t>
                      </a:r>
                      <a:r>
                        <a:rPr lang="en-GB" sz="1800" dirty="0" smtClean="0"/>
                        <a:t>R</a:t>
                      </a:r>
                    </a:p>
                    <a:p>
                      <a:endParaRPr lang="en-GB" dirty="0"/>
                    </a:p>
                  </a:txBody>
                  <a:tcPr/>
                </a:tc>
                <a:tc>
                  <a:txBody>
                    <a:bodyPr/>
                    <a:lstStyle/>
                    <a:p>
                      <a:r>
                        <a:rPr lang="en-GB" sz="1600" dirty="0" smtClean="0"/>
                        <a:t>Quiz</a:t>
                      </a:r>
                      <a:endParaRPr lang="en-GB" sz="1600" dirty="0"/>
                    </a:p>
                  </a:txBody>
                  <a:tcPr/>
                </a:tc>
                <a:extLst>
                  <a:ext uri="{0D108BD9-81ED-4DB2-BD59-A6C34878D82A}">
                    <a16:rowId xmlns:a16="http://schemas.microsoft.com/office/drawing/2014/main" val="10004"/>
                  </a:ext>
                </a:extLst>
              </a:tr>
              <a:tr h="504056">
                <a:tc>
                  <a:txBody>
                    <a:bodyPr/>
                    <a:lstStyle/>
                    <a:p>
                      <a:r>
                        <a:rPr lang="en-GB" sz="1600" dirty="0" smtClean="0"/>
                        <a:t>Fri</a:t>
                      </a:r>
                      <a:endParaRPr lang="en-GB" sz="1600" dirty="0"/>
                    </a:p>
                  </a:txBody>
                  <a:tcPr/>
                </a:tc>
                <a:tc>
                  <a:txBody>
                    <a:bodyPr/>
                    <a:lstStyle/>
                    <a:p>
                      <a:r>
                        <a:rPr lang="en-GB" sz="1600" dirty="0" smtClean="0"/>
                        <a:t>Jacob’s ladder</a:t>
                      </a:r>
                      <a:endParaRPr lang="en-GB" sz="1600" dirty="0"/>
                    </a:p>
                  </a:txBody>
                  <a:tcPr/>
                </a:tc>
                <a:tc>
                  <a:txBody>
                    <a:bodyPr/>
                    <a:lstStyle/>
                    <a:p>
                      <a:r>
                        <a:rPr lang="en-GB" sz="1600" dirty="0" smtClean="0"/>
                        <a:t>Outdoor</a:t>
                      </a:r>
                      <a:r>
                        <a:rPr lang="en-GB" sz="1600" baseline="0" dirty="0" smtClean="0"/>
                        <a:t> laser</a:t>
                      </a:r>
                      <a:endParaRPr lang="en-GB" sz="1600" dirty="0"/>
                    </a:p>
                  </a:txBody>
                  <a:tcPr/>
                </a:tc>
                <a:tc>
                  <a:txBody>
                    <a:bodyPr/>
                    <a:lstStyle/>
                    <a:p>
                      <a:r>
                        <a:rPr lang="en-GB" dirty="0" smtClean="0"/>
                        <a:t>Lunch</a:t>
                      </a:r>
                      <a:endParaRPr lang="en-GB" dirty="0"/>
                    </a:p>
                  </a:txBody>
                  <a:tcPr/>
                </a:tc>
                <a:tc>
                  <a:txBody>
                    <a:bodyPr/>
                    <a:lstStyle/>
                    <a:p>
                      <a:r>
                        <a:rPr lang="en-GB" sz="1600" dirty="0" smtClean="0"/>
                        <a:t>Leave for</a:t>
                      </a:r>
                      <a:r>
                        <a:rPr lang="en-GB" sz="1600" baseline="0" dirty="0" smtClean="0"/>
                        <a:t> home</a:t>
                      </a:r>
                      <a:endParaRPr lang="en-GB" sz="1600" dirty="0"/>
                    </a:p>
                  </a:txBody>
                  <a:tcPr/>
                </a:tc>
                <a:tc>
                  <a:txBody>
                    <a:bodyPr/>
                    <a:lstStyle/>
                    <a:p>
                      <a:endParaRPr lang="en-GB" sz="1600"/>
                    </a:p>
                  </a:txBody>
                  <a:tcPr/>
                </a:tc>
                <a:tc>
                  <a:txBody>
                    <a:bodyPr/>
                    <a:lstStyle/>
                    <a:p>
                      <a:endParaRPr lang="en-GB" sz="160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976508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We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l</a:t>
              </a: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earn,</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achieve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and love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following</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Jesus.</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lstStyle/>
          <a:p>
            <a:r>
              <a:rPr lang="en-US" dirty="0" smtClean="0"/>
              <a:t>Typical menu</a:t>
            </a:r>
            <a:endParaRPr lang="en-GB" dirty="0"/>
          </a:p>
        </p:txBody>
      </p:sp>
      <p:sp>
        <p:nvSpPr>
          <p:cNvPr id="12" name="Content Placeholder 11"/>
          <p:cNvSpPr>
            <a:spLocks noGrp="1"/>
          </p:cNvSpPr>
          <p:nvPr>
            <p:ph idx="1"/>
          </p:nvPr>
        </p:nvSpPr>
        <p:spPr/>
        <p:txBody>
          <a:bodyPr>
            <a:normAutofit lnSpcReduction="10000"/>
          </a:bodyPr>
          <a:lstStyle/>
          <a:p>
            <a:pPr lvl="0"/>
            <a:r>
              <a:rPr lang="en-GB" dirty="0">
                <a:solidFill>
                  <a:prstClr val="white"/>
                </a:solidFill>
              </a:rPr>
              <a:t>Breakfast – cereals, porridge, toast</a:t>
            </a:r>
          </a:p>
          <a:p>
            <a:pPr lvl="0"/>
            <a:r>
              <a:rPr lang="en-GB" dirty="0">
                <a:solidFill>
                  <a:prstClr val="white"/>
                </a:solidFill>
              </a:rPr>
              <a:t>Full English, pancakes, pastries (different days)</a:t>
            </a:r>
          </a:p>
          <a:p>
            <a:pPr lvl="0"/>
            <a:r>
              <a:rPr lang="en-GB" dirty="0">
                <a:solidFill>
                  <a:prstClr val="white"/>
                </a:solidFill>
              </a:rPr>
              <a:t>Lunch – roast chicken, stir fry, pizza, burger, fish-fingers, risotto, bolognaise (different days)</a:t>
            </a:r>
          </a:p>
          <a:p>
            <a:pPr lvl="0"/>
            <a:r>
              <a:rPr lang="en-GB" dirty="0">
                <a:solidFill>
                  <a:prstClr val="white"/>
                </a:solidFill>
              </a:rPr>
              <a:t>Dinner – Sweet and sour pork, chicken and leek pie, feta and spinach parcels, sausages, chicken tikka masala (different days)</a:t>
            </a:r>
          </a:p>
          <a:p>
            <a:pPr lvl="0"/>
            <a:r>
              <a:rPr lang="en-GB" dirty="0">
                <a:solidFill>
                  <a:prstClr val="white"/>
                </a:solidFill>
              </a:rPr>
              <a:t>Jacket potato and salad available everyday. Vegetarian option every meal. </a:t>
            </a:r>
          </a:p>
          <a:p>
            <a:pPr lvl="0"/>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166" y="104359"/>
            <a:ext cx="2268537"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24398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We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l</a:t>
              </a: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earn,</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achieve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and love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following</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Jesus.</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normAutofit fontScale="90000"/>
          </a:bodyPr>
          <a:lstStyle/>
          <a:p>
            <a:r>
              <a:rPr lang="en-US" dirty="0" smtClean="0"/>
              <a:t>Clothes and other kit – preferably not new or expensive.</a:t>
            </a:r>
            <a:endParaRPr lang="en-GB" dirty="0"/>
          </a:p>
        </p:txBody>
      </p:sp>
      <p:sp>
        <p:nvSpPr>
          <p:cNvPr id="12" name="Content Placeholder 11"/>
          <p:cNvSpPr>
            <a:spLocks noGrp="1"/>
          </p:cNvSpPr>
          <p:nvPr>
            <p:ph idx="1"/>
          </p:nvPr>
        </p:nvSpPr>
        <p:spPr/>
        <p:txBody>
          <a:bodyPr>
            <a:normAutofit fontScale="77500" lnSpcReduction="20000"/>
          </a:bodyPr>
          <a:lstStyle/>
          <a:p>
            <a:pPr lvl="0"/>
            <a:r>
              <a:rPr lang="en-GB" sz="4100" dirty="0">
                <a:solidFill>
                  <a:prstClr val="white"/>
                </a:solidFill>
              </a:rPr>
              <a:t>Long and short sleeve tops</a:t>
            </a:r>
          </a:p>
          <a:p>
            <a:pPr lvl="0"/>
            <a:r>
              <a:rPr lang="en-US" sz="4100" dirty="0">
                <a:solidFill>
                  <a:prstClr val="white"/>
                </a:solidFill>
              </a:rPr>
              <a:t>Long and short trousers.</a:t>
            </a:r>
            <a:endParaRPr lang="en-GB" sz="4100" dirty="0">
              <a:solidFill>
                <a:prstClr val="white"/>
              </a:solidFill>
            </a:endParaRPr>
          </a:p>
          <a:p>
            <a:pPr lvl="0"/>
            <a:r>
              <a:rPr lang="en-GB" sz="4100" dirty="0">
                <a:solidFill>
                  <a:prstClr val="white"/>
                </a:solidFill>
              </a:rPr>
              <a:t>Trainers </a:t>
            </a:r>
          </a:p>
          <a:p>
            <a:pPr lvl="0"/>
            <a:r>
              <a:rPr lang="en-GB" sz="4100" dirty="0">
                <a:solidFill>
                  <a:prstClr val="white"/>
                </a:solidFill>
              </a:rPr>
              <a:t>Swimming kit and towel</a:t>
            </a:r>
          </a:p>
          <a:p>
            <a:pPr lvl="0"/>
            <a:r>
              <a:rPr lang="en-US" sz="4100" dirty="0">
                <a:solidFill>
                  <a:prstClr val="white"/>
                </a:solidFill>
              </a:rPr>
              <a:t>Toiletries</a:t>
            </a:r>
            <a:endParaRPr lang="en-GB" sz="4100" dirty="0">
              <a:solidFill>
                <a:prstClr val="white"/>
              </a:solidFill>
            </a:endParaRPr>
          </a:p>
          <a:p>
            <a:pPr lvl="0"/>
            <a:r>
              <a:rPr lang="en-GB" sz="4100" dirty="0">
                <a:solidFill>
                  <a:prstClr val="white"/>
                </a:solidFill>
              </a:rPr>
              <a:t>Water bottle and ‘day bag’</a:t>
            </a:r>
          </a:p>
          <a:p>
            <a:pPr lvl="0"/>
            <a:r>
              <a:rPr lang="en-US" sz="4100" dirty="0">
                <a:solidFill>
                  <a:prstClr val="white"/>
                </a:solidFill>
              </a:rPr>
              <a:t>Hat or cap, </a:t>
            </a:r>
            <a:r>
              <a:rPr lang="en-US" sz="4100" dirty="0" err="1">
                <a:solidFill>
                  <a:prstClr val="white"/>
                </a:solidFill>
              </a:rPr>
              <a:t>suncream</a:t>
            </a:r>
            <a:r>
              <a:rPr lang="en-US" sz="4100" dirty="0">
                <a:solidFill>
                  <a:prstClr val="white"/>
                </a:solidFill>
              </a:rPr>
              <a:t>.</a:t>
            </a:r>
          </a:p>
          <a:p>
            <a:pPr lvl="0"/>
            <a:r>
              <a:rPr lang="en-US" sz="4100" dirty="0">
                <a:solidFill>
                  <a:prstClr val="white"/>
                </a:solidFill>
              </a:rPr>
              <a:t>Waterproof jacket</a:t>
            </a:r>
            <a:r>
              <a:rPr lang="en-US" sz="4100" dirty="0" smtClean="0">
                <a:solidFill>
                  <a:prstClr val="white"/>
                </a:solidFill>
              </a:rPr>
              <a:t>.</a:t>
            </a:r>
            <a:r>
              <a:rPr lang="en-GB" sz="5100" dirty="0"/>
              <a:t/>
            </a:r>
            <a:br>
              <a:rPr lang="en-GB" sz="5100" dirty="0"/>
            </a:br>
            <a:r>
              <a:rPr lang="en-GB" dirty="0"/>
              <a:t/>
            </a:r>
            <a:br>
              <a:rPr lang="en-GB" dirty="0"/>
            </a:br>
            <a:endParaRPr lang="en-GB" dirty="0"/>
          </a:p>
        </p:txBody>
      </p:sp>
    </p:spTree>
    <p:extLst>
      <p:ext uri="{BB962C8B-B14F-4D97-AF65-F5344CB8AC3E}">
        <p14:creationId xmlns:p14="http://schemas.microsoft.com/office/powerpoint/2010/main" val="8724398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We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l</a:t>
              </a: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earn,</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achieve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and love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following</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Jesus.</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lstStyle/>
          <a:p>
            <a:r>
              <a:rPr lang="en-US" dirty="0" smtClean="0"/>
              <a:t>Accommodation</a:t>
            </a:r>
            <a:endParaRPr lang="en-GB" dirty="0"/>
          </a:p>
        </p:txBody>
      </p:sp>
      <p:sp>
        <p:nvSpPr>
          <p:cNvPr id="12" name="Content Placeholder 11"/>
          <p:cNvSpPr>
            <a:spLocks noGrp="1"/>
          </p:cNvSpPr>
          <p:nvPr>
            <p:ph idx="1"/>
          </p:nvPr>
        </p:nvSpPr>
        <p:spPr/>
        <p:txBody>
          <a:bodyPr>
            <a:normAutofit/>
          </a:bodyPr>
          <a:lstStyle/>
          <a:p>
            <a:pPr lvl="0"/>
            <a:r>
              <a:rPr lang="en-GB" dirty="0">
                <a:solidFill>
                  <a:prstClr val="white"/>
                </a:solidFill>
              </a:rPr>
              <a:t>Rooms with 2-8 children. Children will choose some friends, they will be with at least one friend in their room. </a:t>
            </a:r>
          </a:p>
          <a:p>
            <a:pPr lvl="0"/>
            <a:r>
              <a:rPr lang="en-US" dirty="0">
                <a:solidFill>
                  <a:prstClr val="white"/>
                </a:solidFill>
              </a:rPr>
              <a:t>Parents can tell Miss Crofton nearer the time if there are children who should not share. </a:t>
            </a:r>
            <a:endParaRPr lang="en-GB" dirty="0">
              <a:solidFill>
                <a:prstClr val="white"/>
              </a:solidFill>
            </a:endParaRPr>
          </a:p>
          <a:p>
            <a:pPr lvl="0"/>
            <a:r>
              <a:rPr lang="en-GB" dirty="0">
                <a:solidFill>
                  <a:prstClr val="white"/>
                </a:solidFill>
              </a:rPr>
              <a:t>Adults rooms close by. </a:t>
            </a:r>
          </a:p>
          <a:p>
            <a:pPr lvl="0"/>
            <a:r>
              <a:rPr lang="en-GB" dirty="0">
                <a:solidFill>
                  <a:prstClr val="white"/>
                </a:solidFill>
              </a:rPr>
              <a:t>There will be different groups during activities. </a:t>
            </a:r>
          </a:p>
          <a:p>
            <a:pPr lvl="0"/>
            <a:endParaRPr lang="en-GB" dirty="0"/>
          </a:p>
        </p:txBody>
      </p:sp>
    </p:spTree>
    <p:extLst>
      <p:ext uri="{BB962C8B-B14F-4D97-AF65-F5344CB8AC3E}">
        <p14:creationId xmlns:p14="http://schemas.microsoft.com/office/powerpoint/2010/main" val="8724398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normAutofit/>
          </a:bodyPr>
          <a:lstStyle/>
          <a:p>
            <a:r>
              <a:rPr lang="en-GB" dirty="0"/>
              <a:t>School Journey payments</a:t>
            </a:r>
          </a:p>
        </p:txBody>
      </p:sp>
      <p:sp>
        <p:nvSpPr>
          <p:cNvPr id="12" name="Content Placeholder 11"/>
          <p:cNvSpPr>
            <a:spLocks noGrp="1"/>
          </p:cNvSpPr>
          <p:nvPr>
            <p:ph idx="1"/>
          </p:nvPr>
        </p:nvSpPr>
        <p:spPr/>
        <p:txBody>
          <a:bodyPr>
            <a:normAutofit/>
          </a:bodyPr>
          <a:lstStyle/>
          <a:p>
            <a:r>
              <a:rPr lang="en-GB" dirty="0" smtClean="0"/>
              <a:t>£75 deposit by Monday 8</a:t>
            </a:r>
            <a:r>
              <a:rPr lang="en-GB" baseline="30000" dirty="0" smtClean="0"/>
              <a:t>th</a:t>
            </a:r>
            <a:r>
              <a:rPr lang="en-GB" dirty="0" smtClean="0"/>
              <a:t> October.</a:t>
            </a:r>
            <a:endParaRPr lang="en-GB" dirty="0"/>
          </a:p>
          <a:p>
            <a:r>
              <a:rPr lang="en-GB" dirty="0" smtClean="0"/>
              <a:t>£75                     </a:t>
            </a:r>
            <a:r>
              <a:rPr lang="en-GB" dirty="0"/>
              <a:t>End of </a:t>
            </a:r>
            <a:r>
              <a:rPr lang="en-GB" dirty="0" smtClean="0"/>
              <a:t>December</a:t>
            </a:r>
            <a:endParaRPr lang="en-GB" dirty="0"/>
          </a:p>
          <a:p>
            <a:r>
              <a:rPr lang="en-GB" dirty="0" smtClean="0"/>
              <a:t>£75                     </a:t>
            </a:r>
            <a:r>
              <a:rPr lang="en-GB" dirty="0"/>
              <a:t>End of </a:t>
            </a:r>
            <a:r>
              <a:rPr lang="en-GB" dirty="0" smtClean="0"/>
              <a:t>January </a:t>
            </a:r>
            <a:endParaRPr lang="en-GB" dirty="0"/>
          </a:p>
          <a:p>
            <a:pPr lvl="0"/>
            <a:r>
              <a:rPr lang="en-GB" dirty="0">
                <a:solidFill>
                  <a:prstClr val="white"/>
                </a:solidFill>
              </a:rPr>
              <a:t>£75                     End of </a:t>
            </a:r>
            <a:r>
              <a:rPr lang="en-GB" dirty="0" smtClean="0">
                <a:solidFill>
                  <a:prstClr val="white"/>
                </a:solidFill>
              </a:rPr>
              <a:t>February</a:t>
            </a:r>
            <a:endParaRPr lang="en-GB" dirty="0" smtClean="0"/>
          </a:p>
          <a:p>
            <a:r>
              <a:rPr lang="en-GB" dirty="0" smtClean="0"/>
              <a:t>£75                     End of March</a:t>
            </a:r>
          </a:p>
          <a:p>
            <a:endParaRPr lang="en-GB" dirty="0"/>
          </a:p>
        </p:txBody>
      </p:sp>
    </p:spTree>
    <p:extLst>
      <p:ext uri="{BB962C8B-B14F-4D97-AF65-F5344CB8AC3E}">
        <p14:creationId xmlns:p14="http://schemas.microsoft.com/office/powerpoint/2010/main" val="1401746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11455" y="53920"/>
            <a:ext cx="5080825" cy="6804080"/>
          </a:xfrm>
          <a:prstGeom prst="rect">
            <a:avLst/>
          </a:prstGeom>
        </p:spPr>
      </p:pic>
    </p:spTree>
    <p:extLst>
      <p:ext uri="{BB962C8B-B14F-4D97-AF65-F5344CB8AC3E}">
        <p14:creationId xmlns:p14="http://schemas.microsoft.com/office/powerpoint/2010/main" val="2477738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5616" y="11278"/>
            <a:ext cx="7198397" cy="6860291"/>
          </a:xfrm>
          <a:prstGeom prst="rect">
            <a:avLst/>
          </a:prstGeom>
        </p:spPr>
      </p:pic>
    </p:spTree>
    <p:extLst>
      <p:ext uri="{BB962C8B-B14F-4D97-AF65-F5344CB8AC3E}">
        <p14:creationId xmlns:p14="http://schemas.microsoft.com/office/powerpoint/2010/main" val="3476896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pic>
        <p:nvPicPr>
          <p:cNvPr id="11" name="Picture 10"/>
          <p:cNvPicPr>
            <a:picLocks noChangeAspect="1"/>
          </p:cNvPicPr>
          <p:nvPr/>
        </p:nvPicPr>
        <p:blipFill>
          <a:blip r:embed="rId2"/>
          <a:stretch>
            <a:fillRect/>
          </a:stretch>
        </p:blipFill>
        <p:spPr>
          <a:xfrm>
            <a:off x="2369479" y="-16791"/>
            <a:ext cx="4434770" cy="6845693"/>
          </a:xfrm>
          <a:prstGeom prst="rect">
            <a:avLst/>
          </a:prstGeom>
        </p:spPr>
      </p:pic>
    </p:spTree>
    <p:extLst>
      <p:ext uri="{BB962C8B-B14F-4D97-AF65-F5344CB8AC3E}">
        <p14:creationId xmlns:p14="http://schemas.microsoft.com/office/powerpoint/2010/main" val="1941517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pic>
        <p:nvPicPr>
          <p:cNvPr id="11" name="Picture 10"/>
          <p:cNvPicPr>
            <a:picLocks noChangeAspect="1"/>
          </p:cNvPicPr>
          <p:nvPr/>
        </p:nvPicPr>
        <p:blipFill>
          <a:blip r:embed="rId3"/>
          <a:stretch>
            <a:fillRect/>
          </a:stretch>
        </p:blipFill>
        <p:spPr>
          <a:xfrm>
            <a:off x="2338088" y="0"/>
            <a:ext cx="4486940" cy="6828903"/>
          </a:xfrm>
          <a:prstGeom prst="rect">
            <a:avLst/>
          </a:prstGeom>
        </p:spPr>
      </p:pic>
    </p:spTree>
    <p:extLst>
      <p:ext uri="{BB962C8B-B14F-4D97-AF65-F5344CB8AC3E}">
        <p14:creationId xmlns:p14="http://schemas.microsoft.com/office/powerpoint/2010/main" val="1941517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a:t>Transfer to Secondary School </a:t>
            </a:r>
            <a:r>
              <a:rPr lang="en-GB" dirty="0" smtClean="0"/>
              <a:t>2018</a:t>
            </a:r>
            <a:endParaRPr lang="en-GB" dirty="0"/>
          </a:p>
        </p:txBody>
      </p:sp>
      <p:pic>
        <p:nvPicPr>
          <p:cNvPr id="2" name="Picture 1"/>
          <p:cNvPicPr>
            <a:picLocks noChangeAspect="1"/>
          </p:cNvPicPr>
          <p:nvPr/>
        </p:nvPicPr>
        <p:blipFill>
          <a:blip r:embed="rId3"/>
          <a:stretch>
            <a:fillRect/>
          </a:stretch>
        </p:blipFill>
        <p:spPr>
          <a:xfrm>
            <a:off x="398352" y="1132494"/>
            <a:ext cx="8288448" cy="5725506"/>
          </a:xfrm>
          <a:prstGeom prst="rect">
            <a:avLst/>
          </a:prstGeom>
        </p:spPr>
      </p:pic>
    </p:spTree>
    <p:extLst>
      <p:ext uri="{BB962C8B-B14F-4D97-AF65-F5344CB8AC3E}">
        <p14:creationId xmlns:p14="http://schemas.microsoft.com/office/powerpoint/2010/main" val="4289345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lstStyle/>
          <a:p>
            <a:r>
              <a:rPr lang="en-GB" dirty="0"/>
              <a:t>Catholic School?</a:t>
            </a:r>
          </a:p>
        </p:txBody>
      </p:sp>
      <p:sp>
        <p:nvSpPr>
          <p:cNvPr id="12" name="Content Placeholder 11"/>
          <p:cNvSpPr>
            <a:spLocks noGrp="1"/>
          </p:cNvSpPr>
          <p:nvPr>
            <p:ph idx="1"/>
          </p:nvPr>
        </p:nvSpPr>
        <p:spPr/>
        <p:txBody>
          <a:bodyPr>
            <a:normAutofit fontScale="85000" lnSpcReduction="20000"/>
          </a:bodyPr>
          <a:lstStyle/>
          <a:p>
            <a:r>
              <a:rPr lang="en-GB" b="1" dirty="0">
                <a:solidFill>
                  <a:srgbClr val="FFFF00"/>
                </a:solidFill>
              </a:rPr>
              <a:t>Girls:</a:t>
            </a:r>
          </a:p>
          <a:p>
            <a:r>
              <a:rPr lang="en-GB" dirty="0" err="1"/>
              <a:t>Grays</a:t>
            </a:r>
            <a:r>
              <a:rPr lang="en-GB"/>
              <a:t> Convent High School</a:t>
            </a:r>
          </a:p>
          <a:p>
            <a:r>
              <a:rPr lang="en-GB" dirty="0" smtClean="0"/>
              <a:t>Brentwood </a:t>
            </a:r>
            <a:r>
              <a:rPr lang="en-GB" dirty="0"/>
              <a:t>Ursuline Convent High School</a:t>
            </a:r>
          </a:p>
          <a:p>
            <a:r>
              <a:rPr lang="en-GB" dirty="0" smtClean="0"/>
              <a:t>Sacred </a:t>
            </a:r>
            <a:r>
              <a:rPr lang="en-GB" dirty="0"/>
              <a:t>Heart of Mary Girls School Upminster</a:t>
            </a:r>
          </a:p>
          <a:p>
            <a:r>
              <a:rPr lang="en-GB" dirty="0">
                <a:solidFill>
                  <a:srgbClr val="FFFF00"/>
                </a:solidFill>
              </a:rPr>
              <a:t>Boys:</a:t>
            </a:r>
          </a:p>
          <a:p>
            <a:r>
              <a:rPr lang="en-GB" dirty="0"/>
              <a:t>The Campion School Hornchurch</a:t>
            </a:r>
          </a:p>
          <a:p>
            <a:r>
              <a:rPr lang="en-GB" dirty="0">
                <a:solidFill>
                  <a:srgbClr val="FFFF00"/>
                </a:solidFill>
              </a:rPr>
              <a:t>Mixed:</a:t>
            </a:r>
          </a:p>
          <a:p>
            <a:r>
              <a:rPr lang="en-GB" dirty="0"/>
              <a:t>De La Salle Secondary School Basildon</a:t>
            </a:r>
          </a:p>
          <a:p>
            <a:endParaRPr lang="en-GB" dirty="0"/>
          </a:p>
          <a:p>
            <a:r>
              <a:rPr lang="en-GB" dirty="0"/>
              <a:t>Do you meet the criteria?</a:t>
            </a:r>
          </a:p>
          <a:p>
            <a:endParaRPr lang="en-GB" dirty="0"/>
          </a:p>
        </p:txBody>
      </p:sp>
    </p:spTree>
    <p:extLst>
      <p:ext uri="{BB962C8B-B14F-4D97-AF65-F5344CB8AC3E}">
        <p14:creationId xmlns:p14="http://schemas.microsoft.com/office/powerpoint/2010/main" val="1941517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TotalTime>
  <Words>1435</Words>
  <Application>Microsoft Office PowerPoint</Application>
  <PresentationFormat>On-screen Show (4:3)</PresentationFormat>
  <Paragraphs>391</Paragraphs>
  <Slides>36</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Arial Bold</vt:lpstr>
      <vt:lpstr>Calibri</vt:lpstr>
      <vt:lpstr>Comic Sans MS</vt:lpstr>
      <vt:lpstr>Office Theme</vt:lpstr>
      <vt:lpstr>Year 6 Parents’ Meeting  26th September 2018</vt:lpstr>
      <vt:lpstr>Welcome</vt:lpstr>
      <vt:lpstr>This Evening</vt:lpstr>
      <vt:lpstr>PowerPoint Presentation</vt:lpstr>
      <vt:lpstr>PowerPoint Presentation</vt:lpstr>
      <vt:lpstr>PowerPoint Presentation</vt:lpstr>
      <vt:lpstr>PowerPoint Presentation</vt:lpstr>
      <vt:lpstr>Transfer to Secondary School 2018</vt:lpstr>
      <vt:lpstr>Catholic School?</vt:lpstr>
      <vt:lpstr>  To Consider  </vt:lpstr>
      <vt:lpstr>What next?</vt:lpstr>
      <vt:lpstr>Wait until 1st March 2019  [from 12.30pm onwards]</vt:lpstr>
      <vt:lpstr>Key Stage 2 SATs</vt:lpstr>
      <vt:lpstr>Key Stage 2 SATs</vt:lpstr>
      <vt:lpstr>What?</vt:lpstr>
      <vt:lpstr>PowerPoint Presentation</vt:lpstr>
      <vt:lpstr>PowerPoint Presentation</vt:lpstr>
      <vt:lpstr>Reading Paper</vt:lpstr>
      <vt:lpstr>PowerPoint Presentation</vt:lpstr>
      <vt:lpstr>PowerPoint Presentation</vt:lpstr>
      <vt:lpstr>PowerPoint Presentation</vt:lpstr>
      <vt:lpstr>PowerPoint Presentation</vt:lpstr>
      <vt:lpstr>PowerPoint Presentation</vt:lpstr>
      <vt:lpstr>Homework</vt:lpstr>
      <vt:lpstr>Homework continued </vt:lpstr>
      <vt:lpstr>100 books to read</vt:lpstr>
      <vt:lpstr>What to do now….... </vt:lpstr>
      <vt:lpstr>Revision</vt:lpstr>
      <vt:lpstr>Learning Outside the Classroom  </vt:lpstr>
      <vt:lpstr>Why?</vt:lpstr>
      <vt:lpstr>Safety</vt:lpstr>
      <vt:lpstr>Typical day</vt:lpstr>
      <vt:lpstr>Typical menu</vt:lpstr>
      <vt:lpstr>Clothes and other kit – preferably not new or expensive.</vt:lpstr>
      <vt:lpstr>Accommodation</vt:lpstr>
      <vt:lpstr>School Journey payments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jroche</dc:creator>
  <cp:lastModifiedBy>lcrofton</cp:lastModifiedBy>
  <cp:revision>47</cp:revision>
  <cp:lastPrinted>2018-09-26T12:05:18Z</cp:lastPrinted>
  <dcterms:created xsi:type="dcterms:W3CDTF">2015-06-12T08:54:34Z</dcterms:created>
  <dcterms:modified xsi:type="dcterms:W3CDTF">2018-09-26T16:28:02Z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