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8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58" r:id="rId20"/>
    <p:sldId id="259" r:id="rId21"/>
    <p:sldId id="263" r:id="rId22"/>
    <p:sldId id="260" r:id="rId23"/>
    <p:sldId id="262" r:id="rId24"/>
    <p:sldId id="264" r:id="rId25"/>
    <p:sldId id="261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 custT="1"/>
      <dgm:spPr/>
      <dgm:t>
        <a:bodyPr/>
        <a:lstStyle/>
        <a:p>
          <a:pPr algn="ctr"/>
          <a:r>
            <a:rPr lang="en-US" sz="4000" b="1" u="sng" dirty="0">
              <a:latin typeface="Comic Sans MS" panose="030F0902030302020204" pitchFamily="66" charset="0"/>
            </a:rPr>
            <a:t>Decode</a:t>
          </a:r>
          <a:endParaRPr lang="en-US" sz="4000" dirty="0">
            <a:latin typeface="Comic Sans MS" panose="030F0902030302020204" pitchFamily="66" charset="0"/>
          </a:endParaRP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r>
            <a:rPr lang="en-GB" sz="3100" dirty="0">
              <a:latin typeface="Comic Sans MS" panose="030F0902030302020204" pitchFamily="66" charset="0"/>
            </a:rPr>
            <a:t>Read age appropriate books aloud with intonation, confidence and fluency for a range of purposes. </a:t>
          </a:r>
          <a:endParaRPr lang="en-US" sz="3100" dirty="0">
            <a:latin typeface="Comic Sans MS" panose="030F0902030302020204" pitchFamily="66" charset="0"/>
          </a:endParaRPr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E0C40715-847C-40D0-B2A5-54F9B58318E3}">
      <dgm:prSet custT="1"/>
      <dgm:spPr/>
      <dgm:t>
        <a:bodyPr/>
        <a:lstStyle/>
        <a:p>
          <a:r>
            <a:rPr lang="en-GB" sz="3100" dirty="0">
              <a:latin typeface="Comic Sans MS" panose="030F0902030302020204" pitchFamily="66" charset="0"/>
            </a:rPr>
            <a:t>Apply their growing knowledge of root words, suffixes and prefixes to read words aloud. </a:t>
          </a:r>
          <a:endParaRPr lang="en-US" sz="3100" dirty="0">
            <a:latin typeface="Comic Sans MS" panose="030F0902030302020204" pitchFamily="66" charset="0"/>
          </a:endParaRPr>
        </a:p>
      </dgm:t>
    </dgm:pt>
    <dgm:pt modelId="{A181A5EB-BCC9-45C8-9663-FE3F1BFABFC6}" type="parTrans" cxnId="{DAC18F03-08B3-4403-9591-FD5C7E44B684}">
      <dgm:prSet/>
      <dgm:spPr/>
      <dgm:t>
        <a:bodyPr/>
        <a:lstStyle/>
        <a:p>
          <a:endParaRPr lang="en-US"/>
        </a:p>
      </dgm:t>
    </dgm:pt>
    <dgm:pt modelId="{7E18FD70-AE48-4E04-860A-612B87511451}" type="sibTrans" cxnId="{DAC18F03-08B3-4403-9591-FD5C7E44B684}">
      <dgm:prSet/>
      <dgm:spPr/>
      <dgm:t>
        <a:bodyPr/>
        <a:lstStyle/>
        <a:p>
          <a:endParaRPr lang="en-US"/>
        </a:p>
      </dgm:t>
    </dgm:pt>
    <dgm:pt modelId="{1FC782A2-BF72-418D-AE1C-712D838657CD}">
      <dgm:prSet custT="1"/>
      <dgm:spPr/>
      <dgm:t>
        <a:bodyPr/>
        <a:lstStyle/>
        <a:p>
          <a:r>
            <a:rPr lang="en-GB" sz="3100" dirty="0">
              <a:latin typeface="Comic Sans MS" panose="030F0902030302020204" pitchFamily="66" charset="0"/>
            </a:rPr>
            <a:t>Try out different pronunciations when tackling longer words.</a:t>
          </a:r>
          <a:endParaRPr lang="en-US" sz="3100" dirty="0">
            <a:latin typeface="Comic Sans MS" panose="030F0902030302020204" pitchFamily="66" charset="0"/>
          </a:endParaRPr>
        </a:p>
      </dgm:t>
    </dgm:pt>
    <dgm:pt modelId="{6D4C4335-D982-4F9D-93EC-298F05F925D7}" type="parTrans" cxnId="{DC76F12A-7A73-4880-B0A9-4BFB430EDA2A}">
      <dgm:prSet/>
      <dgm:spPr/>
      <dgm:t>
        <a:bodyPr/>
        <a:lstStyle/>
        <a:p>
          <a:endParaRPr lang="en-US"/>
        </a:p>
      </dgm:t>
    </dgm:pt>
    <dgm:pt modelId="{15B1A944-2B36-42D9-927E-3A807DE2A1C8}" type="sibTrans" cxnId="{DC76F12A-7A73-4880-B0A9-4BFB430EDA2A}">
      <dgm:prSet/>
      <dgm:spPr/>
      <dgm:t>
        <a:bodyPr/>
        <a:lstStyle/>
        <a:p>
          <a:endParaRPr lang="en-US"/>
        </a:p>
      </dgm:t>
    </dgm:pt>
    <dgm:pt modelId="{13ACD812-2100-4195-86FC-3F332DCA14B3}">
      <dgm:prSet custT="1"/>
      <dgm:spPr/>
      <dgm:t>
        <a:bodyPr/>
        <a:lstStyle/>
        <a:p>
          <a:r>
            <a:rPr lang="en-GB" sz="3100" dirty="0">
              <a:latin typeface="Comic Sans MS" panose="030F0902030302020204" pitchFamily="66" charset="0"/>
            </a:rPr>
            <a:t>Prepare plays and poems and perform these with intonation, tone, volume and action.</a:t>
          </a:r>
          <a:endParaRPr lang="en-US" sz="3100" dirty="0">
            <a:latin typeface="Comic Sans MS" panose="030F0902030302020204" pitchFamily="66" charset="0"/>
          </a:endParaRPr>
        </a:p>
      </dgm:t>
    </dgm:pt>
    <dgm:pt modelId="{36E9582E-B0E4-4F8C-90B2-F8F076452A06}" type="parTrans" cxnId="{E348F827-AD06-4A7B-8500-55867CCCB2FC}">
      <dgm:prSet/>
      <dgm:spPr/>
      <dgm:t>
        <a:bodyPr/>
        <a:lstStyle/>
        <a:p>
          <a:endParaRPr lang="en-US"/>
        </a:p>
      </dgm:t>
    </dgm:pt>
    <dgm:pt modelId="{2B43442E-6966-464A-9A81-EC21E366F662}" type="sibTrans" cxnId="{E348F827-AD06-4A7B-8500-55867CCCB2FC}">
      <dgm:prSet/>
      <dgm:spPr/>
      <dgm:t>
        <a:bodyPr/>
        <a:lstStyle/>
        <a:p>
          <a:endParaRPr lang="en-US"/>
        </a:p>
      </dgm:t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 custLinFactNeighborX="177" custLinFactNeighborY="-1617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95701">
        <dgm:presLayoutVars>
          <dgm:bulletEnabled val="1"/>
        </dgm:presLayoutVars>
      </dgm:prSet>
      <dgm:spPr/>
    </dgm:pt>
  </dgm:ptLst>
  <dgm:cxnLst>
    <dgm:cxn modelId="{DAC18F03-08B3-4403-9591-FD5C7E44B684}" srcId="{E9D67962-DC3B-4784-B491-BE5AC3FFE9EF}" destId="{E0C40715-847C-40D0-B2A5-54F9B58318E3}" srcOrd="1" destOrd="0" parTransId="{A181A5EB-BCC9-45C8-9663-FE3F1BFABFC6}" sibTransId="{7E18FD70-AE48-4E04-860A-612B87511451}"/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E348F827-AD06-4A7B-8500-55867CCCB2FC}" srcId="{E9D67962-DC3B-4784-B491-BE5AC3FFE9EF}" destId="{13ACD812-2100-4195-86FC-3F332DCA14B3}" srcOrd="3" destOrd="0" parTransId="{36E9582E-B0E4-4F8C-90B2-F8F076452A06}" sibTransId="{2B43442E-6966-464A-9A81-EC21E366F662}"/>
    <dgm:cxn modelId="{DC76F12A-7A73-4880-B0A9-4BFB430EDA2A}" srcId="{E9D67962-DC3B-4784-B491-BE5AC3FFE9EF}" destId="{1FC782A2-BF72-418D-AE1C-712D838657CD}" srcOrd="2" destOrd="0" parTransId="{6D4C4335-D982-4F9D-93EC-298F05F925D7}" sibTransId="{15B1A944-2B36-42D9-927E-3A807DE2A1C8}"/>
    <dgm:cxn modelId="{E74B3871-4633-5147-8BF2-7A90115D4AE7}" type="presOf" srcId="{1FC782A2-BF72-418D-AE1C-712D838657CD}" destId="{D86EA706-57DA-A140-A39F-B69CE91BA6B5}" srcOrd="0" destOrd="2" presId="urn:microsoft.com/office/officeart/2005/8/layout/vList2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11D783A1-CA77-1643-A374-F39239710C1A}" type="presOf" srcId="{E0C40715-847C-40D0-B2A5-54F9B58318E3}" destId="{D86EA706-57DA-A140-A39F-B69CE91BA6B5}" srcOrd="0" destOrd="1" presId="urn:microsoft.com/office/officeart/2005/8/layout/vList2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FD6259BE-57C0-804F-92B8-F9C643132712}" type="presOf" srcId="{13ACD812-2100-4195-86FC-3F332DCA14B3}" destId="{D86EA706-57DA-A140-A39F-B69CE91BA6B5}" srcOrd="0" destOrd="3" presId="urn:microsoft.com/office/officeart/2005/8/layout/vList2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 custT="1"/>
      <dgm:spPr/>
      <dgm:t>
        <a:bodyPr/>
        <a:lstStyle/>
        <a:p>
          <a:pPr algn="ctr"/>
          <a:r>
            <a:rPr lang="en-US" sz="4000" b="1" u="sng" dirty="0">
              <a:latin typeface="Comic Sans MS" panose="030F0902030302020204" pitchFamily="66" charset="0"/>
            </a:rPr>
            <a:t>Retrieve</a:t>
          </a: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endParaRPr lang="en-US" sz="3200" dirty="0"/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EBA464DC-01E3-E34C-A82F-3E7FAEC5A9E0}">
      <dgm:prSet custT="1"/>
      <dgm:spPr/>
      <dgm:t>
        <a:bodyPr/>
        <a:lstStyle/>
        <a:p>
          <a:r>
            <a:rPr lang="en-GB" sz="3200" dirty="0">
              <a:latin typeface="Comic Sans MS" panose="030F0902030302020204" pitchFamily="66" charset="0"/>
            </a:rPr>
            <a:t>Check that the text makes sense to them.</a:t>
          </a:r>
        </a:p>
      </dgm:t>
    </dgm:pt>
    <dgm:pt modelId="{F82547E2-D564-5742-B1C2-7C728D27CDE7}" type="parTrans" cxnId="{F2096C79-886C-3049-8F45-840BFC8172EC}">
      <dgm:prSet/>
      <dgm:spPr/>
      <dgm:t>
        <a:bodyPr/>
        <a:lstStyle/>
        <a:p>
          <a:endParaRPr lang="en-US"/>
        </a:p>
      </dgm:t>
    </dgm:pt>
    <dgm:pt modelId="{E6A3F8C2-A86E-F94D-9DD3-7E5D0A2BB46F}" type="sibTrans" cxnId="{F2096C79-886C-3049-8F45-840BFC8172EC}">
      <dgm:prSet/>
      <dgm:spPr/>
      <dgm:t>
        <a:bodyPr/>
        <a:lstStyle/>
        <a:p>
          <a:endParaRPr lang="en-US"/>
        </a:p>
      </dgm:t>
    </dgm:pt>
    <dgm:pt modelId="{E64F6C2D-282C-8446-BFA6-78AC6357146F}">
      <dgm:prSet custT="1"/>
      <dgm:spPr/>
      <dgm:t>
        <a:bodyPr/>
        <a:lstStyle/>
        <a:p>
          <a:r>
            <a:rPr lang="en-GB" sz="3200" dirty="0">
              <a:latin typeface="Comic Sans MS" panose="030F0902030302020204" pitchFamily="66" charset="0"/>
            </a:rPr>
            <a:t>Retrieve information from non-fiction books. </a:t>
          </a:r>
          <a:endParaRPr lang="en-GB" sz="3200" dirty="0"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687668D-F10B-654D-BB0D-B746781842B9}" type="parTrans" cxnId="{5B33BBD7-BC47-C047-903C-B9F7CEF373C4}">
      <dgm:prSet/>
      <dgm:spPr/>
      <dgm:t>
        <a:bodyPr/>
        <a:lstStyle/>
        <a:p>
          <a:endParaRPr lang="en-US"/>
        </a:p>
      </dgm:t>
    </dgm:pt>
    <dgm:pt modelId="{FB03EF04-6B35-8641-BBAF-70B8B4317F2F}" type="sibTrans" cxnId="{5B33BBD7-BC47-C047-903C-B9F7CEF373C4}">
      <dgm:prSet/>
      <dgm:spPr/>
      <dgm:t>
        <a:bodyPr/>
        <a:lstStyle/>
        <a:p>
          <a:endParaRPr lang="en-US"/>
        </a:p>
      </dgm:t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193812">
        <dgm:presLayoutVars>
          <dgm:bulletEnabled val="1"/>
        </dgm:presLayoutVars>
      </dgm:prSet>
      <dgm:spPr/>
    </dgm:pt>
  </dgm:ptLst>
  <dgm:cxnLst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F2096C79-886C-3049-8F45-840BFC8172EC}" srcId="{E9D67962-DC3B-4784-B491-BE5AC3FFE9EF}" destId="{EBA464DC-01E3-E34C-A82F-3E7FAEC5A9E0}" srcOrd="1" destOrd="0" parTransId="{F82547E2-D564-5742-B1C2-7C728D27CDE7}" sibTransId="{E6A3F8C2-A86E-F94D-9DD3-7E5D0A2BB46F}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7F258E9D-C985-0B4D-8AE8-D1C1553D888F}" type="presOf" srcId="{EBA464DC-01E3-E34C-A82F-3E7FAEC5A9E0}" destId="{D86EA706-57DA-A140-A39F-B69CE91BA6B5}" srcOrd="0" destOrd="1" presId="urn:microsoft.com/office/officeart/2005/8/layout/vList2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4F6CBCB2-F435-184F-B965-3470C68D36D0}" type="presOf" srcId="{E64F6C2D-282C-8446-BFA6-78AC6357146F}" destId="{D86EA706-57DA-A140-A39F-B69CE91BA6B5}" srcOrd="0" destOrd="2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5B33BBD7-BC47-C047-903C-B9F7CEF373C4}" srcId="{E9D67962-DC3B-4784-B491-BE5AC3FFE9EF}" destId="{E64F6C2D-282C-8446-BFA6-78AC6357146F}" srcOrd="2" destOrd="0" parTransId="{6687668D-F10B-654D-BB0D-B746781842B9}" sibTransId="{FB03EF04-6B35-8641-BBAF-70B8B4317F2F}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/>
      <dgm:spPr/>
      <dgm:t>
        <a:bodyPr/>
        <a:lstStyle/>
        <a:p>
          <a:pPr algn="ctr"/>
          <a:r>
            <a:rPr lang="en-US" b="1" u="sng" dirty="0" err="1">
              <a:latin typeface="Comic Sans MS" panose="030F0902030302020204" pitchFamily="66" charset="0"/>
            </a:rPr>
            <a:t>Summarise</a:t>
          </a:r>
          <a:endParaRPr lang="en-US" dirty="0">
            <a:latin typeface="Comic Sans MS" panose="030F0902030302020204" pitchFamily="66" charset="0"/>
          </a:endParaRP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200" dirty="0">
              <a:effectLst/>
              <a:latin typeface="Comic Sans MS" panose="030F0902030302020204" pitchFamily="66" charset="0"/>
            </a:rPr>
            <a:t>Increase familiarity of fairy stories, myths and legends and orally retell them.</a:t>
          </a:r>
          <a:endParaRPr lang="en-US" sz="3200" dirty="0"/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B465E5F3-3A00-E845-A475-2BF084FC037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200" dirty="0">
              <a:effectLst/>
              <a:latin typeface="Comic Sans MS" panose="030F0902030302020204" pitchFamily="66" charset="0"/>
            </a:rPr>
            <a:t>Identify the main idea of a text from more than one paragraph.</a:t>
          </a:r>
          <a:endParaRPr lang="en-US" sz="3200" dirty="0"/>
        </a:p>
      </dgm:t>
    </dgm:pt>
    <dgm:pt modelId="{66792B87-9530-0A4D-BDD7-3BD9860BB6EA}" type="parTrans" cxnId="{CD408491-FB5E-D14D-B84A-53171A73FC1F}">
      <dgm:prSet/>
      <dgm:spPr/>
    </dgm:pt>
    <dgm:pt modelId="{9A467548-15C6-814B-86DD-967B30CBA965}" type="sibTrans" cxnId="{CD408491-FB5E-D14D-B84A-53171A73FC1F}">
      <dgm:prSet/>
      <dgm:spPr/>
    </dgm:pt>
    <dgm:pt modelId="{D1BF448B-4DD7-FD41-A325-924FF34D3BA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3200" dirty="0">
              <a:effectLst/>
              <a:latin typeface="Comic Sans MS" panose="030F0902030302020204" pitchFamily="66" charset="0"/>
            </a:rPr>
            <a:t>Summarise their understanding of the main idea of more than one paragraph</a:t>
          </a:r>
          <a:r>
            <a:rPr lang="en-GB" sz="3600" dirty="0">
              <a:effectLst/>
              <a:latin typeface="Comic Sans MS" panose="030F0902030302020204" pitchFamily="66" charset="0"/>
            </a:rPr>
            <a:t>.</a:t>
          </a:r>
          <a:endParaRPr lang="en-US" sz="3200" dirty="0"/>
        </a:p>
      </dgm:t>
    </dgm:pt>
    <dgm:pt modelId="{2C7A6EA2-3C87-9049-93BD-04CA4C594CF7}" type="parTrans" cxnId="{8A0D13F5-E43A-1E42-8B41-743F9D41D598}">
      <dgm:prSet/>
      <dgm:spPr/>
    </dgm:pt>
    <dgm:pt modelId="{5D43405C-520E-B74B-969E-97C63C477278}" type="sibTrans" cxnId="{8A0D13F5-E43A-1E42-8B41-743F9D41D598}">
      <dgm:prSet/>
      <dgm:spPr/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120416">
        <dgm:presLayoutVars>
          <dgm:bulletEnabled val="1"/>
        </dgm:presLayoutVars>
      </dgm:prSet>
      <dgm:spPr/>
    </dgm:pt>
  </dgm:ptLst>
  <dgm:cxnLst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29E5A63C-E1DA-8247-BD7A-A6B833621208}" type="presOf" srcId="{D1BF448B-4DD7-FD41-A325-924FF34D3BA9}" destId="{D86EA706-57DA-A140-A39F-B69CE91BA6B5}" srcOrd="0" destOrd="2" presId="urn:microsoft.com/office/officeart/2005/8/layout/vList2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9149E48E-486F-3440-8693-8216C715D915}" type="presOf" srcId="{B465E5F3-3A00-E845-A475-2BF084FC037B}" destId="{D86EA706-57DA-A140-A39F-B69CE91BA6B5}" srcOrd="0" destOrd="1" presId="urn:microsoft.com/office/officeart/2005/8/layout/vList2"/>
    <dgm:cxn modelId="{CD408491-FB5E-D14D-B84A-53171A73FC1F}" srcId="{E9D67962-DC3B-4784-B491-BE5AC3FFE9EF}" destId="{B465E5F3-3A00-E845-A475-2BF084FC037B}" srcOrd="1" destOrd="0" parTransId="{66792B87-9530-0A4D-BDD7-3BD9860BB6EA}" sibTransId="{9A467548-15C6-814B-86DD-967B30CBA965}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8A0D13F5-E43A-1E42-8B41-743F9D41D598}" srcId="{E9D67962-DC3B-4784-B491-BE5AC3FFE9EF}" destId="{D1BF448B-4DD7-FD41-A325-924FF34D3BA9}" srcOrd="2" destOrd="0" parTransId="{2C7A6EA2-3C87-9049-93BD-04CA4C594CF7}" sibTransId="{5D43405C-520E-B74B-969E-97C63C477278}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 custT="1"/>
      <dgm:spPr/>
      <dgm:t>
        <a:bodyPr/>
        <a:lstStyle/>
        <a:p>
          <a:pPr algn="ctr"/>
          <a:r>
            <a:rPr lang="en-US" sz="4000" b="1" u="sng" dirty="0">
              <a:latin typeface="Comic Sans MS" panose="030F0902030302020204" pitchFamily="66" charset="0"/>
            </a:rPr>
            <a:t>Infer</a:t>
          </a: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endParaRPr lang="en-US" sz="3200" dirty="0"/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EBA464DC-01E3-E34C-A82F-3E7FAEC5A9E0}">
      <dgm:prSet custT="1"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Infer characters’ feelings, thoughts and motives from their actions.</a:t>
          </a:r>
          <a:endParaRPr lang="en-GB" sz="3600" dirty="0">
            <a:latin typeface="Comic Sans MS" panose="030F0902030302020204" pitchFamily="66" charset="0"/>
          </a:endParaRPr>
        </a:p>
      </dgm:t>
    </dgm:pt>
    <dgm:pt modelId="{F82547E2-D564-5742-B1C2-7C728D27CDE7}" type="parTrans" cxnId="{F2096C79-886C-3049-8F45-840BFC8172EC}">
      <dgm:prSet/>
      <dgm:spPr/>
      <dgm:t>
        <a:bodyPr/>
        <a:lstStyle/>
        <a:p>
          <a:endParaRPr lang="en-US"/>
        </a:p>
      </dgm:t>
    </dgm:pt>
    <dgm:pt modelId="{E6A3F8C2-A86E-F94D-9DD3-7E5D0A2BB46F}" type="sibTrans" cxnId="{F2096C79-886C-3049-8F45-840BFC8172EC}">
      <dgm:prSet/>
      <dgm:spPr/>
      <dgm:t>
        <a:bodyPr/>
        <a:lstStyle/>
        <a:p>
          <a:endParaRPr lang="en-US"/>
        </a:p>
      </dgm:t>
    </dgm:pt>
    <dgm:pt modelId="{2A329106-BB58-A147-A6E2-31CE768EF18D}">
      <dgm:prSet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Justify inferences with evidence from the text. </a:t>
          </a:r>
          <a:endParaRPr lang="en-GB" sz="36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2408F8FF-4E72-F744-B31B-384FC116C8AE}" type="parTrans" cxnId="{F62B9990-4692-0A40-934F-C95748AC380C}">
      <dgm:prSet/>
      <dgm:spPr/>
      <dgm:t>
        <a:bodyPr/>
        <a:lstStyle/>
        <a:p>
          <a:endParaRPr lang="en-US"/>
        </a:p>
      </dgm:t>
    </dgm:pt>
    <dgm:pt modelId="{ACCDC93E-5F49-B14F-9DB5-38E775F58A17}" type="sibTrans" cxnId="{F62B9990-4692-0A40-934F-C95748AC380C}">
      <dgm:prSet/>
      <dgm:spPr/>
      <dgm:t>
        <a:bodyPr/>
        <a:lstStyle/>
        <a:p>
          <a:endParaRPr lang="en-US"/>
        </a:p>
      </dgm:t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193812">
        <dgm:presLayoutVars>
          <dgm:bulletEnabled val="1"/>
        </dgm:presLayoutVars>
      </dgm:prSet>
      <dgm:spPr/>
    </dgm:pt>
  </dgm:ptLst>
  <dgm:cxnLst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48756B1A-6FCF-8447-B767-4685773BA23F}" type="presOf" srcId="{2A329106-BB58-A147-A6E2-31CE768EF18D}" destId="{D86EA706-57DA-A140-A39F-B69CE91BA6B5}" srcOrd="0" destOrd="2" presId="urn:microsoft.com/office/officeart/2005/8/layout/vList2"/>
    <dgm:cxn modelId="{F2096C79-886C-3049-8F45-840BFC8172EC}" srcId="{E9D67962-DC3B-4784-B491-BE5AC3FFE9EF}" destId="{EBA464DC-01E3-E34C-A82F-3E7FAEC5A9E0}" srcOrd="1" destOrd="0" parTransId="{F82547E2-D564-5742-B1C2-7C728D27CDE7}" sibTransId="{E6A3F8C2-A86E-F94D-9DD3-7E5D0A2BB46F}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F62B9990-4692-0A40-934F-C95748AC380C}" srcId="{E9D67962-DC3B-4784-B491-BE5AC3FFE9EF}" destId="{2A329106-BB58-A147-A6E2-31CE768EF18D}" srcOrd="2" destOrd="0" parTransId="{2408F8FF-4E72-F744-B31B-384FC116C8AE}" sibTransId="{ACCDC93E-5F49-B14F-9DB5-38E775F58A17}"/>
    <dgm:cxn modelId="{7F258E9D-C985-0B4D-8AE8-D1C1553D888F}" type="presOf" srcId="{EBA464DC-01E3-E34C-A82F-3E7FAEC5A9E0}" destId="{D86EA706-57DA-A140-A39F-B69CE91BA6B5}" srcOrd="0" destOrd="1" presId="urn:microsoft.com/office/officeart/2005/8/layout/vList2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 custT="1"/>
      <dgm:spPr/>
      <dgm:t>
        <a:bodyPr/>
        <a:lstStyle/>
        <a:p>
          <a:pPr algn="ctr"/>
          <a:r>
            <a:rPr lang="en-US" sz="4000" b="1" u="sng" dirty="0">
              <a:latin typeface="Comic Sans MS" panose="030F0902030302020204" pitchFamily="66" charset="0"/>
            </a:rPr>
            <a:t>Predict</a:t>
          </a: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endParaRPr lang="en-US" sz="3200" dirty="0"/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EBA464DC-01E3-E34C-A82F-3E7FAEC5A9E0}">
      <dgm:prSet custT="1"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Predict what might happen from details stated.</a:t>
          </a:r>
          <a:endParaRPr lang="en-GB" sz="3600" dirty="0">
            <a:latin typeface="Comic Sans MS" panose="030F0902030302020204" pitchFamily="66" charset="0"/>
          </a:endParaRPr>
        </a:p>
      </dgm:t>
    </dgm:pt>
    <dgm:pt modelId="{F82547E2-D564-5742-B1C2-7C728D27CDE7}" type="parTrans" cxnId="{F2096C79-886C-3049-8F45-840BFC8172EC}">
      <dgm:prSet/>
      <dgm:spPr/>
      <dgm:t>
        <a:bodyPr/>
        <a:lstStyle/>
        <a:p>
          <a:endParaRPr lang="en-US"/>
        </a:p>
      </dgm:t>
    </dgm:pt>
    <dgm:pt modelId="{E6A3F8C2-A86E-F94D-9DD3-7E5D0A2BB46F}" type="sibTrans" cxnId="{F2096C79-886C-3049-8F45-840BFC8172EC}">
      <dgm:prSet/>
      <dgm:spPr/>
      <dgm:t>
        <a:bodyPr/>
        <a:lstStyle/>
        <a:p>
          <a:endParaRPr lang="en-US"/>
        </a:p>
      </dgm:t>
    </dgm:pt>
    <dgm:pt modelId="{07A8F02E-7CE1-9147-BBC9-047763B38A00}">
      <dgm:prSet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Predict what might happen from details implied.</a:t>
          </a:r>
          <a:endParaRPr lang="en-GB" sz="36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140A699F-E0B5-FF4F-A4EF-B7117308AFE8}" type="parTrans" cxnId="{60133019-40D6-5643-951D-39CAF89657E5}">
      <dgm:prSet/>
      <dgm:spPr/>
      <dgm:t>
        <a:bodyPr/>
        <a:lstStyle/>
        <a:p>
          <a:endParaRPr lang="en-US"/>
        </a:p>
      </dgm:t>
    </dgm:pt>
    <dgm:pt modelId="{855C6FFC-47F5-0F48-AED6-1109EDBA0523}" type="sibTrans" cxnId="{60133019-40D6-5643-951D-39CAF89657E5}">
      <dgm:prSet/>
      <dgm:spPr/>
      <dgm:t>
        <a:bodyPr/>
        <a:lstStyle/>
        <a:p>
          <a:endParaRPr lang="en-US"/>
        </a:p>
      </dgm:t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193812">
        <dgm:presLayoutVars>
          <dgm:bulletEnabled val="1"/>
        </dgm:presLayoutVars>
      </dgm:prSet>
      <dgm:spPr/>
    </dgm:pt>
  </dgm:ptLst>
  <dgm:cxnLst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60133019-40D6-5643-951D-39CAF89657E5}" srcId="{E9D67962-DC3B-4784-B491-BE5AC3FFE9EF}" destId="{07A8F02E-7CE1-9147-BBC9-047763B38A00}" srcOrd="2" destOrd="0" parTransId="{140A699F-E0B5-FF4F-A4EF-B7117308AFE8}" sibTransId="{855C6FFC-47F5-0F48-AED6-1109EDBA0523}"/>
    <dgm:cxn modelId="{F2096C79-886C-3049-8F45-840BFC8172EC}" srcId="{E9D67962-DC3B-4784-B491-BE5AC3FFE9EF}" destId="{EBA464DC-01E3-E34C-A82F-3E7FAEC5A9E0}" srcOrd="1" destOrd="0" parTransId="{F82547E2-D564-5742-B1C2-7C728D27CDE7}" sibTransId="{E6A3F8C2-A86E-F94D-9DD3-7E5D0A2BB46F}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28542D8A-0205-0948-815B-C927E13589E4}" type="presOf" srcId="{07A8F02E-7CE1-9147-BBC9-047763B38A00}" destId="{D86EA706-57DA-A140-A39F-B69CE91BA6B5}" srcOrd="0" destOrd="2" presId="urn:microsoft.com/office/officeart/2005/8/layout/vList2"/>
    <dgm:cxn modelId="{7F258E9D-C985-0B4D-8AE8-D1C1553D888F}" type="presOf" srcId="{EBA464DC-01E3-E34C-A82F-3E7FAEC5A9E0}" destId="{D86EA706-57DA-A140-A39F-B69CE91BA6B5}" srcOrd="0" destOrd="1" presId="urn:microsoft.com/office/officeart/2005/8/layout/vList2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 custT="1"/>
      <dgm:spPr/>
      <dgm:t>
        <a:bodyPr/>
        <a:lstStyle/>
        <a:p>
          <a:pPr algn="ctr"/>
          <a:r>
            <a:rPr lang="en-US" sz="4000" b="1" u="sng" dirty="0">
              <a:latin typeface="Comic Sans MS" panose="030F0902030302020204" pitchFamily="66" charset="0"/>
            </a:rPr>
            <a:t>Meaning</a:t>
          </a: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endParaRPr lang="en-US" sz="3200" dirty="0"/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EBA464DC-01E3-E34C-A82F-3E7FAEC5A9E0}">
      <dgm:prSet custT="1"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Explain the meaning of words in context. </a:t>
          </a:r>
          <a:endParaRPr lang="en-GB" sz="3600" dirty="0">
            <a:latin typeface="Comic Sans MS" panose="030F0902030302020204" pitchFamily="66" charset="0"/>
          </a:endParaRPr>
        </a:p>
      </dgm:t>
    </dgm:pt>
    <dgm:pt modelId="{F82547E2-D564-5742-B1C2-7C728D27CDE7}" type="parTrans" cxnId="{F2096C79-886C-3049-8F45-840BFC8172EC}">
      <dgm:prSet/>
      <dgm:spPr/>
      <dgm:t>
        <a:bodyPr/>
        <a:lstStyle/>
        <a:p>
          <a:endParaRPr lang="en-US"/>
        </a:p>
      </dgm:t>
    </dgm:pt>
    <dgm:pt modelId="{E6A3F8C2-A86E-F94D-9DD3-7E5D0A2BB46F}" type="sibTrans" cxnId="{F2096C79-886C-3049-8F45-840BFC8172EC}">
      <dgm:prSet/>
      <dgm:spPr/>
      <dgm:t>
        <a:bodyPr/>
        <a:lstStyle/>
        <a:p>
          <a:endParaRPr lang="en-US"/>
        </a:p>
      </dgm:t>
    </dgm:pt>
    <dgm:pt modelId="{5A51067B-4022-D94C-B23B-3762F3F83704}">
      <dgm:prSet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Use a dictionary to check the meaning of words that they have read. </a:t>
          </a:r>
        </a:p>
      </dgm:t>
    </dgm:pt>
    <dgm:pt modelId="{F47E62C1-6F87-5641-A506-B9A5A77331D9}" type="parTrans" cxnId="{53304AC5-69B3-D34B-9429-7C29DF6AE9EB}">
      <dgm:prSet/>
      <dgm:spPr/>
      <dgm:t>
        <a:bodyPr/>
        <a:lstStyle/>
        <a:p>
          <a:endParaRPr lang="en-US"/>
        </a:p>
      </dgm:t>
    </dgm:pt>
    <dgm:pt modelId="{1CC6E032-F381-194F-A649-2E10EA1B30DA}" type="sibTrans" cxnId="{53304AC5-69B3-D34B-9429-7C29DF6AE9EB}">
      <dgm:prSet/>
      <dgm:spPr/>
      <dgm:t>
        <a:bodyPr/>
        <a:lstStyle/>
        <a:p>
          <a:endParaRPr lang="en-US"/>
        </a:p>
      </dgm:t>
    </dgm:pt>
    <dgm:pt modelId="{911C3238-8AA7-7D45-B010-5D6AC9FA8AC9}">
      <dgm:prSet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Identify how language, structure and presentation contribute to meaning.</a:t>
          </a:r>
          <a:endParaRPr lang="en-GB" sz="36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23C150AD-36FB-6B4A-9208-62C83944AEFB}" type="parTrans" cxnId="{933195F6-A805-7B4E-BB66-B638BE7C27F3}">
      <dgm:prSet/>
      <dgm:spPr/>
      <dgm:t>
        <a:bodyPr/>
        <a:lstStyle/>
        <a:p>
          <a:endParaRPr lang="en-US"/>
        </a:p>
      </dgm:t>
    </dgm:pt>
    <dgm:pt modelId="{787233CC-D7C6-8141-B9F5-A8FFAC644B6C}" type="sibTrans" cxnId="{933195F6-A805-7B4E-BB66-B638BE7C27F3}">
      <dgm:prSet/>
      <dgm:spPr/>
      <dgm:t>
        <a:bodyPr/>
        <a:lstStyle/>
        <a:p>
          <a:endParaRPr lang="en-US"/>
        </a:p>
      </dgm:t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193812">
        <dgm:presLayoutVars>
          <dgm:bulletEnabled val="1"/>
        </dgm:presLayoutVars>
      </dgm:prSet>
      <dgm:spPr/>
    </dgm:pt>
  </dgm:ptLst>
  <dgm:cxnLst>
    <dgm:cxn modelId="{2AE63B07-F86A-A946-811D-87136CADB9C9}" type="presOf" srcId="{911C3238-8AA7-7D45-B010-5D6AC9FA8AC9}" destId="{D86EA706-57DA-A140-A39F-B69CE91BA6B5}" srcOrd="0" destOrd="3" presId="urn:microsoft.com/office/officeart/2005/8/layout/vList2"/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F2096C79-886C-3049-8F45-840BFC8172EC}" srcId="{E9D67962-DC3B-4784-B491-BE5AC3FFE9EF}" destId="{EBA464DC-01E3-E34C-A82F-3E7FAEC5A9E0}" srcOrd="1" destOrd="0" parTransId="{F82547E2-D564-5742-B1C2-7C728D27CDE7}" sibTransId="{E6A3F8C2-A86E-F94D-9DD3-7E5D0A2BB46F}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440CAF89-DAEA-2246-B5B7-08C8E119066C}" type="presOf" srcId="{5A51067B-4022-D94C-B23B-3762F3F83704}" destId="{D86EA706-57DA-A140-A39F-B69CE91BA6B5}" srcOrd="0" destOrd="2" presId="urn:microsoft.com/office/officeart/2005/8/layout/vList2"/>
    <dgm:cxn modelId="{7F258E9D-C985-0B4D-8AE8-D1C1553D888F}" type="presOf" srcId="{EBA464DC-01E3-E34C-A82F-3E7FAEC5A9E0}" destId="{D86EA706-57DA-A140-A39F-B69CE91BA6B5}" srcOrd="0" destOrd="1" presId="urn:microsoft.com/office/officeart/2005/8/layout/vList2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53304AC5-69B3-D34B-9429-7C29DF6AE9EB}" srcId="{E9D67962-DC3B-4784-B491-BE5AC3FFE9EF}" destId="{5A51067B-4022-D94C-B23B-3762F3F83704}" srcOrd="2" destOrd="0" parTransId="{F47E62C1-6F87-5641-A506-B9A5A77331D9}" sibTransId="{1CC6E032-F381-194F-A649-2E10EA1B30DA}"/>
    <dgm:cxn modelId="{933195F6-A805-7B4E-BB66-B638BE7C27F3}" srcId="{E9D67962-DC3B-4784-B491-BE5AC3FFE9EF}" destId="{911C3238-8AA7-7D45-B010-5D6AC9FA8AC9}" srcOrd="3" destOrd="0" parTransId="{23C150AD-36FB-6B4A-9208-62C83944AEFB}" sibTransId="{787233CC-D7C6-8141-B9F5-A8FFAC644B6C}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972461-3DD9-425A-BC0E-DE496CA263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D67962-DC3B-4784-B491-BE5AC3FFE9EF}">
      <dgm:prSet custT="1"/>
      <dgm:spPr/>
      <dgm:t>
        <a:bodyPr/>
        <a:lstStyle/>
        <a:p>
          <a:pPr algn="ctr"/>
          <a:r>
            <a:rPr lang="en-US" sz="4000" b="1" u="sng" dirty="0">
              <a:latin typeface="Comic Sans MS" panose="030F0902030302020204" pitchFamily="66" charset="0"/>
            </a:rPr>
            <a:t>Language</a:t>
          </a:r>
        </a:p>
      </dgm:t>
    </dgm:pt>
    <dgm:pt modelId="{3B9E5B59-BCA0-4B00-8E11-CA4178A668D3}" type="parTrans" cxnId="{56878BBC-DE72-4E4F-A74B-59F3EF58D02C}">
      <dgm:prSet/>
      <dgm:spPr/>
      <dgm:t>
        <a:bodyPr/>
        <a:lstStyle/>
        <a:p>
          <a:endParaRPr lang="en-US"/>
        </a:p>
      </dgm:t>
    </dgm:pt>
    <dgm:pt modelId="{8E29F64B-5C4A-4B9F-95A5-08C9254D687E}" type="sibTrans" cxnId="{56878BBC-DE72-4E4F-A74B-59F3EF58D02C}">
      <dgm:prSet/>
      <dgm:spPr/>
      <dgm:t>
        <a:bodyPr/>
        <a:lstStyle/>
        <a:p>
          <a:endParaRPr lang="en-US"/>
        </a:p>
      </dgm:t>
    </dgm:pt>
    <dgm:pt modelId="{C2E69E92-5424-47A5-AFF1-E16862955A5A}">
      <dgm:prSet custT="1"/>
      <dgm:spPr/>
      <dgm:t>
        <a:bodyPr/>
        <a:lstStyle/>
        <a:p>
          <a:endParaRPr lang="en-US" sz="3200" dirty="0"/>
        </a:p>
      </dgm:t>
    </dgm:pt>
    <dgm:pt modelId="{FB060838-0F97-4931-8351-F48403A9C62F}" type="parTrans" cxnId="{1B8F1980-A3F4-4F68-9094-C468442D068A}">
      <dgm:prSet/>
      <dgm:spPr/>
      <dgm:t>
        <a:bodyPr/>
        <a:lstStyle/>
        <a:p>
          <a:endParaRPr lang="en-US"/>
        </a:p>
      </dgm:t>
    </dgm:pt>
    <dgm:pt modelId="{F34708B6-5CB7-4373-ADE6-48072DFFBF12}" type="sibTrans" cxnId="{1B8F1980-A3F4-4F68-9094-C468442D068A}">
      <dgm:prSet/>
      <dgm:spPr/>
      <dgm:t>
        <a:bodyPr/>
        <a:lstStyle/>
        <a:p>
          <a:endParaRPr lang="en-US"/>
        </a:p>
      </dgm:t>
    </dgm:pt>
    <dgm:pt modelId="{EBA464DC-01E3-E34C-A82F-3E7FAEC5A9E0}">
      <dgm:prSet custT="1"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Discuss words and phrases that capture their interest and imagination. </a:t>
          </a:r>
          <a:endParaRPr lang="en-GB" sz="3600" dirty="0">
            <a:latin typeface="Comic Sans MS" panose="030F0902030302020204" pitchFamily="66" charset="0"/>
          </a:endParaRPr>
        </a:p>
      </dgm:t>
    </dgm:pt>
    <dgm:pt modelId="{E6A3F8C2-A86E-F94D-9DD3-7E5D0A2BB46F}" type="sibTrans" cxnId="{F2096C79-886C-3049-8F45-840BFC8172EC}">
      <dgm:prSet/>
      <dgm:spPr/>
      <dgm:t>
        <a:bodyPr/>
        <a:lstStyle/>
        <a:p>
          <a:endParaRPr lang="en-US"/>
        </a:p>
      </dgm:t>
    </dgm:pt>
    <dgm:pt modelId="{F82547E2-D564-5742-B1C2-7C728D27CDE7}" type="parTrans" cxnId="{F2096C79-886C-3049-8F45-840BFC8172EC}">
      <dgm:prSet/>
      <dgm:spPr/>
      <dgm:t>
        <a:bodyPr/>
        <a:lstStyle/>
        <a:p>
          <a:endParaRPr lang="en-US"/>
        </a:p>
      </dgm:t>
    </dgm:pt>
    <dgm:pt modelId="{73F306EC-1999-6A43-A31E-90F3BD112134}">
      <dgm:prSet/>
      <dgm:spPr/>
      <dgm:t>
        <a:bodyPr/>
        <a:lstStyle/>
        <a:p>
          <a:r>
            <a:rPr lang="en-GB" sz="3600" dirty="0">
              <a:effectLst/>
              <a:latin typeface="Comic Sans MS" panose="030F0902030302020204" pitchFamily="66" charset="0"/>
            </a:rPr>
            <a:t>Discuss their understanding of the text.</a:t>
          </a:r>
          <a:endParaRPr lang="en-GB" sz="36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25564185-87F6-7949-B70C-0F95F1D4CAC2}" type="parTrans" cxnId="{8F9EA46D-5358-6C45-A59B-C240A194D06D}">
      <dgm:prSet/>
      <dgm:spPr/>
      <dgm:t>
        <a:bodyPr/>
        <a:lstStyle/>
        <a:p>
          <a:endParaRPr lang="en-US"/>
        </a:p>
      </dgm:t>
    </dgm:pt>
    <dgm:pt modelId="{6613B91E-8A34-164B-AEAA-F5DFF52C6FF8}" type="sibTrans" cxnId="{8F9EA46D-5358-6C45-A59B-C240A194D06D}">
      <dgm:prSet/>
      <dgm:spPr/>
      <dgm:t>
        <a:bodyPr/>
        <a:lstStyle/>
        <a:p>
          <a:endParaRPr lang="en-US"/>
        </a:p>
      </dgm:t>
    </dgm:pt>
    <dgm:pt modelId="{19AA003E-47FC-DF41-9357-4E40C0089FA3}" type="pres">
      <dgm:prSet presAssocID="{36972461-3DD9-425A-BC0E-DE496CA263BF}" presName="linear" presStyleCnt="0">
        <dgm:presLayoutVars>
          <dgm:animLvl val="lvl"/>
          <dgm:resizeHandles val="exact"/>
        </dgm:presLayoutVars>
      </dgm:prSet>
      <dgm:spPr/>
    </dgm:pt>
    <dgm:pt modelId="{C6639A12-3C05-904B-853B-5B82DA1D7492}" type="pres">
      <dgm:prSet presAssocID="{E9D67962-DC3B-4784-B491-BE5AC3FFE9E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6EA706-57DA-A140-A39F-B69CE91BA6B5}" type="pres">
      <dgm:prSet presAssocID="{E9D67962-DC3B-4784-B491-BE5AC3FFE9EF}" presName="childText" presStyleLbl="revTx" presStyleIdx="0" presStyleCnt="1" custScaleY="193812">
        <dgm:presLayoutVars>
          <dgm:bulletEnabled val="1"/>
        </dgm:presLayoutVars>
      </dgm:prSet>
      <dgm:spPr/>
    </dgm:pt>
  </dgm:ptLst>
  <dgm:cxnLst>
    <dgm:cxn modelId="{0E1CD112-C32E-9C47-BF00-ECCC4C43DFF0}" type="presOf" srcId="{E9D67962-DC3B-4784-B491-BE5AC3FFE9EF}" destId="{C6639A12-3C05-904B-853B-5B82DA1D7492}" srcOrd="0" destOrd="0" presId="urn:microsoft.com/office/officeart/2005/8/layout/vList2"/>
    <dgm:cxn modelId="{D47D9050-E5B9-AC4B-A982-99FCF4CF24A1}" type="presOf" srcId="{73F306EC-1999-6A43-A31E-90F3BD112134}" destId="{D86EA706-57DA-A140-A39F-B69CE91BA6B5}" srcOrd="0" destOrd="2" presId="urn:microsoft.com/office/officeart/2005/8/layout/vList2"/>
    <dgm:cxn modelId="{8F9EA46D-5358-6C45-A59B-C240A194D06D}" srcId="{E9D67962-DC3B-4784-B491-BE5AC3FFE9EF}" destId="{73F306EC-1999-6A43-A31E-90F3BD112134}" srcOrd="2" destOrd="0" parTransId="{25564185-87F6-7949-B70C-0F95F1D4CAC2}" sibTransId="{6613B91E-8A34-164B-AEAA-F5DFF52C6FF8}"/>
    <dgm:cxn modelId="{F2096C79-886C-3049-8F45-840BFC8172EC}" srcId="{E9D67962-DC3B-4784-B491-BE5AC3FFE9EF}" destId="{EBA464DC-01E3-E34C-A82F-3E7FAEC5A9E0}" srcOrd="1" destOrd="0" parTransId="{F82547E2-D564-5742-B1C2-7C728D27CDE7}" sibTransId="{E6A3F8C2-A86E-F94D-9DD3-7E5D0A2BB46F}"/>
    <dgm:cxn modelId="{1B8F1980-A3F4-4F68-9094-C468442D068A}" srcId="{E9D67962-DC3B-4784-B491-BE5AC3FFE9EF}" destId="{C2E69E92-5424-47A5-AFF1-E16862955A5A}" srcOrd="0" destOrd="0" parTransId="{FB060838-0F97-4931-8351-F48403A9C62F}" sibTransId="{F34708B6-5CB7-4373-ADE6-48072DFFBF12}"/>
    <dgm:cxn modelId="{7F258E9D-C985-0B4D-8AE8-D1C1553D888F}" type="presOf" srcId="{EBA464DC-01E3-E34C-A82F-3E7FAEC5A9E0}" destId="{D86EA706-57DA-A140-A39F-B69CE91BA6B5}" srcOrd="0" destOrd="1" presId="urn:microsoft.com/office/officeart/2005/8/layout/vList2"/>
    <dgm:cxn modelId="{CD41C4AC-918C-A949-81A1-EFC2682711EB}" type="presOf" srcId="{C2E69E92-5424-47A5-AFF1-E16862955A5A}" destId="{D86EA706-57DA-A140-A39F-B69CE91BA6B5}" srcOrd="0" destOrd="0" presId="urn:microsoft.com/office/officeart/2005/8/layout/vList2"/>
    <dgm:cxn modelId="{56878BBC-DE72-4E4F-A74B-59F3EF58D02C}" srcId="{36972461-3DD9-425A-BC0E-DE496CA263BF}" destId="{E9D67962-DC3B-4784-B491-BE5AC3FFE9EF}" srcOrd="0" destOrd="0" parTransId="{3B9E5B59-BCA0-4B00-8E11-CA4178A668D3}" sibTransId="{8E29F64B-5C4A-4B9F-95A5-08C9254D687E}"/>
    <dgm:cxn modelId="{62BFB1C0-2B7E-E542-A790-EE8F380CAA78}" type="presOf" srcId="{36972461-3DD9-425A-BC0E-DE496CA263BF}" destId="{19AA003E-47FC-DF41-9357-4E40C0089FA3}" srcOrd="0" destOrd="0" presId="urn:microsoft.com/office/officeart/2005/8/layout/vList2"/>
    <dgm:cxn modelId="{30D6CFC7-2CDD-A240-A66E-FAB0F6364F66}" type="presParOf" srcId="{19AA003E-47FC-DF41-9357-4E40C0089FA3}" destId="{C6639A12-3C05-904B-853B-5B82DA1D7492}" srcOrd="0" destOrd="0" presId="urn:microsoft.com/office/officeart/2005/8/layout/vList2"/>
    <dgm:cxn modelId="{F788DEFE-2192-8146-B7CC-44E8DF73935F}" type="presParOf" srcId="{19AA003E-47FC-DF41-9357-4E40C0089FA3}" destId="{D86EA706-57DA-A140-A39F-B69CE91BA6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5CEDA3-95D0-4128-82A5-309C7203C9B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95F4F5-DC35-4479-A1B3-7427807F8E18}">
      <dgm:prSet/>
      <dgm:spPr/>
      <dgm:t>
        <a:bodyPr/>
        <a:lstStyle/>
        <a:p>
          <a:r>
            <a:rPr lang="en-US"/>
            <a:t>These questions ask us to work out the meaning of unknown words and phrases using clues in the text.</a:t>
          </a:r>
        </a:p>
      </dgm:t>
    </dgm:pt>
    <dgm:pt modelId="{A10D859E-C692-4653-A8A3-6EE009E99BC5}" type="parTrans" cxnId="{4ACB7E72-8767-4197-AA5B-24C9DE5D9348}">
      <dgm:prSet/>
      <dgm:spPr/>
      <dgm:t>
        <a:bodyPr/>
        <a:lstStyle/>
        <a:p>
          <a:endParaRPr lang="en-US"/>
        </a:p>
      </dgm:t>
    </dgm:pt>
    <dgm:pt modelId="{B5AF6363-DC29-449F-BC2F-36E3471A4351}" type="sibTrans" cxnId="{4ACB7E72-8767-4197-AA5B-24C9DE5D9348}">
      <dgm:prSet/>
      <dgm:spPr/>
      <dgm:t>
        <a:bodyPr/>
        <a:lstStyle/>
        <a:p>
          <a:endParaRPr lang="en-US"/>
        </a:p>
      </dgm:t>
    </dgm:pt>
    <dgm:pt modelId="{B7A93180-1971-48A3-A8FC-B945595CBD6E}">
      <dgm:prSet/>
      <dgm:spPr/>
      <dgm:t>
        <a:bodyPr/>
        <a:lstStyle/>
        <a:p>
          <a:r>
            <a:rPr lang="en-US"/>
            <a:t>E.g. Find two words that mean old. </a:t>
          </a:r>
          <a:r>
            <a:rPr lang="en-US" b="1"/>
            <a:t>Answer: Prehistoric and ancient.</a:t>
          </a:r>
          <a:endParaRPr lang="en-US"/>
        </a:p>
      </dgm:t>
    </dgm:pt>
    <dgm:pt modelId="{D9484C34-B8DC-46F2-B1F5-37ADF16BDCA1}" type="parTrans" cxnId="{DFEF84E1-BA03-4886-A72E-242160C6B330}">
      <dgm:prSet/>
      <dgm:spPr/>
      <dgm:t>
        <a:bodyPr/>
        <a:lstStyle/>
        <a:p>
          <a:endParaRPr lang="en-US"/>
        </a:p>
      </dgm:t>
    </dgm:pt>
    <dgm:pt modelId="{A54B0E74-983D-4E27-BB9E-77791F55675E}" type="sibTrans" cxnId="{DFEF84E1-BA03-4886-A72E-242160C6B330}">
      <dgm:prSet/>
      <dgm:spPr/>
      <dgm:t>
        <a:bodyPr/>
        <a:lstStyle/>
        <a:p>
          <a:endParaRPr lang="en-US"/>
        </a:p>
      </dgm:t>
    </dgm:pt>
    <dgm:pt modelId="{94895F15-C785-1042-BCFC-27B1EF6506BB}" type="pres">
      <dgm:prSet presAssocID="{2E5CEDA3-95D0-4128-82A5-309C7203C9BA}" presName="linear" presStyleCnt="0">
        <dgm:presLayoutVars>
          <dgm:animLvl val="lvl"/>
          <dgm:resizeHandles val="exact"/>
        </dgm:presLayoutVars>
      </dgm:prSet>
      <dgm:spPr/>
    </dgm:pt>
    <dgm:pt modelId="{CC7003EB-8DBD-B042-8A79-303A9B088DD8}" type="pres">
      <dgm:prSet presAssocID="{7195F4F5-DC35-4479-A1B3-7427807F8E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A8E8F5-D4C8-344C-9188-96BEAF855262}" type="pres">
      <dgm:prSet presAssocID="{B5AF6363-DC29-449F-BC2F-36E3471A4351}" presName="spacer" presStyleCnt="0"/>
      <dgm:spPr/>
    </dgm:pt>
    <dgm:pt modelId="{53567F95-56C1-BC42-A524-0243D791D778}" type="pres">
      <dgm:prSet presAssocID="{B7A93180-1971-48A3-A8FC-B945595CBD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C28904-A63B-BF4B-8076-1E02031DF5B2}" type="presOf" srcId="{B7A93180-1971-48A3-A8FC-B945595CBD6E}" destId="{53567F95-56C1-BC42-A524-0243D791D778}" srcOrd="0" destOrd="0" presId="urn:microsoft.com/office/officeart/2005/8/layout/vList2"/>
    <dgm:cxn modelId="{8CE70B42-447C-B540-9D1C-4059572B6966}" type="presOf" srcId="{2E5CEDA3-95D0-4128-82A5-309C7203C9BA}" destId="{94895F15-C785-1042-BCFC-27B1EF6506BB}" srcOrd="0" destOrd="0" presId="urn:microsoft.com/office/officeart/2005/8/layout/vList2"/>
    <dgm:cxn modelId="{4ACB7E72-8767-4197-AA5B-24C9DE5D9348}" srcId="{2E5CEDA3-95D0-4128-82A5-309C7203C9BA}" destId="{7195F4F5-DC35-4479-A1B3-7427807F8E18}" srcOrd="0" destOrd="0" parTransId="{A10D859E-C692-4653-A8A3-6EE009E99BC5}" sibTransId="{B5AF6363-DC29-449F-BC2F-36E3471A4351}"/>
    <dgm:cxn modelId="{DFEF84E1-BA03-4886-A72E-242160C6B330}" srcId="{2E5CEDA3-95D0-4128-82A5-309C7203C9BA}" destId="{B7A93180-1971-48A3-A8FC-B945595CBD6E}" srcOrd="1" destOrd="0" parTransId="{D9484C34-B8DC-46F2-B1F5-37ADF16BDCA1}" sibTransId="{A54B0E74-983D-4E27-BB9E-77791F55675E}"/>
    <dgm:cxn modelId="{A927C3F3-8F26-934D-BA00-D88EF9724AF5}" type="presOf" srcId="{7195F4F5-DC35-4479-A1B3-7427807F8E18}" destId="{CC7003EB-8DBD-B042-8A79-303A9B088DD8}" srcOrd="0" destOrd="0" presId="urn:microsoft.com/office/officeart/2005/8/layout/vList2"/>
    <dgm:cxn modelId="{A89D892F-409F-8E43-9F04-45C4D4E0BA4D}" type="presParOf" srcId="{94895F15-C785-1042-BCFC-27B1EF6506BB}" destId="{CC7003EB-8DBD-B042-8A79-303A9B088DD8}" srcOrd="0" destOrd="0" presId="urn:microsoft.com/office/officeart/2005/8/layout/vList2"/>
    <dgm:cxn modelId="{37308DE6-518C-BB41-BAFA-E673DA01BADA}" type="presParOf" srcId="{94895F15-C785-1042-BCFC-27B1EF6506BB}" destId="{4FA8E8F5-D4C8-344C-9188-96BEAF855262}" srcOrd="1" destOrd="0" presId="urn:microsoft.com/office/officeart/2005/8/layout/vList2"/>
    <dgm:cxn modelId="{F2DB1777-C0C2-9442-979A-9EA98DA921C0}" type="presParOf" srcId="{94895F15-C785-1042-BCFC-27B1EF6506BB}" destId="{53567F95-56C1-BC42-A524-0243D791D7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82BE97-0059-4801-A680-B2BBCB10997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F8E1C6-F681-4844-B857-54DD8BFC1CE4}">
      <dgm:prSet/>
      <dgm:spPr/>
      <dgm:t>
        <a:bodyPr/>
        <a:lstStyle/>
        <a:p>
          <a:r>
            <a:rPr lang="en-US"/>
            <a:t>These questions ask us to hunt for clues in text that tell us how someone might be feeling or why something is happening.</a:t>
          </a:r>
        </a:p>
      </dgm:t>
    </dgm:pt>
    <dgm:pt modelId="{76669A2D-2149-4104-B8A9-75141AE8739F}" type="parTrans" cxnId="{191C1FFD-F820-440B-986A-AC8FC1C60C18}">
      <dgm:prSet/>
      <dgm:spPr/>
      <dgm:t>
        <a:bodyPr/>
        <a:lstStyle/>
        <a:p>
          <a:endParaRPr lang="en-US"/>
        </a:p>
      </dgm:t>
    </dgm:pt>
    <dgm:pt modelId="{182F1910-6B80-4D1C-9AF5-527FDCE046D1}" type="sibTrans" cxnId="{191C1FFD-F820-440B-986A-AC8FC1C60C18}">
      <dgm:prSet/>
      <dgm:spPr/>
      <dgm:t>
        <a:bodyPr/>
        <a:lstStyle/>
        <a:p>
          <a:endParaRPr lang="en-US"/>
        </a:p>
      </dgm:t>
    </dgm:pt>
    <dgm:pt modelId="{ECB4A8DC-4036-4D34-B99B-82CF6B1EB17A}">
      <dgm:prSet/>
      <dgm:spPr/>
      <dgm:t>
        <a:bodyPr/>
        <a:lstStyle/>
        <a:p>
          <a:r>
            <a:rPr lang="en-US" dirty="0"/>
            <a:t>E.g. Why do you think Dan shut the door? </a:t>
          </a:r>
          <a:r>
            <a:rPr lang="en-US" b="1" dirty="0"/>
            <a:t>Answer: He shut the door because the wind was blowing all of his homework onto the floor.</a:t>
          </a:r>
          <a:endParaRPr lang="en-US" dirty="0"/>
        </a:p>
      </dgm:t>
    </dgm:pt>
    <dgm:pt modelId="{78124FB3-47CB-43B7-9833-E8B81CC7640C}" type="parTrans" cxnId="{D6FFF0D5-212E-4150-B800-254731EF309D}">
      <dgm:prSet/>
      <dgm:spPr/>
      <dgm:t>
        <a:bodyPr/>
        <a:lstStyle/>
        <a:p>
          <a:endParaRPr lang="en-US"/>
        </a:p>
      </dgm:t>
    </dgm:pt>
    <dgm:pt modelId="{15111C1D-FBBC-4689-85B9-76B620061957}" type="sibTrans" cxnId="{D6FFF0D5-212E-4150-B800-254731EF309D}">
      <dgm:prSet/>
      <dgm:spPr/>
      <dgm:t>
        <a:bodyPr/>
        <a:lstStyle/>
        <a:p>
          <a:endParaRPr lang="en-US"/>
        </a:p>
      </dgm:t>
    </dgm:pt>
    <dgm:pt modelId="{86A3EAA0-3249-6646-B510-F7CCD7877486}" type="pres">
      <dgm:prSet presAssocID="{0C82BE97-0059-4801-A680-B2BBCB10997D}" presName="linear" presStyleCnt="0">
        <dgm:presLayoutVars>
          <dgm:animLvl val="lvl"/>
          <dgm:resizeHandles val="exact"/>
        </dgm:presLayoutVars>
      </dgm:prSet>
      <dgm:spPr/>
    </dgm:pt>
    <dgm:pt modelId="{2A9E65FF-FF5D-D542-A2BB-94B92B966B4E}" type="pres">
      <dgm:prSet presAssocID="{93F8E1C6-F681-4844-B857-54DD8BFC1C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4F34BC-C0E6-7C44-9BFA-B96C2A6E1936}" type="pres">
      <dgm:prSet presAssocID="{182F1910-6B80-4D1C-9AF5-527FDCE046D1}" presName="spacer" presStyleCnt="0"/>
      <dgm:spPr/>
    </dgm:pt>
    <dgm:pt modelId="{AF935EB9-CCC4-8347-9CAC-6C1716944425}" type="pres">
      <dgm:prSet presAssocID="{ECB4A8DC-4036-4D34-B99B-82CF6B1EB1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8E5CAF-D12B-EF40-BF1C-FFB0EAE8D7E5}" type="presOf" srcId="{ECB4A8DC-4036-4D34-B99B-82CF6B1EB17A}" destId="{AF935EB9-CCC4-8347-9CAC-6C1716944425}" srcOrd="0" destOrd="0" presId="urn:microsoft.com/office/officeart/2005/8/layout/vList2"/>
    <dgm:cxn modelId="{692199B0-37A5-174B-931D-BB97E3A2E8CA}" type="presOf" srcId="{93F8E1C6-F681-4844-B857-54DD8BFC1CE4}" destId="{2A9E65FF-FF5D-D542-A2BB-94B92B966B4E}" srcOrd="0" destOrd="0" presId="urn:microsoft.com/office/officeart/2005/8/layout/vList2"/>
    <dgm:cxn modelId="{1EA5A0B3-CA1F-F740-9AEB-D5E951D2F968}" type="presOf" srcId="{0C82BE97-0059-4801-A680-B2BBCB10997D}" destId="{86A3EAA0-3249-6646-B510-F7CCD7877486}" srcOrd="0" destOrd="0" presId="urn:microsoft.com/office/officeart/2005/8/layout/vList2"/>
    <dgm:cxn modelId="{D6FFF0D5-212E-4150-B800-254731EF309D}" srcId="{0C82BE97-0059-4801-A680-B2BBCB10997D}" destId="{ECB4A8DC-4036-4D34-B99B-82CF6B1EB17A}" srcOrd="1" destOrd="0" parTransId="{78124FB3-47CB-43B7-9833-E8B81CC7640C}" sibTransId="{15111C1D-FBBC-4689-85B9-76B620061957}"/>
    <dgm:cxn modelId="{191C1FFD-F820-440B-986A-AC8FC1C60C18}" srcId="{0C82BE97-0059-4801-A680-B2BBCB10997D}" destId="{93F8E1C6-F681-4844-B857-54DD8BFC1CE4}" srcOrd="0" destOrd="0" parTransId="{76669A2D-2149-4104-B8A9-75141AE8739F}" sibTransId="{182F1910-6B80-4D1C-9AF5-527FDCE046D1}"/>
    <dgm:cxn modelId="{BC472B29-FA47-9C49-95A3-10FFDDF41428}" type="presParOf" srcId="{86A3EAA0-3249-6646-B510-F7CCD7877486}" destId="{2A9E65FF-FF5D-D542-A2BB-94B92B966B4E}" srcOrd="0" destOrd="0" presId="urn:microsoft.com/office/officeart/2005/8/layout/vList2"/>
    <dgm:cxn modelId="{E2E57754-608F-9242-A227-A8C30EF44FCB}" type="presParOf" srcId="{86A3EAA0-3249-6646-B510-F7CCD7877486}" destId="{E14F34BC-C0E6-7C44-9BFA-B96C2A6E1936}" srcOrd="1" destOrd="0" presId="urn:microsoft.com/office/officeart/2005/8/layout/vList2"/>
    <dgm:cxn modelId="{0F79D746-0B25-0740-AE15-F9047F54C3FC}" type="presParOf" srcId="{86A3EAA0-3249-6646-B510-F7CCD7877486}" destId="{AF935EB9-CCC4-8347-9CAC-6C171694442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0"/>
          <a:ext cx="7799344" cy="9904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latin typeface="Comic Sans MS" panose="030F0902030302020204" pitchFamily="66" charset="0"/>
            </a:rPr>
            <a:t>Decode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48352" y="48352"/>
        <a:ext cx="7702640" cy="893788"/>
      </dsp:txXfrm>
    </dsp:sp>
    <dsp:sp modelId="{D86EA706-57DA-A140-A39F-B69CE91BA6B5}">
      <dsp:nvSpPr>
        <dsp:cNvPr id="0" name=""/>
        <dsp:cNvSpPr/>
      </dsp:nvSpPr>
      <dsp:spPr>
        <a:xfrm>
          <a:off x="0" y="995049"/>
          <a:ext cx="7799344" cy="5616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29" tIns="39370" rIns="220472" bIns="3937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100" kern="1200" dirty="0">
              <a:latin typeface="Comic Sans MS" panose="030F0902030302020204" pitchFamily="66" charset="0"/>
            </a:rPr>
            <a:t>Read age appropriate books aloud with intonation, confidence and fluency for a range of purposes. </a:t>
          </a:r>
          <a:endParaRPr lang="en-US" sz="3100" kern="1200" dirty="0">
            <a:latin typeface="Comic Sans MS" panose="030F0902030302020204" pitchFamily="66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100" kern="1200" dirty="0">
              <a:latin typeface="Comic Sans MS" panose="030F0902030302020204" pitchFamily="66" charset="0"/>
            </a:rPr>
            <a:t>Apply their growing knowledge of root words, suffixes and prefixes to read words aloud. </a:t>
          </a:r>
          <a:endParaRPr lang="en-US" sz="3100" kern="1200" dirty="0">
            <a:latin typeface="Comic Sans MS" panose="030F0902030302020204" pitchFamily="66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100" kern="1200" dirty="0">
              <a:latin typeface="Comic Sans MS" panose="030F0902030302020204" pitchFamily="66" charset="0"/>
            </a:rPr>
            <a:t>Try out different pronunciations when tackling longer words.</a:t>
          </a:r>
          <a:endParaRPr lang="en-US" sz="3100" kern="1200" dirty="0">
            <a:latin typeface="Comic Sans MS" panose="030F0902030302020204" pitchFamily="66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100" kern="1200" dirty="0">
              <a:latin typeface="Comic Sans MS" panose="030F0902030302020204" pitchFamily="66" charset="0"/>
            </a:rPr>
            <a:t>Prepare plays and poems and perform these with intonation, tone, volume and action.</a:t>
          </a:r>
          <a:endParaRPr lang="en-US" sz="3100" kern="1200" dirty="0">
            <a:latin typeface="Comic Sans MS" panose="030F0902030302020204" pitchFamily="66" charset="0"/>
          </a:endParaRPr>
        </a:p>
      </dsp:txBody>
      <dsp:txXfrm>
        <a:off x="0" y="995049"/>
        <a:ext cx="7799344" cy="5616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1748"/>
          <a:ext cx="6692813" cy="10324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latin typeface="Comic Sans MS" panose="030F0902030302020204" pitchFamily="66" charset="0"/>
            </a:rPr>
            <a:t>Retrieve</a:t>
          </a:r>
        </a:p>
      </dsp:txBody>
      <dsp:txXfrm>
        <a:off x="50399" y="52147"/>
        <a:ext cx="6592015" cy="931635"/>
      </dsp:txXfrm>
    </dsp:sp>
    <dsp:sp modelId="{D86EA706-57DA-A140-A39F-B69CE91BA6B5}">
      <dsp:nvSpPr>
        <dsp:cNvPr id="0" name=""/>
        <dsp:cNvSpPr/>
      </dsp:nvSpPr>
      <dsp:spPr>
        <a:xfrm>
          <a:off x="0" y="1034182"/>
          <a:ext cx="6692813" cy="534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Comic Sans MS" panose="030F0902030302020204" pitchFamily="66" charset="0"/>
            </a:rPr>
            <a:t>Check that the text makes sense to them.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>
              <a:latin typeface="Comic Sans MS" panose="030F0902030302020204" pitchFamily="66" charset="0"/>
            </a:rPr>
            <a:t>Retrieve information from non-fiction books. </a:t>
          </a:r>
          <a:endParaRPr lang="en-GB" sz="3200" kern="1200" dirty="0"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0" y="1034182"/>
        <a:ext cx="6692813" cy="5349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26909"/>
          <a:ext cx="7615768" cy="9476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 dirty="0" err="1">
              <a:latin typeface="Comic Sans MS" panose="030F0902030302020204" pitchFamily="66" charset="0"/>
            </a:rPr>
            <a:t>Summarise</a:t>
          </a:r>
          <a:endParaRPr lang="en-US" sz="3600" kern="1200" dirty="0">
            <a:latin typeface="Comic Sans MS" panose="030F0902030302020204" pitchFamily="66" charset="0"/>
          </a:endParaRPr>
        </a:p>
      </dsp:txBody>
      <dsp:txXfrm>
        <a:off x="46263" y="73172"/>
        <a:ext cx="7523242" cy="855173"/>
      </dsp:txXfrm>
    </dsp:sp>
    <dsp:sp modelId="{D86EA706-57DA-A140-A39F-B69CE91BA6B5}">
      <dsp:nvSpPr>
        <dsp:cNvPr id="0" name=""/>
        <dsp:cNvSpPr/>
      </dsp:nvSpPr>
      <dsp:spPr>
        <a:xfrm>
          <a:off x="0" y="974609"/>
          <a:ext cx="7615768" cy="53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1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3200" kern="1200" dirty="0">
              <a:effectLst/>
              <a:latin typeface="Comic Sans MS" panose="030F0902030302020204" pitchFamily="66" charset="0"/>
            </a:rPr>
            <a:t>Increase familiarity of fairy stories, myths and legends and orally retell them.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3200" kern="1200" dirty="0">
              <a:effectLst/>
              <a:latin typeface="Comic Sans MS" panose="030F0902030302020204" pitchFamily="66" charset="0"/>
            </a:rPr>
            <a:t>Identify the main idea of a text from more than one paragraph.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3200" kern="1200" dirty="0">
              <a:effectLst/>
              <a:latin typeface="Comic Sans MS" panose="030F0902030302020204" pitchFamily="66" charset="0"/>
            </a:rPr>
            <a:t>Summarise their understanding of the main idea of more than one paragraph</a:t>
          </a:r>
          <a:r>
            <a:rPr lang="en-GB" sz="3600" kern="1200" dirty="0">
              <a:effectLst/>
              <a:latin typeface="Comic Sans MS" panose="030F0902030302020204" pitchFamily="66" charset="0"/>
            </a:rPr>
            <a:t>.</a:t>
          </a:r>
          <a:endParaRPr lang="en-US" sz="3200" kern="1200" dirty="0"/>
        </a:p>
      </dsp:txBody>
      <dsp:txXfrm>
        <a:off x="0" y="974609"/>
        <a:ext cx="7615768" cy="5384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3398"/>
          <a:ext cx="6692813" cy="7976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latin typeface="Comic Sans MS" panose="030F0902030302020204" pitchFamily="66" charset="0"/>
            </a:rPr>
            <a:t>Infer</a:t>
          </a:r>
        </a:p>
      </dsp:txBody>
      <dsp:txXfrm>
        <a:off x="38937" y="42335"/>
        <a:ext cx="6614939" cy="719759"/>
      </dsp:txXfrm>
    </dsp:sp>
    <dsp:sp modelId="{D86EA706-57DA-A140-A39F-B69CE91BA6B5}">
      <dsp:nvSpPr>
        <dsp:cNvPr id="0" name=""/>
        <dsp:cNvSpPr/>
      </dsp:nvSpPr>
      <dsp:spPr>
        <a:xfrm>
          <a:off x="0" y="801032"/>
          <a:ext cx="6692813" cy="5581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Infer characters’ feelings, thoughts and motives from their actions.</a:t>
          </a:r>
          <a:endParaRPr lang="en-GB" sz="3600" kern="1200" dirty="0">
            <a:latin typeface="Comic Sans MS" panose="030F0902030302020204" pitchFamily="66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Justify inferences with evidence from the text. </a:t>
          </a:r>
          <a:endParaRPr lang="en-GB" sz="3600" kern="12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0" y="801032"/>
        <a:ext cx="6692813" cy="5581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1736"/>
          <a:ext cx="6692813" cy="9431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latin typeface="Comic Sans MS" panose="030F0902030302020204" pitchFamily="66" charset="0"/>
            </a:rPr>
            <a:t>Predict</a:t>
          </a:r>
        </a:p>
      </dsp:txBody>
      <dsp:txXfrm>
        <a:off x="46040" y="47776"/>
        <a:ext cx="6600733" cy="851049"/>
      </dsp:txXfrm>
    </dsp:sp>
    <dsp:sp modelId="{D86EA706-57DA-A140-A39F-B69CE91BA6B5}">
      <dsp:nvSpPr>
        <dsp:cNvPr id="0" name=""/>
        <dsp:cNvSpPr/>
      </dsp:nvSpPr>
      <dsp:spPr>
        <a:xfrm>
          <a:off x="0" y="944866"/>
          <a:ext cx="6692813" cy="5438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Predict what might happen from details stated.</a:t>
          </a:r>
          <a:endParaRPr lang="en-GB" sz="3600" kern="1200" dirty="0">
            <a:latin typeface="Comic Sans MS" panose="030F0902030302020204" pitchFamily="66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Predict what might happen from details implied.</a:t>
          </a:r>
          <a:endParaRPr lang="en-GB" sz="3600" kern="12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0" y="944866"/>
        <a:ext cx="6692813" cy="5438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577"/>
          <a:ext cx="6692813" cy="6037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latin typeface="Comic Sans MS" panose="030F0902030302020204" pitchFamily="66" charset="0"/>
            </a:rPr>
            <a:t>Meaning</a:t>
          </a:r>
        </a:p>
      </dsp:txBody>
      <dsp:txXfrm>
        <a:off x="29471" y="30048"/>
        <a:ext cx="6633871" cy="544784"/>
      </dsp:txXfrm>
    </dsp:sp>
    <dsp:sp modelId="{D86EA706-57DA-A140-A39F-B69CE91BA6B5}">
      <dsp:nvSpPr>
        <dsp:cNvPr id="0" name=""/>
        <dsp:cNvSpPr/>
      </dsp:nvSpPr>
      <dsp:spPr>
        <a:xfrm>
          <a:off x="0" y="604304"/>
          <a:ext cx="6692813" cy="5780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Explain the meaning of words in context. </a:t>
          </a:r>
          <a:endParaRPr lang="en-GB" sz="3600" kern="1200" dirty="0">
            <a:latin typeface="Comic Sans MS" panose="030F0902030302020204" pitchFamily="66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Use a dictionary to check the meaning of words that they have read.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Identify how language, structure and presentation contribute to meaning.</a:t>
          </a:r>
          <a:endParaRPr lang="en-GB" sz="3600" kern="12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0" y="604304"/>
        <a:ext cx="6692813" cy="5780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9A12-3C05-904B-853B-5B82DA1D7492}">
      <dsp:nvSpPr>
        <dsp:cNvPr id="0" name=""/>
        <dsp:cNvSpPr/>
      </dsp:nvSpPr>
      <dsp:spPr>
        <a:xfrm>
          <a:off x="0" y="103"/>
          <a:ext cx="6692813" cy="6607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latin typeface="Comic Sans MS" panose="030F0902030302020204" pitchFamily="66" charset="0"/>
            </a:rPr>
            <a:t>Language</a:t>
          </a:r>
        </a:p>
      </dsp:txBody>
      <dsp:txXfrm>
        <a:off x="32257" y="32360"/>
        <a:ext cx="6628299" cy="596284"/>
      </dsp:txXfrm>
    </dsp:sp>
    <dsp:sp modelId="{D86EA706-57DA-A140-A39F-B69CE91BA6B5}">
      <dsp:nvSpPr>
        <dsp:cNvPr id="0" name=""/>
        <dsp:cNvSpPr/>
      </dsp:nvSpPr>
      <dsp:spPr>
        <a:xfrm>
          <a:off x="0" y="660901"/>
          <a:ext cx="6692813" cy="5724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Discuss words and phrases that capture their interest and imagination. </a:t>
          </a:r>
          <a:endParaRPr lang="en-GB" sz="3600" kern="1200" dirty="0">
            <a:latin typeface="Comic Sans MS" panose="030F0902030302020204" pitchFamily="66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600" kern="1200" dirty="0">
              <a:effectLst/>
              <a:latin typeface="Comic Sans MS" panose="030F0902030302020204" pitchFamily="66" charset="0"/>
            </a:rPr>
            <a:t>Discuss their understanding of the text.</a:t>
          </a:r>
          <a:endParaRPr lang="en-GB" sz="3600" kern="1200" dirty="0">
            <a:effectLst/>
            <a:latin typeface="Comic Sans MS" panose="030F0902030302020204" pitchFamily="66" charset="0"/>
            <a:ea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0" y="660901"/>
        <a:ext cx="6692813" cy="5724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003EB-8DBD-B042-8A79-303A9B088DD8}">
      <dsp:nvSpPr>
        <dsp:cNvPr id="0" name=""/>
        <dsp:cNvSpPr/>
      </dsp:nvSpPr>
      <dsp:spPr>
        <a:xfrm>
          <a:off x="0" y="55394"/>
          <a:ext cx="6692813" cy="2307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These questions ask us to work out the meaning of unknown words and phrases using clues in the text.</a:t>
          </a:r>
        </a:p>
      </dsp:txBody>
      <dsp:txXfrm>
        <a:off x="112630" y="168024"/>
        <a:ext cx="6467553" cy="2081980"/>
      </dsp:txXfrm>
    </dsp:sp>
    <dsp:sp modelId="{53567F95-56C1-BC42-A524-0243D791D778}">
      <dsp:nvSpPr>
        <dsp:cNvPr id="0" name=""/>
        <dsp:cNvSpPr/>
      </dsp:nvSpPr>
      <dsp:spPr>
        <a:xfrm>
          <a:off x="0" y="2460555"/>
          <a:ext cx="6692813" cy="230724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E.g. Find two words that mean old. </a:t>
          </a:r>
          <a:r>
            <a:rPr lang="en-US" sz="3400" b="1" kern="1200"/>
            <a:t>Answer: Prehistoric and ancient.</a:t>
          </a:r>
          <a:endParaRPr lang="en-US" sz="3400" kern="1200"/>
        </a:p>
      </dsp:txBody>
      <dsp:txXfrm>
        <a:off x="112630" y="2573185"/>
        <a:ext cx="6467553" cy="2081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65FF-FF5D-D542-A2BB-94B92B966B4E}">
      <dsp:nvSpPr>
        <dsp:cNvPr id="0" name=""/>
        <dsp:cNvSpPr/>
      </dsp:nvSpPr>
      <dsp:spPr>
        <a:xfrm>
          <a:off x="0" y="263294"/>
          <a:ext cx="6692813" cy="2103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These questions ask us to hunt for clues in text that tell us how someone might be feeling or why something is happening.</a:t>
          </a:r>
        </a:p>
      </dsp:txBody>
      <dsp:txXfrm>
        <a:off x="102692" y="365986"/>
        <a:ext cx="6487429" cy="1898276"/>
      </dsp:txXfrm>
    </dsp:sp>
    <dsp:sp modelId="{AF935EB9-CCC4-8347-9CAC-6C1716944425}">
      <dsp:nvSpPr>
        <dsp:cNvPr id="0" name=""/>
        <dsp:cNvSpPr/>
      </dsp:nvSpPr>
      <dsp:spPr>
        <a:xfrm>
          <a:off x="0" y="2456234"/>
          <a:ext cx="6692813" cy="210366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E.g. Why do you think Dan shut the door? </a:t>
          </a:r>
          <a:r>
            <a:rPr lang="en-US" sz="3100" b="1" kern="1200" dirty="0"/>
            <a:t>Answer: He shut the door because the wind was blowing all of his homework onto the floor.</a:t>
          </a:r>
          <a:endParaRPr lang="en-US" sz="3100" kern="1200" dirty="0"/>
        </a:p>
      </dsp:txBody>
      <dsp:txXfrm>
        <a:off x="102692" y="2558926"/>
        <a:ext cx="6487429" cy="189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84792-9F3C-C848-8172-21D8F5CEA37E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58F30-B2BF-0447-8895-909E38764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76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4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75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0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8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5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7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1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5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3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7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tif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tif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tif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tif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3.tif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D455-5ADF-7544-9345-C3B0333A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8" y="4134047"/>
            <a:ext cx="8288032" cy="109631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Comic Sans MS" panose="030F0902030302020204" pitchFamily="66" charset="0"/>
              </a:rPr>
              <a:t>Welcome to our Year 3 Reading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4974D-F246-FE4B-AF6C-D45DB85E7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8" y="5415467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Thursday 14</a:t>
            </a:r>
            <a:r>
              <a:rPr lang="en-US" baseline="30000" dirty="0">
                <a:latin typeface="Comic Sans MS" panose="030F0902030302020204" pitchFamily="66" charset="0"/>
              </a:rPr>
              <a:t>th</a:t>
            </a:r>
            <a:r>
              <a:rPr lang="en-US" dirty="0">
                <a:latin typeface="Comic Sans MS" panose="030F0902030302020204" pitchFamily="66" charset="0"/>
              </a:rPr>
              <a:t> November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133A8-54ED-7B41-976F-D09975359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227973"/>
            <a:ext cx="8288033" cy="24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7689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110" y="0"/>
            <a:ext cx="6473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3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59" y="0"/>
            <a:ext cx="6449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30536"/>
              </p:ext>
            </p:extLst>
          </p:nvPr>
        </p:nvGraphicFramePr>
        <p:xfrm>
          <a:off x="4238951" y="102553"/>
          <a:ext cx="7799344" cy="661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459882"/>
              </p:ext>
            </p:extLst>
          </p:nvPr>
        </p:nvGraphicFramePr>
        <p:xfrm>
          <a:off x="4852543" y="365760"/>
          <a:ext cx="6692814" cy="63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3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00418"/>
              </p:ext>
            </p:extLst>
          </p:nvPr>
        </p:nvGraphicFramePr>
        <p:xfrm>
          <a:off x="4576232" y="365760"/>
          <a:ext cx="7615768" cy="63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108986"/>
              </p:ext>
            </p:extLst>
          </p:nvPr>
        </p:nvGraphicFramePr>
        <p:xfrm>
          <a:off x="4852543" y="365760"/>
          <a:ext cx="6692814" cy="63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649409"/>
              </p:ext>
            </p:extLst>
          </p:nvPr>
        </p:nvGraphicFramePr>
        <p:xfrm>
          <a:off x="4852543" y="365760"/>
          <a:ext cx="6692814" cy="63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69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48017"/>
              </p:ext>
            </p:extLst>
          </p:nvPr>
        </p:nvGraphicFramePr>
        <p:xfrm>
          <a:off x="4852543" y="365760"/>
          <a:ext cx="6692814" cy="63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76" y="5755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How is reading assessed in Year 3?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19E4A1-DD91-4A48-8025-128F7D630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465323"/>
              </p:ext>
            </p:extLst>
          </p:nvPr>
        </p:nvGraphicFramePr>
        <p:xfrm>
          <a:off x="4852543" y="365760"/>
          <a:ext cx="6692814" cy="638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573A40-C528-CA4B-BC9E-60C62DA23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93" y="4254331"/>
            <a:ext cx="2655686" cy="19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FAE8B-E4C6-7D4B-8DD2-9A773E8BA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55" r="19091"/>
          <a:stretch/>
        </p:blipFill>
        <p:spPr>
          <a:xfrm>
            <a:off x="375138" y="2742241"/>
            <a:ext cx="3563816" cy="344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AC8694-7E34-514D-8536-CD8551B1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The 5 strands of reading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93B9-1487-294E-9EF9-BED0DB90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732" y="2524004"/>
            <a:ext cx="5996391" cy="388077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mic Sans MS" panose="030F0902030302020204" pitchFamily="66" charset="0"/>
              </a:rPr>
              <a:t>Word Meaning</a:t>
            </a:r>
          </a:p>
          <a:p>
            <a:r>
              <a:rPr lang="en-US" sz="3200" dirty="0">
                <a:latin typeface="Comic Sans MS" panose="030F0902030302020204" pitchFamily="66" charset="0"/>
              </a:rPr>
              <a:t>Retrieval</a:t>
            </a:r>
          </a:p>
          <a:p>
            <a:r>
              <a:rPr lang="en-US" sz="3200" b="1" dirty="0">
                <a:latin typeface="Comic Sans MS" panose="030F0902030302020204" pitchFamily="66" charset="0"/>
              </a:rPr>
              <a:t>Inference – with evidence</a:t>
            </a:r>
          </a:p>
          <a:p>
            <a:r>
              <a:rPr lang="en-US" sz="3200" dirty="0">
                <a:latin typeface="Comic Sans MS" panose="030F0902030302020204" pitchFamily="66" charset="0"/>
              </a:rPr>
              <a:t>Summary</a:t>
            </a:r>
          </a:p>
          <a:p>
            <a:r>
              <a:rPr lang="en-US" sz="3200" dirty="0">
                <a:latin typeface="Comic Sans MS" panose="030F0902030302020204" pitchFamily="66" charset="0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237174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38AA-0437-A642-BBF1-38C28C49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What does reading look like in Year 3?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E21F6-2FE8-7C4F-93BA-4CDB47BE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2159331"/>
            <a:ext cx="3854481" cy="36701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79A4-CB0E-E64D-9FE3-F87E0EC77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68" y="2984678"/>
            <a:ext cx="4410676" cy="376857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Let’s have a look at a Year 3 reading test paper.</a:t>
            </a:r>
          </a:p>
          <a:p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0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E45DCD-1821-3E43-8554-A1174730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71" y="473624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Word Meaning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B3BC66-39E8-45D8-94BD-0AD27A9D9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230006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699096A-B19E-D740-AD54-4A405AD61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11" b="89850" l="5244" r="93293">
                        <a14:foregroundMark x1="18171" y1="34774" x2="38049" y2="39286"/>
                        <a14:foregroundMark x1="38049" y1="39286" x2="57561" y2="34023"/>
                        <a14:foregroundMark x1="57561" y1="34023" x2="60976" y2="28571"/>
                        <a14:foregroundMark x1="75610" y1="40226" x2="34878" y2="53195"/>
                        <a14:foregroundMark x1="15488" y1="25940" x2="36098" y2="20113"/>
                        <a14:foregroundMark x1="36098" y1="20113" x2="46829" y2="12218"/>
                        <a14:foregroundMark x1="6585" y1="27256" x2="5244" y2="31955"/>
                        <a14:foregroundMark x1="44146" y1="9586" x2="48171" y2="9586"/>
                        <a14:foregroundMark x1="85366" y1="44925" x2="91585" y2="45677"/>
                        <a14:foregroundMark x1="88049" y1="69549" x2="93293" y2="68797"/>
                        <a14:foregroundMark x1="42439" y1="14286" x2="55732" y2="30639"/>
                        <a14:foregroundMark x1="44146" y1="12970" x2="49512" y2="13534"/>
                        <a14:foregroundMark x1="38049" y1="87218" x2="41585" y2="89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758" y="3607668"/>
            <a:ext cx="3010757" cy="19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6FF0-D3E7-5B4A-8DD2-79AE8142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omic Sans MS" panose="030F0902030302020204" pitchFamily="66" charset="0"/>
              </a:rPr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3293-ED85-124B-BEAE-91CE1439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3348"/>
            <a:ext cx="8596668" cy="388077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You have 5 minutes to complete the word meaning activity.</a:t>
            </a:r>
          </a:p>
          <a:p>
            <a:endParaRPr lang="en-US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You need to read the sentences and then decide the meaning of the word in bold.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5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5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68A222-5287-DA49-9F4B-51143D37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02" y="-424984"/>
            <a:ext cx="8347124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Let’s look at our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E2FB4-0789-0545-8A1D-B36312927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3" r="-1" b="8443"/>
          <a:stretch/>
        </p:blipFill>
        <p:spPr>
          <a:xfrm>
            <a:off x="2317584" y="252266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C14567-49D9-AA41-9D3C-BFEBFEF3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25" y="859972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Inference  with evidence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72B000-0054-43E9-8FEA-AFDEEE6B7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02599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BECBC26-C4D8-254B-8FAC-794BE8763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49" t="4111" r="9032" b="4313"/>
          <a:stretch/>
        </p:blipFill>
        <p:spPr>
          <a:xfrm rot="15981822">
            <a:off x="597596" y="4129891"/>
            <a:ext cx="1716772" cy="1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6FF0-D3E7-5B4A-8DD2-79AE8142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Comic Sans MS" panose="030F0902030302020204" pitchFamily="66" charset="0"/>
              </a:rPr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3293-ED85-124B-BEAE-91CE1439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3348"/>
            <a:ext cx="8596668" cy="388077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You have 5 minutes to read the text. </a:t>
            </a:r>
          </a:p>
          <a:p>
            <a:endParaRPr lang="en-US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Then we will go through the questions as a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3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5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68A222-5287-DA49-9F4B-51143D37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02" y="-424984"/>
            <a:ext cx="8347124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Let’s look at our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E2FB4-0789-0545-8A1D-B36312927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3" r="-1" b="8443"/>
          <a:stretch/>
        </p:blipFill>
        <p:spPr>
          <a:xfrm>
            <a:off x="2317584" y="2522660"/>
            <a:ext cx="4973212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3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9F52844-536E-CF4A-9FD7-4FF7171F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62" y="680406"/>
            <a:ext cx="9043621" cy="47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1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011" y="1678141"/>
            <a:ext cx="1702611" cy="726857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Fiction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64" t="4372"/>
          <a:stretch/>
        </p:blipFill>
        <p:spPr>
          <a:xfrm>
            <a:off x="-1" y="0"/>
            <a:ext cx="5022937" cy="6893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0"/>
            <a:ext cx="4975669" cy="68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1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011" y="1101943"/>
            <a:ext cx="1702611" cy="72685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Non-Fiction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55" r="2669"/>
          <a:stretch/>
        </p:blipFill>
        <p:spPr>
          <a:xfrm>
            <a:off x="-137786" y="-6263"/>
            <a:ext cx="4860099" cy="6864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13" y="0"/>
            <a:ext cx="5083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011" y="1101943"/>
            <a:ext cx="1702611" cy="72685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anose="030F0702030302020204" pitchFamily="66" charset="0"/>
              </a:rPr>
              <a:t>Poetry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33" y="-1"/>
            <a:ext cx="6221978" cy="85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19" b="6484"/>
          <a:stretch/>
        </p:blipFill>
        <p:spPr>
          <a:xfrm>
            <a:off x="0" y="0"/>
            <a:ext cx="6043651" cy="7052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79090" cy="71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2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35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814" y="0"/>
            <a:ext cx="5669745" cy="693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4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9621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6" y="0"/>
            <a:ext cx="5924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764" y="2761978"/>
            <a:ext cx="6501072" cy="1083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643764" cy="68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89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{DA636D7F-AD01-3645-9630-4843B2878389}tf10001060</Template>
  <TotalTime>416</TotalTime>
  <Words>473</Words>
  <Application>Microsoft Macintosh PowerPoint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Trebuchet MS</vt:lpstr>
      <vt:lpstr>Wingdings 3</vt:lpstr>
      <vt:lpstr>Facet</vt:lpstr>
      <vt:lpstr>Welcome to our Year 3 Reading Workshop</vt:lpstr>
      <vt:lpstr>What does reading look like in Year 3?</vt:lpstr>
      <vt:lpstr>Fiction</vt:lpstr>
      <vt:lpstr>Non-Fiction</vt:lpstr>
      <vt:lpstr>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reading assessed in Year 3?</vt:lpstr>
      <vt:lpstr>How is reading assessed in Year 3?</vt:lpstr>
      <vt:lpstr>How is reading assessed in Year 3?</vt:lpstr>
      <vt:lpstr>How is reading assessed in Year 3?</vt:lpstr>
      <vt:lpstr>How is reading assessed in Year 3?</vt:lpstr>
      <vt:lpstr>How is reading assessed in Year 3?</vt:lpstr>
      <vt:lpstr>How is reading assessed in Year 3?</vt:lpstr>
      <vt:lpstr>The 5 strands of reading comprehension</vt:lpstr>
      <vt:lpstr>Word Meaning</vt:lpstr>
      <vt:lpstr>Your turn</vt:lpstr>
      <vt:lpstr>Let’s look at our answers</vt:lpstr>
      <vt:lpstr>Inference  with evidence</vt:lpstr>
      <vt:lpstr>Your turn</vt:lpstr>
      <vt:lpstr>Let’s look at our answers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Year 3 Reading Workshop!</dc:title>
  <dc:creator>Microsoft Office User</dc:creator>
  <cp:lastModifiedBy>Microsoft Office User</cp:lastModifiedBy>
  <cp:revision>14</cp:revision>
  <dcterms:created xsi:type="dcterms:W3CDTF">2019-11-11T17:51:05Z</dcterms:created>
  <dcterms:modified xsi:type="dcterms:W3CDTF">2019-11-13T19:12:59Z</dcterms:modified>
</cp:coreProperties>
</file>