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56" r:id="rId3"/>
    <p:sldId id="260" r:id="rId4"/>
    <p:sldId id="257" r:id="rId5"/>
    <p:sldId id="264" r:id="rId6"/>
    <p:sldId id="265" r:id="rId7"/>
    <p:sldId id="258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42514-25B0-4A20-9CC2-83B565535EC0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319C0-94A1-4BE9-BD13-DD027A8D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4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9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2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2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3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7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0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3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2AA84-AC7F-4A14-A459-D9A0B79CCA28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A6A85-C128-4896-B08B-70797A136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9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45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12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136" y="6927"/>
            <a:ext cx="8229600" cy="1143000"/>
          </a:xfrm>
        </p:spPr>
        <p:txBody>
          <a:bodyPr/>
          <a:lstStyle/>
          <a:p>
            <a:r>
              <a:rPr lang="en-US" dirty="0" smtClean="0"/>
              <a:t>Our Webpage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36" y="943984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>
                <a:latin typeface="Comic Sans MS" panose="030F0702030302020204" pitchFamily="66" charset="0"/>
              </a:rPr>
              <a:t>Visit our Year 2 page to see what we have been doing in school this year. This will give you an idea of what you will be doing next year.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" y="5435311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921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245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Welcome to Year 2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8486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Your teachers will be: Miss Hayes, 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Mrs</a:t>
            </a:r>
            <a:r>
              <a:rPr lang="en-US" dirty="0" smtClean="0">
                <a:latin typeface="Comic Sans MS" panose="030F0702030302020204" pitchFamily="66" charset="0"/>
              </a:rPr>
              <a:t> Smith, Miss Theakston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and </a:t>
            </a:r>
            <a:r>
              <a:rPr lang="en-US" dirty="0" err="1" smtClean="0">
                <a:latin typeface="Comic Sans MS" panose="030F0702030302020204" pitchFamily="66" charset="0"/>
              </a:rPr>
              <a:t>Mrs</a:t>
            </a:r>
            <a:r>
              <a:rPr lang="en-US" dirty="0" smtClean="0">
                <a:latin typeface="Comic Sans MS" panose="030F0702030302020204" pitchFamily="66" charset="0"/>
              </a:rPr>
              <a:t> Davies. 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Mrs</a:t>
            </a:r>
            <a:r>
              <a:rPr lang="en-US" dirty="0" smtClean="0">
                <a:latin typeface="Comic Sans MS" panose="030F0702030302020204" pitchFamily="66" charset="0"/>
              </a:rPr>
              <a:t> Beasley, </a:t>
            </a:r>
            <a:r>
              <a:rPr lang="en-US" dirty="0" err="1" smtClean="0">
                <a:latin typeface="Comic Sans MS" panose="030F0702030302020204" pitchFamily="66" charset="0"/>
              </a:rPr>
              <a:t>Mrs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Bilham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err="1" smtClean="0">
                <a:latin typeface="Comic Sans MS" panose="030F0702030302020204" pitchFamily="66" charset="0"/>
              </a:rPr>
              <a:t>Mrs</a:t>
            </a:r>
            <a:r>
              <a:rPr lang="en-US" dirty="0" smtClean="0">
                <a:latin typeface="Comic Sans MS" panose="030F0702030302020204" pitchFamily="66" charset="0"/>
              </a:rPr>
              <a:t> Hadley, </a:t>
            </a:r>
            <a:r>
              <a:rPr lang="en-US" dirty="0" err="1" smtClean="0">
                <a:latin typeface="Comic Sans MS" panose="030F0702030302020204" pitchFamily="66" charset="0"/>
              </a:rPr>
              <a:t>Mrs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Auvache</a:t>
            </a:r>
            <a:r>
              <a:rPr lang="en-US" dirty="0" smtClean="0">
                <a:latin typeface="Comic Sans MS" panose="030F0702030302020204" pitchFamily="66" charset="0"/>
              </a:rPr>
              <a:t> and </a:t>
            </a:r>
            <a:r>
              <a:rPr lang="en-US" dirty="0" err="1" smtClean="0">
                <a:latin typeface="Comic Sans MS" panose="030F0702030302020204" pitchFamily="66" charset="0"/>
              </a:rPr>
              <a:t>Mrs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Lochowska</a:t>
            </a:r>
            <a:r>
              <a:rPr lang="en-US" dirty="0" smtClean="0">
                <a:latin typeface="Comic Sans MS" panose="030F0702030302020204" pitchFamily="66" charset="0"/>
              </a:rPr>
              <a:t> will be supporting us.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55" y="5257800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4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What will we be learning?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536" y="11430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ENGLISH – We will study different genres including stories, newspaper reports, non-chronological reports and poetry. Our first book will be ‘Claude.’</a:t>
            </a:r>
            <a:endParaRPr lang="en-US" sz="28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MATHS – We will focus on </a:t>
            </a:r>
            <a:r>
              <a:rPr lang="en-GB" sz="2800" dirty="0">
                <a:latin typeface="Comic Sans MS" panose="030F0702030302020204" pitchFamily="66" charset="0"/>
                <a:ea typeface="Times New Roman"/>
              </a:rPr>
              <a:t>a</a:t>
            </a: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rithmetic, the use of methods to solve problems and </a:t>
            </a:r>
            <a:r>
              <a:rPr lang="en-GB" sz="2800" dirty="0">
                <a:latin typeface="Comic Sans MS" panose="030F0702030302020204" pitchFamily="66" charset="0"/>
                <a:ea typeface="Times New Roman"/>
              </a:rPr>
              <a:t>r</a:t>
            </a: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easoning skills. </a:t>
            </a:r>
            <a:endParaRPr lang="en-US" sz="28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SCIENCE – materials, living things and their habitats, plants and animals.  </a:t>
            </a:r>
            <a:endParaRPr lang="en-US" sz="28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HUMANITIES – Australia, Madagascar, The Great Fire of London, Florence Nightingale and Mary </a:t>
            </a:r>
            <a:r>
              <a:rPr lang="en-GB" sz="2800" dirty="0" err="1" smtClean="0">
                <a:effectLst/>
                <a:latin typeface="Comic Sans MS" panose="030F0702030302020204" pitchFamily="66" charset="0"/>
                <a:ea typeface="Times New Roman"/>
              </a:rPr>
              <a:t>Seacole</a:t>
            </a: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. </a:t>
            </a:r>
            <a:endParaRPr lang="en-US" sz="28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These topics will include Art and Design links which will include </a:t>
            </a: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rainforest </a:t>
            </a:r>
            <a:r>
              <a:rPr lang="en-GB" sz="2800" dirty="0" smtClean="0">
                <a:effectLst/>
                <a:latin typeface="Comic Sans MS" panose="030F0702030302020204" pitchFamily="66" charset="0"/>
                <a:ea typeface="Times New Roman"/>
              </a:rPr>
              <a:t>animals and healthy foods. </a:t>
            </a:r>
            <a:endParaRPr lang="en-US" sz="28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316249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87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What will I need?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A </a:t>
            </a:r>
            <a:r>
              <a:rPr lang="en-GB" sz="2400" u="sng" dirty="0" smtClean="0">
                <a:effectLst/>
                <a:latin typeface="Comic Sans MS" panose="030F0702030302020204" pitchFamily="66" charset="0"/>
                <a:ea typeface="Times New Roman"/>
              </a:rPr>
              <a:t>complete</a:t>
            </a: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 P.E kit with </a:t>
            </a:r>
            <a:r>
              <a:rPr lang="en-GB" sz="2400" u="sng" dirty="0" smtClean="0">
                <a:effectLst/>
                <a:latin typeface="Comic Sans MS" panose="030F0702030302020204" pitchFamily="66" charset="0"/>
                <a:ea typeface="Times New Roman"/>
              </a:rPr>
              <a:t>plimsolls.</a:t>
            </a:r>
            <a:r>
              <a:rPr lang="en-US" sz="2400" dirty="0">
                <a:latin typeface="Comic Sans MS" panose="030F0702030302020204" pitchFamily="66" charset="0"/>
                <a:ea typeface="Times New Roman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  <a:ea typeface="Times New Roman"/>
              </a:rPr>
              <a:t>(no trainers)</a:t>
            </a:r>
            <a:endParaRPr lang="en-GB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A book bag.</a:t>
            </a: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 </a:t>
            </a: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u="sng" dirty="0" smtClean="0">
                <a:effectLst/>
                <a:latin typeface="Comic Sans MS" panose="030F0702030302020204" pitchFamily="66" charset="0"/>
                <a:ea typeface="Times New Roman"/>
              </a:rPr>
              <a:t>NO PENCIL CASES!</a:t>
            </a: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 We will be providing all of the equipment you will need to use in class. </a:t>
            </a: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An art apron (with your name on it). </a:t>
            </a: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4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Homework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In Year 2, we send homework out on a Wednesday and collect this in on a </a:t>
            </a:r>
            <a:r>
              <a:rPr lang="en-GB" sz="2400" u="sng" dirty="0" smtClean="0">
                <a:effectLst/>
                <a:latin typeface="Comic Sans MS" panose="030F0702030302020204" pitchFamily="66" charset="0"/>
                <a:ea typeface="Times New Roman"/>
              </a:rPr>
              <a:t>Monday</a:t>
            </a: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2400" dirty="0"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Please complete homework to the best of your ability and ensure that it is </a:t>
            </a:r>
            <a:r>
              <a:rPr lang="en-GB" sz="2400" smtClean="0">
                <a:effectLst/>
                <a:latin typeface="Comic Sans MS" panose="030F0702030302020204" pitchFamily="66" charset="0"/>
                <a:ea typeface="Times New Roman"/>
              </a:rPr>
              <a:t>neatly presented.</a:t>
            </a: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39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Reading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In Year 2, we change our books on Mondays, Wednesdays and Fridays.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2400" dirty="0"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Times New Roman"/>
              </a:rPr>
              <a:t>Please listen to your child reading for at least 10 minutes per day and sign their Reading Record. Children will </a:t>
            </a:r>
            <a:r>
              <a:rPr lang="en-GB" sz="2400" dirty="0">
                <a:latin typeface="Comic Sans MS" panose="030F0702030302020204" pitchFamily="66" charset="0"/>
                <a:ea typeface="Times New Roman"/>
              </a:rPr>
              <a:t>need their Reading </a:t>
            </a:r>
            <a:r>
              <a:rPr lang="en-GB" sz="2400" dirty="0" smtClean="0">
                <a:latin typeface="Comic Sans MS" panose="030F0702030302020204" pitchFamily="66" charset="0"/>
                <a:ea typeface="Times New Roman"/>
              </a:rPr>
              <a:t>Records in school </a:t>
            </a:r>
            <a:r>
              <a:rPr lang="en-GB" sz="2400" u="sng" dirty="0" smtClean="0">
                <a:latin typeface="Comic Sans MS" panose="030F0702030302020204" pitchFamily="66" charset="0"/>
                <a:ea typeface="Times New Roman"/>
              </a:rPr>
              <a:t>every day</a:t>
            </a:r>
            <a:r>
              <a:rPr lang="en-GB" sz="2400" dirty="0" smtClean="0">
                <a:latin typeface="Comic Sans MS" panose="030F0702030302020204" pitchFamily="66" charset="0"/>
                <a:ea typeface="Times New Roman"/>
              </a:rPr>
              <a:t>.</a:t>
            </a:r>
            <a:endParaRPr lang="en-US" sz="2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59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In Year 2 you will be expected to…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850755"/>
            <a:ext cx="8229600" cy="5334000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ts val="0"/>
              </a:spcBef>
            </a:pP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Always try your best.</a:t>
            </a: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 </a:t>
            </a: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Treat others the way you would like to be treated.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 </a:t>
            </a: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Do your homework to the best of your ability and 	hand it in on time</a:t>
            </a:r>
            <a:r>
              <a:rPr lang="en-GB" sz="7400" dirty="0">
                <a:latin typeface="Comic Sans MS" panose="030F0702030302020204" pitchFamily="66" charset="0"/>
                <a:ea typeface="Times New Roman"/>
              </a:rPr>
              <a:t> </a:t>
            </a:r>
            <a:r>
              <a:rPr lang="en-GB" sz="7400" dirty="0" smtClean="0">
                <a:latin typeface="Comic Sans MS" panose="030F0702030302020204" pitchFamily="66" charset="0"/>
                <a:ea typeface="Times New Roman"/>
              </a:rPr>
              <a:t>(Monday).</a:t>
            </a: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7400" dirty="0"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Read EVERY DAY for AT LEAST 10 minutes. </a:t>
            </a: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7400" dirty="0" smtClean="0">
                <a:effectLst/>
                <a:latin typeface="Comic Sans MS" panose="030F0702030302020204" pitchFamily="66" charset="0"/>
                <a:ea typeface="Times New Roman"/>
              </a:rPr>
              <a:t>W</a:t>
            </a:r>
            <a:r>
              <a:rPr lang="en-US" sz="7400" dirty="0" smtClean="0">
                <a:effectLst/>
                <a:latin typeface="Comic Sans MS" panose="030F0702030302020204" pitchFamily="66" charset="0"/>
                <a:ea typeface="Times New Roman"/>
              </a:rPr>
              <a:t>ear the correct school uniform every day.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400" dirty="0" smtClean="0">
                <a:latin typeface="Comic Sans MS" panose="030F0702030302020204" pitchFamily="66" charset="0"/>
                <a:ea typeface="Times New Roman"/>
              </a:rPr>
              <a:t>Be responsible for your own belongings.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7400" dirty="0" smtClean="0"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400" dirty="0" smtClean="0">
                <a:effectLst/>
                <a:latin typeface="Comic Sans MS" panose="030F0702030302020204" pitchFamily="66" charset="0"/>
                <a:ea typeface="Times New Roman"/>
              </a:rPr>
              <a:t>Treat ALL adults with courtesy and respect.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400" dirty="0" smtClean="0">
                <a:latin typeface="Comic Sans MS" panose="030F0702030302020204" pitchFamily="66" charset="0"/>
                <a:ea typeface="Times New Roman"/>
              </a:rPr>
              <a:t>Remember your manners. </a:t>
            </a:r>
            <a:endParaRPr lang="en-US" sz="7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109" y="5562600"/>
            <a:ext cx="9169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6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33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Over the Summer holidays…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05393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400" dirty="0" smtClean="0">
                <a:latin typeface="Comic Sans MS" panose="030F0702030302020204" pitchFamily="66" charset="0"/>
                <a:ea typeface="Times New Roman"/>
              </a:rPr>
              <a:t>H</a:t>
            </a: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ave fun and enjoy yourself.</a:t>
            </a: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 </a:t>
            </a: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Read books.</a:t>
            </a: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Find out anything you can which relates to our topics (see ‘what will </a:t>
            </a: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we </a:t>
            </a: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be learning?’) </a:t>
            </a: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 </a:t>
            </a: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Practise your 2, 5 and 10 Times </a:t>
            </a:r>
            <a:r>
              <a:rPr lang="en-GB" sz="3400" dirty="0">
                <a:latin typeface="Comic Sans MS" panose="030F0702030302020204" pitchFamily="66" charset="0"/>
                <a:ea typeface="Times New Roman"/>
              </a:rPr>
              <a:t>T</a:t>
            </a: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ables.</a:t>
            </a: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>
              <a:latin typeface="Comic Sans MS" panose="030F0702030302020204" pitchFamily="66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Recap any home learning if you feel that you need to</a:t>
            </a:r>
            <a:r>
              <a:rPr lang="en-GB" sz="3400" dirty="0" smtClean="0">
                <a:effectLst/>
                <a:latin typeface="Comic Sans MS" panose="030F0702030302020204" pitchFamily="66" charset="0"/>
                <a:ea typeface="Times New Roman"/>
              </a:rPr>
              <a:t>. This is still on our website.</a:t>
            </a: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109" y="5393748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280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effectLst/>
                <a:latin typeface="Comic Sans MS"/>
                <a:ea typeface="Times New Roman"/>
              </a:rPr>
              <a:t/>
            </a:r>
            <a:br>
              <a:rPr lang="en-GB" dirty="0" smtClean="0">
                <a:effectLst/>
                <a:latin typeface="Comic Sans MS"/>
                <a:ea typeface="Times New Roman"/>
              </a:rPr>
            </a:br>
            <a:r>
              <a:rPr lang="en-GB" sz="4000" dirty="0" smtClean="0">
                <a:effectLst/>
                <a:latin typeface="Comic Sans MS" panose="030F0702030302020204" pitchFamily="66" charset="0"/>
                <a:ea typeface="Times New Roman"/>
              </a:rPr>
              <a:t>For parents and Guardians…</a:t>
            </a:r>
            <a:r>
              <a:rPr lang="en-US" dirty="0" smtClean="0">
                <a:effectLst/>
                <a:latin typeface="Comic Sans MS" panose="030F0702030302020204" pitchFamily="66" charset="0"/>
                <a:ea typeface="Times New Roman"/>
              </a:rPr>
              <a:t/>
            </a:r>
            <a:br>
              <a:rPr lang="en-US" dirty="0" smtClean="0">
                <a:effectLst/>
                <a:latin typeface="Comic Sans MS" panose="030F0702030302020204" pitchFamily="66" charset="0"/>
                <a:ea typeface="Times New Roman"/>
              </a:rPr>
            </a:br>
            <a:r>
              <a:rPr lang="en-GB" sz="2700" dirty="0" smtClean="0">
                <a:effectLst/>
                <a:latin typeface="Comic Sans MS" panose="030F0702030302020204" pitchFamily="66" charset="0"/>
                <a:ea typeface="Times New Roman"/>
              </a:rPr>
              <a:t>You could help your child by:</a:t>
            </a:r>
            <a:r>
              <a:rPr lang="en-GB" dirty="0" smtClean="0">
                <a:effectLst/>
                <a:latin typeface="Comic Sans MS"/>
                <a:ea typeface="Times New Roman"/>
              </a:rPr>
              <a:t/>
            </a:r>
            <a:br>
              <a:rPr lang="en-GB" dirty="0" smtClean="0">
                <a:effectLst/>
                <a:latin typeface="Comic Sans MS"/>
                <a:ea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143000"/>
            <a:ext cx="8229600" cy="4830763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GB" sz="2600" dirty="0" smtClean="0">
                <a:effectLst/>
                <a:latin typeface="Comic Sans MS" panose="030F0702030302020204" pitchFamily="66" charset="0"/>
                <a:ea typeface="Times New Roman"/>
              </a:rPr>
              <a:t>Ensuring that ALL possessions have names in </a:t>
            </a:r>
            <a:r>
              <a:rPr lang="en-GB" sz="2600" dirty="0">
                <a:latin typeface="Comic Sans MS" panose="030F0702030302020204" pitchFamily="66" charset="0"/>
                <a:ea typeface="Times New Roman"/>
              </a:rPr>
              <a:t>them </a:t>
            </a:r>
            <a:r>
              <a:rPr lang="en-GB" sz="2600" dirty="0" smtClean="0">
                <a:latin typeface="Comic Sans MS" panose="030F0702030302020204" pitchFamily="66" charset="0"/>
                <a:ea typeface="Times New Roman"/>
              </a:rPr>
              <a:t>(uniform, coat </a:t>
            </a:r>
            <a:r>
              <a:rPr lang="en-GB" sz="2600" dirty="0">
                <a:latin typeface="Comic Sans MS" panose="030F0702030302020204" pitchFamily="66" charset="0"/>
                <a:ea typeface="Times New Roman"/>
              </a:rPr>
              <a:t>and P.E </a:t>
            </a:r>
            <a:r>
              <a:rPr lang="en-GB" sz="2600" dirty="0" smtClean="0">
                <a:latin typeface="Comic Sans MS" panose="030F0702030302020204" pitchFamily="66" charset="0"/>
                <a:ea typeface="Times New Roman"/>
              </a:rPr>
              <a:t>kit).</a:t>
            </a:r>
            <a:endParaRPr lang="en-US" sz="26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GB" sz="2600" dirty="0" smtClean="0">
                <a:effectLst/>
                <a:latin typeface="Comic Sans MS" panose="030F0702030302020204" pitchFamily="66" charset="0"/>
                <a:ea typeface="Times New Roman"/>
              </a:rPr>
              <a:t>Encouraging your child to be organised and independent. </a:t>
            </a:r>
            <a:endParaRPr lang="en-US" sz="26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GB" sz="2600" dirty="0" smtClean="0">
                <a:effectLst/>
                <a:latin typeface="Comic Sans MS" panose="030F0702030302020204" pitchFamily="66" charset="0"/>
                <a:ea typeface="Times New Roman"/>
              </a:rPr>
              <a:t>Listen to them read, or talk about what they have read, for at least 10 minutes every night. </a:t>
            </a:r>
            <a:endParaRPr lang="en-US" sz="26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GB" sz="2600" dirty="0" smtClean="0">
                <a:effectLst/>
                <a:latin typeface="Comic Sans MS" panose="030F0702030302020204" pitchFamily="66" charset="0"/>
                <a:ea typeface="Times New Roman"/>
              </a:rPr>
              <a:t>Encourage them to practise Times </a:t>
            </a:r>
            <a:r>
              <a:rPr lang="en-GB" sz="2600" dirty="0">
                <a:latin typeface="Comic Sans MS" panose="030F0702030302020204" pitchFamily="66" charset="0"/>
                <a:ea typeface="Times New Roman"/>
              </a:rPr>
              <a:t>T</a:t>
            </a:r>
            <a:r>
              <a:rPr lang="en-GB" sz="2600" dirty="0" smtClean="0">
                <a:effectLst/>
                <a:latin typeface="Comic Sans MS" panose="030F0702030302020204" pitchFamily="66" charset="0"/>
                <a:ea typeface="Times New Roman"/>
              </a:rPr>
              <a:t>ables frequently.</a:t>
            </a:r>
            <a:endParaRPr lang="en-US" sz="26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GB" sz="2600" dirty="0" smtClean="0">
                <a:effectLst/>
                <a:latin typeface="Comic Sans MS" panose="030F0702030302020204" pitchFamily="66" charset="0"/>
                <a:ea typeface="Times New Roman"/>
              </a:rPr>
              <a:t>Encourage and support your child with homework activities and ensure work is completed to a good standard.</a:t>
            </a:r>
            <a:endParaRPr lang="en-US" sz="2600" dirty="0" smtClean="0">
              <a:effectLst/>
              <a:latin typeface="Comic Sans MS" panose="030F0702030302020204" pitchFamily="66" charset="0"/>
              <a:ea typeface="Times New Roman"/>
            </a:endParaRP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0675"/>
            <a:ext cx="91694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13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544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Symbol</vt:lpstr>
      <vt:lpstr>Times New Roman</vt:lpstr>
      <vt:lpstr>Office Theme</vt:lpstr>
      <vt:lpstr>PowerPoint Presentation</vt:lpstr>
      <vt:lpstr>Welcome to Year 2</vt:lpstr>
      <vt:lpstr>What will we be learning?</vt:lpstr>
      <vt:lpstr>What will I need?</vt:lpstr>
      <vt:lpstr>Homework</vt:lpstr>
      <vt:lpstr>Reading</vt:lpstr>
      <vt:lpstr>In Year 2 you will be expected to…</vt:lpstr>
      <vt:lpstr>Over the Summer holidays…</vt:lpstr>
      <vt:lpstr> For parents and Guardians… You could help your child by: </vt:lpstr>
      <vt:lpstr>Our Webpage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6</dc:title>
  <dc:creator>L Crofton</dc:creator>
  <cp:lastModifiedBy>nhayes</cp:lastModifiedBy>
  <cp:revision>23</cp:revision>
  <dcterms:created xsi:type="dcterms:W3CDTF">2020-07-06T17:29:18Z</dcterms:created>
  <dcterms:modified xsi:type="dcterms:W3CDTF">2020-07-09T11:31:31Z</dcterms:modified>
</cp:coreProperties>
</file>