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57" r:id="rId4"/>
    <p:sldId id="275" r:id="rId5"/>
    <p:sldId id="261" r:id="rId6"/>
    <p:sldId id="262" r:id="rId7"/>
    <p:sldId id="276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3D1"/>
    <a:srgbClr val="140585"/>
    <a:srgbClr val="E0DC30"/>
    <a:srgbClr val="81D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EC507-8AA0-40EB-B678-05D371C9C63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DFF51-26B3-4485-8DF9-B1AABCD05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Excellence in ALL aspects of their lives-  religious/spiritual, moral , social, cultural, physical, intellectual, emotional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1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BROAD and BALANCED CURRICULUM</a:t>
            </a:r>
          </a:p>
          <a:p>
            <a:r>
              <a:rPr lang="en-GB" dirty="0"/>
              <a:t>SOCIAL and EMOTIONAL LEARNING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Financial priorities are a greater indicator of  a school’s mission than the flowery language of a mission statement- Dr John </a:t>
            </a:r>
            <a:r>
              <a:rPr lang="en-GB" dirty="0" err="1"/>
              <a:t>Lydon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1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8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Those who feel excluded can feel included – pupils and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DFF51-26B3-4485-8DF9-B1AABCD05A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7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6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0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9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18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1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0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7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4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7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0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28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C86D-01D2-4A5B-BEE1-632D04B75AE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CBBF-105D-44AE-A46E-49409925C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621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i.readingagency.org.uk/users/sign_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74358" y="359867"/>
            <a:ext cx="7772400" cy="1470025"/>
          </a:xfrm>
        </p:spPr>
        <p:txBody>
          <a:bodyPr>
            <a:noAutofit/>
          </a:bodyPr>
          <a:lstStyle/>
          <a:p>
            <a:r>
              <a:rPr lang="en-GB" sz="4800" dirty="0"/>
              <a:t>Welcome to Year 1</a:t>
            </a:r>
            <a:br>
              <a:rPr lang="en-GB" sz="4800" dirty="0"/>
            </a:br>
            <a:r>
              <a:rPr lang="en-GB" sz="4800" dirty="0"/>
              <a:t>2020-2021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Your teachers will be:</a:t>
            </a:r>
          </a:p>
          <a:p>
            <a:r>
              <a:rPr lang="en-GB" dirty="0"/>
              <a:t>1F Mrs Foley, Mrs </a:t>
            </a:r>
            <a:r>
              <a:rPr lang="en-GB" dirty="0" err="1"/>
              <a:t>Watras</a:t>
            </a:r>
            <a:endParaRPr lang="en-GB" dirty="0"/>
          </a:p>
          <a:p>
            <a:r>
              <a:rPr lang="en-GB" dirty="0"/>
              <a:t>1O Mrs </a:t>
            </a:r>
            <a:r>
              <a:rPr lang="en-GB" dirty="0" err="1"/>
              <a:t>Obende</a:t>
            </a:r>
            <a:r>
              <a:rPr lang="en-GB" dirty="0"/>
              <a:t>, Mrs Cantwell &amp; Mrs </a:t>
            </a:r>
            <a:r>
              <a:rPr lang="en-GB" dirty="0" err="1"/>
              <a:t>Lochowska</a:t>
            </a:r>
            <a:endParaRPr lang="en-GB" dirty="0"/>
          </a:p>
          <a:p>
            <a:r>
              <a:rPr lang="en-GB" dirty="0"/>
              <a:t>1G Miss Gander &amp; Mrs Hubbard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37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15" name="Freeform 14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ectangle 19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481" y="-108170"/>
            <a:ext cx="8229600" cy="1143000"/>
          </a:xfrm>
        </p:spPr>
        <p:txBody>
          <a:bodyPr/>
          <a:lstStyle/>
          <a:p>
            <a:r>
              <a:rPr lang="en-GB" dirty="0"/>
              <a:t>What will you be learning?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770" y="131558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Literacy- </a:t>
            </a:r>
            <a:r>
              <a:rPr lang="en-GB" dirty="0"/>
              <a:t>Exciting Texts-instructions, poetry, non fiction, phonics and stories.</a:t>
            </a:r>
          </a:p>
          <a:p>
            <a:pPr marL="0" indent="0">
              <a:buNone/>
            </a:pPr>
            <a:r>
              <a:rPr lang="en-GB" b="1" dirty="0"/>
              <a:t>Maths</a:t>
            </a:r>
            <a:r>
              <a:rPr lang="en-GB" dirty="0"/>
              <a:t>-Number facts, times tables, addition , subtraction, measuring and 2D &amp; 3D shapes.</a:t>
            </a:r>
          </a:p>
          <a:p>
            <a:pPr marL="0" indent="0">
              <a:buNone/>
            </a:pPr>
            <a:r>
              <a:rPr lang="en-GB" b="1" dirty="0"/>
              <a:t>Humanities</a:t>
            </a:r>
            <a:r>
              <a:rPr lang="en-GB" dirty="0"/>
              <a:t>-Finding about the history and geography of the world.</a:t>
            </a:r>
          </a:p>
          <a:p>
            <a:pPr marL="0" indent="0">
              <a:buNone/>
            </a:pPr>
            <a:r>
              <a:rPr lang="en-GB" dirty="0"/>
              <a:t>And…</a:t>
            </a:r>
          </a:p>
          <a:p>
            <a:pPr marL="0" indent="0">
              <a:buNone/>
            </a:pPr>
            <a:r>
              <a:rPr lang="en-GB" dirty="0"/>
              <a:t>Computing, Science, Music, PSHE, Art, R.E, P.E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705" y="147259"/>
            <a:ext cx="1123345" cy="1270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69863"/>
            <a:ext cx="974742" cy="978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771" y="3006972"/>
            <a:ext cx="1371717" cy="944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90" y="4728591"/>
            <a:ext cx="1151276" cy="828919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5234276" y="4718893"/>
            <a:ext cx="1102360" cy="10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2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you will need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P.E Kit- Shorts, t-shirt, plimsolls (in a named </a:t>
            </a:r>
            <a:r>
              <a:rPr lang="en-GB" dirty="0" err="1"/>
              <a:t>P.E.bag</a:t>
            </a:r>
            <a:r>
              <a:rPr lang="en-GB" dirty="0"/>
              <a:t>).</a:t>
            </a:r>
          </a:p>
          <a:p>
            <a:pPr marL="0" indent="0">
              <a:buNone/>
            </a:pPr>
            <a:r>
              <a:rPr lang="en-GB" dirty="0"/>
              <a:t>Book Bag- Please do not bring in large bags or ruck-sacks to school. </a:t>
            </a:r>
          </a:p>
          <a:p>
            <a:pPr marL="0" indent="0">
              <a:buNone/>
            </a:pPr>
            <a:r>
              <a:rPr lang="en-GB" dirty="0"/>
              <a:t>Please put your name and class on everything-especially blazers, jumpers, cardigans, PE Kits and book bags.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030" y="248925"/>
            <a:ext cx="1036770" cy="135127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58700" y="220350"/>
            <a:ext cx="1132980" cy="13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3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 Year 1 you will be expected to: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3341" y="109731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Always try your best.</a:t>
            </a:r>
          </a:p>
          <a:p>
            <a:r>
              <a:rPr lang="en-GB" dirty="0"/>
              <a:t>Be kind and considerate to everyone.</a:t>
            </a:r>
          </a:p>
          <a:p>
            <a:r>
              <a:rPr lang="en-GB" dirty="0"/>
              <a:t>Do your homework and make sure that you hand it in every </a:t>
            </a:r>
            <a:r>
              <a:rPr lang="en-GB" b="1" dirty="0"/>
              <a:t>Wednesday morning.  </a:t>
            </a:r>
          </a:p>
          <a:p>
            <a:r>
              <a:rPr lang="en-GB" dirty="0"/>
              <a:t>Read to an adult </a:t>
            </a:r>
            <a:r>
              <a:rPr lang="en-GB" b="1" dirty="0"/>
              <a:t>daily </a:t>
            </a:r>
            <a:r>
              <a:rPr lang="en-GB" dirty="0"/>
              <a:t>at home and change your reading book every Friday. </a:t>
            </a:r>
          </a:p>
          <a:p>
            <a:r>
              <a:rPr lang="en-GB" dirty="0"/>
              <a:t>Bring in your signed Reading record, every day.</a:t>
            </a:r>
          </a:p>
          <a:p>
            <a:r>
              <a:rPr lang="en-GB" dirty="0"/>
              <a:t>Look after your own things.   </a:t>
            </a:r>
          </a:p>
          <a:p>
            <a:endParaRPr lang="en-GB" dirty="0"/>
          </a:p>
          <a:p>
            <a:endParaRPr lang="en-GB" b="1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285147" y="4721471"/>
            <a:ext cx="894446" cy="10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4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11" y="182440"/>
            <a:ext cx="1633538" cy="16144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188483" y="210716"/>
            <a:ext cx="8229600" cy="1143000"/>
          </a:xfrm>
        </p:spPr>
        <p:txBody>
          <a:bodyPr/>
          <a:lstStyle/>
          <a:p>
            <a:r>
              <a:rPr lang="en-GB" dirty="0"/>
              <a:t>Try to do these in the holidays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95611" y="11985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Enjoy yourself!</a:t>
            </a:r>
          </a:p>
          <a:p>
            <a:pPr marL="0" indent="0">
              <a:buNone/>
            </a:pPr>
            <a:r>
              <a:rPr lang="en-GB" dirty="0"/>
              <a:t>Be kind to the rest of the family and your friends.</a:t>
            </a:r>
          </a:p>
          <a:p>
            <a:pPr marL="0" indent="0">
              <a:buNone/>
            </a:pPr>
            <a:r>
              <a:rPr lang="en-GB" dirty="0"/>
              <a:t>Look forward to working hard in Year 1.</a:t>
            </a:r>
          </a:p>
          <a:p>
            <a:pPr marL="0" indent="0">
              <a:buNone/>
            </a:pPr>
            <a:r>
              <a:rPr lang="en-GB" dirty="0"/>
              <a:t>Bring back some holiday memories to share with us.</a:t>
            </a:r>
          </a:p>
          <a:p>
            <a:pPr marL="0" indent="0">
              <a:buNone/>
            </a:pPr>
            <a:r>
              <a:rPr lang="en-GB" dirty="0"/>
              <a:t>Practise your number bonds to 10.</a:t>
            </a:r>
          </a:p>
          <a:p>
            <a:pPr marL="0" indent="0">
              <a:buNone/>
            </a:pPr>
            <a:r>
              <a:rPr lang="en-GB" dirty="0"/>
              <a:t>Read or share a book everyday and ensure you can read all your Reception 100 high frequency words.</a:t>
            </a:r>
          </a:p>
          <a:p>
            <a:pPr marL="0" indent="0">
              <a:buNone/>
            </a:pPr>
            <a:r>
              <a:rPr lang="en-GB" dirty="0"/>
              <a:t>Draw a picture and write a few sentences about it, as often as you can.</a:t>
            </a:r>
          </a:p>
          <a:p>
            <a:pPr marL="0" indent="0">
              <a:buNone/>
            </a:pPr>
            <a:r>
              <a:rPr lang="en-GB" dirty="0"/>
              <a:t>Take part in the library summer reading challenge 2020 (see last slide).</a:t>
            </a:r>
          </a:p>
        </p:txBody>
      </p:sp>
    </p:spTree>
    <p:extLst>
      <p:ext uri="{BB962C8B-B14F-4D97-AF65-F5344CB8AC3E}">
        <p14:creationId xmlns:p14="http://schemas.microsoft.com/office/powerpoint/2010/main" val="428934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Parents and carers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We want to make the change of class as easy as possible for your child.  You can help them by:</a:t>
            </a:r>
          </a:p>
          <a:p>
            <a:pPr marL="0" indent="0">
              <a:buNone/>
            </a:pPr>
            <a:r>
              <a:rPr lang="en-GB" sz="2800" dirty="0"/>
              <a:t>Ensuring that all their possessions especially jumpers, cardigans and book bags are named and easily identifiable.  </a:t>
            </a:r>
          </a:p>
          <a:p>
            <a:pPr marL="0" indent="0">
              <a:buNone/>
            </a:pPr>
            <a:r>
              <a:rPr lang="en-GB" sz="2800" dirty="0"/>
              <a:t>Encourage your child’s growing independence, letting them sort our their own book bag, put on their coat and get dressed.  We understand that this takes them time at first. </a:t>
            </a:r>
          </a:p>
        </p:txBody>
      </p:sp>
    </p:spTree>
    <p:extLst>
      <p:ext uri="{BB962C8B-B14F-4D97-AF65-F5344CB8AC3E}">
        <p14:creationId xmlns:p14="http://schemas.microsoft.com/office/powerpoint/2010/main" val="194151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10" y="263796"/>
            <a:ext cx="8229600" cy="4525963"/>
          </a:xfrm>
        </p:spPr>
        <p:txBody>
          <a:bodyPr/>
          <a:lstStyle/>
          <a:p>
            <a:r>
              <a:rPr lang="en-GB" dirty="0" err="1"/>
              <a:t>Listenting</a:t>
            </a:r>
            <a:r>
              <a:rPr lang="en-GB" dirty="0"/>
              <a:t> to them read, or ask them about their books and encourage them to read for 10 minutes </a:t>
            </a:r>
            <a:r>
              <a:rPr lang="en-GB" b="1" dirty="0"/>
              <a:t>every</a:t>
            </a:r>
            <a:r>
              <a:rPr lang="en-GB" dirty="0"/>
              <a:t> day. Also, </a:t>
            </a:r>
          </a:p>
          <a:p>
            <a:r>
              <a:rPr lang="en-GB" dirty="0" err="1"/>
              <a:t>Practisting</a:t>
            </a:r>
            <a:r>
              <a:rPr lang="en-GB" dirty="0"/>
              <a:t> Maths skills in a friendly and informal way-number games (board games), mental arithmetic and times tables facts.  </a:t>
            </a:r>
          </a:p>
          <a:p>
            <a:r>
              <a:rPr lang="en-GB" dirty="0"/>
              <a:t>Encouraging and supporting them to do their homework by themselves.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5" name="Freeform 4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" name="Rectangle 6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30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Summer reading challenge </a:t>
            </a:r>
            <a:r>
              <a:rPr lang="en-GB" sz="3300" dirty="0">
                <a:hlinkClick r:id="rId2"/>
              </a:rPr>
              <a:t>https://api.readingagency.org.uk/users/sign_up</a:t>
            </a:r>
            <a:br>
              <a:rPr lang="en-GB" dirty="0"/>
            </a:br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155273"/>
            <a:ext cx="6625231" cy="3017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21" y="4214838"/>
            <a:ext cx="4037845" cy="11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73216"/>
            <a:ext cx="9170970" cy="1455687"/>
            <a:chOff x="0" y="5373216"/>
            <a:chExt cx="9170970" cy="1455687"/>
          </a:xfrm>
        </p:grpSpPr>
        <p:sp>
          <p:nvSpPr>
            <p:cNvPr id="3" name="Freeform 2"/>
            <p:cNvSpPr/>
            <p:nvPr/>
          </p:nvSpPr>
          <p:spPr>
            <a:xfrm>
              <a:off x="49853" y="5373216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5970415"/>
              <a:ext cx="9121117" cy="858488"/>
            </a:xfrm>
            <a:custGeom>
              <a:avLst/>
              <a:gdLst>
                <a:gd name="connsiteX0" fmla="*/ 8177 w 8926670"/>
                <a:gd name="connsiteY0" fmla="*/ 854171 h 858488"/>
                <a:gd name="connsiteX1" fmla="*/ 2734124 w 8926670"/>
                <a:gd name="connsiteY1" fmla="*/ 51914 h 858488"/>
                <a:gd name="connsiteX2" fmla="*/ 5727490 w 8926670"/>
                <a:gd name="connsiteY2" fmla="*/ 534994 h 858488"/>
                <a:gd name="connsiteX3" fmla="*/ 8876132 w 8926670"/>
                <a:gd name="connsiteY3" fmla="*/ 156 h 858488"/>
                <a:gd name="connsiteX4" fmla="*/ 7513158 w 8926670"/>
                <a:gd name="connsiteY4" fmla="*/ 483235 h 858488"/>
                <a:gd name="connsiteX5" fmla="*/ 5451445 w 8926670"/>
                <a:gd name="connsiteY5" fmla="*/ 845545 h 858488"/>
                <a:gd name="connsiteX6" fmla="*/ 3363853 w 8926670"/>
                <a:gd name="connsiteY6" fmla="*/ 353839 h 858488"/>
                <a:gd name="connsiteX7" fmla="*/ 1940494 w 8926670"/>
                <a:gd name="connsiteY7" fmla="*/ 371092 h 858488"/>
                <a:gd name="connsiteX8" fmla="*/ 8177 w 8926670"/>
                <a:gd name="connsiteY8" fmla="*/ 854171 h 8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6670" h="858488">
                  <a:moveTo>
                    <a:pt x="8177" y="854171"/>
                  </a:moveTo>
                  <a:cubicBezTo>
                    <a:pt x="140449" y="800975"/>
                    <a:pt x="1780905" y="105110"/>
                    <a:pt x="2734124" y="51914"/>
                  </a:cubicBezTo>
                  <a:cubicBezTo>
                    <a:pt x="3687343" y="-1282"/>
                    <a:pt x="4703822" y="543620"/>
                    <a:pt x="5727490" y="534994"/>
                  </a:cubicBezTo>
                  <a:cubicBezTo>
                    <a:pt x="6751158" y="526368"/>
                    <a:pt x="8578521" y="8783"/>
                    <a:pt x="8876132" y="156"/>
                  </a:cubicBezTo>
                  <a:cubicBezTo>
                    <a:pt x="9173743" y="-8471"/>
                    <a:pt x="8083939" y="342337"/>
                    <a:pt x="7513158" y="483235"/>
                  </a:cubicBezTo>
                  <a:cubicBezTo>
                    <a:pt x="6942377" y="624133"/>
                    <a:pt x="6142996" y="867111"/>
                    <a:pt x="5451445" y="845545"/>
                  </a:cubicBezTo>
                  <a:cubicBezTo>
                    <a:pt x="4759894" y="823979"/>
                    <a:pt x="3949011" y="432914"/>
                    <a:pt x="3363853" y="353839"/>
                  </a:cubicBezTo>
                  <a:cubicBezTo>
                    <a:pt x="2778695" y="274764"/>
                    <a:pt x="2496898" y="289141"/>
                    <a:pt x="1940494" y="371092"/>
                  </a:cubicBezTo>
                  <a:cubicBezTo>
                    <a:pt x="1384090" y="453043"/>
                    <a:pt x="-124095" y="907367"/>
                    <a:pt x="8177" y="854171"/>
                  </a:cubicBezTo>
                  <a:close/>
                </a:path>
              </a:pathLst>
            </a:custGeom>
            <a:solidFill>
              <a:srgbClr val="140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 rot="20237333">
              <a:off x="253194" y="6186975"/>
              <a:ext cx="611012" cy="3769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20591891">
              <a:off x="928841" y="5900029"/>
              <a:ext cx="1116211" cy="3672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</a:t>
              </a:r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earn,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1957" y="5597504"/>
              <a:ext cx="1378309" cy="4861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achieve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687712">
              <a:off x="3720173" y="5887045"/>
              <a:ext cx="1680770" cy="3796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and love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1353582">
              <a:off x="5568012" y="6035207"/>
              <a:ext cx="1830308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lIns="91440" tIns="45720" rIns="91440" bIns="45720">
              <a:prstTxWarp prst="textChevronInverted">
                <a:avLst>
                  <a:gd name="adj" fmla="val 78346"/>
                </a:avLst>
              </a:prstTxWarp>
              <a:spAutoFit/>
            </a:bodyPr>
            <a:lstStyle/>
            <a:p>
              <a:pPr algn="ctr"/>
              <a:r>
                <a:rPr lang="en-US" sz="28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following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0476948">
              <a:off x="7486032" y="5764448"/>
              <a:ext cx="1110170" cy="4119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Jesus.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return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 will need to return their reading records, ready for us to use in Year 1.</a:t>
            </a:r>
          </a:p>
          <a:p>
            <a:r>
              <a:rPr lang="en-GB" dirty="0"/>
              <a:t>Please also return any books that you may have and I will return them to Reception.</a:t>
            </a:r>
          </a:p>
          <a:p>
            <a:r>
              <a:rPr lang="en-GB" dirty="0"/>
              <a:t>Also, please collect </a:t>
            </a:r>
            <a:r>
              <a:rPr lang="en-GB"/>
              <a:t>any ‘welly’ </a:t>
            </a:r>
            <a:r>
              <a:rPr lang="en-GB" dirty="0"/>
              <a:t>boots that have been left on the pegs outside your child’s class. Any left after 13</a:t>
            </a:r>
            <a:r>
              <a:rPr lang="en-GB" baseline="30000" dirty="0"/>
              <a:t>th</a:t>
            </a:r>
            <a:r>
              <a:rPr lang="en-GB" dirty="0"/>
              <a:t> September will be removed, ready for the new children. </a:t>
            </a:r>
          </a:p>
        </p:txBody>
      </p:sp>
    </p:spTree>
    <p:extLst>
      <p:ext uri="{BB962C8B-B14F-4D97-AF65-F5344CB8AC3E}">
        <p14:creationId xmlns:p14="http://schemas.microsoft.com/office/powerpoint/2010/main" val="194151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695</Words>
  <Application>Microsoft Office PowerPoint</Application>
  <PresentationFormat>On-screen Show (4:3)</PresentationFormat>
  <Paragraphs>110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Welcome to Year 1 2020-2021</vt:lpstr>
      <vt:lpstr>What will you be learning?</vt:lpstr>
      <vt:lpstr>Things you will need</vt:lpstr>
      <vt:lpstr>In Year 1 you will be expected to:</vt:lpstr>
      <vt:lpstr>Try to do these in the holidays</vt:lpstr>
      <vt:lpstr>For Parents and carers</vt:lpstr>
      <vt:lpstr>PowerPoint Presentation</vt:lpstr>
      <vt:lpstr>Summer reading challenge https://api.readingagency.org.uk/users/sign_up </vt:lpstr>
      <vt:lpstr>Please return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jroche</dc:creator>
  <cp:lastModifiedBy>natalie foley</cp:lastModifiedBy>
  <cp:revision>46</cp:revision>
  <dcterms:created xsi:type="dcterms:W3CDTF">2015-06-12T08:54:34Z</dcterms:created>
  <dcterms:modified xsi:type="dcterms:W3CDTF">2020-07-20T13:40:54Z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