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3" r:id="rId3"/>
    <p:sldId id="456" r:id="rId4"/>
    <p:sldId id="485" r:id="rId5"/>
    <p:sldId id="484" r:id="rId6"/>
    <p:sldId id="486" r:id="rId7"/>
    <p:sldId id="487" r:id="rId8"/>
    <p:sldId id="488" r:id="rId9"/>
    <p:sldId id="490" r:id="rId10"/>
    <p:sldId id="492" r:id="rId11"/>
    <p:sldId id="491" r:id="rId12"/>
    <p:sldId id="470" r:id="rId13"/>
    <p:sldId id="483" r:id="rId14"/>
    <p:sldId id="350" r:id="rId15"/>
  </p:sldIdLst>
  <p:sldSz cx="9144000" cy="6858000" type="screen4x3"/>
  <p:notesSz cx="6858000" cy="9144000"/>
  <p:embeddedFontLst>
    <p:embeddedFont>
      <p:font typeface="BPreplay" panose="02000503000000020004" charset="0"/>
      <p:regular r:id="rId18"/>
      <p:bold r:id="rId19"/>
      <p:italic r:id="rId20"/>
      <p:boldItalic r:id="rId21"/>
    </p:embeddedFont>
    <p:embeddedFont>
      <p:font typeface="Sassoon Infant Rg" panose="02000503030000020003" charset="0"/>
      <p:regular r:id="rId22"/>
      <p:bold r:id="rId23"/>
    </p:embeddedFont>
    <p:embeddedFont>
      <p:font typeface="Calibri" panose="020F0502020204030204" pitchFamily="34" charset="0"/>
      <p:regular r:id="rId24"/>
      <p:bold r:id="rId25"/>
      <p:italic r:id="rId26"/>
      <p:boldItalic r:id="rId27"/>
    </p:embeddedFont>
    <p:embeddedFont>
      <p:font typeface="Sassoon Infant Md" panose="02000603050000020003" charset="0"/>
      <p:regular r:id="rId28"/>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xmlns="">
        <p15:guide id="1" orient="horz" pos="2183">
          <p15:clr>
            <a:srgbClr val="A4A3A4"/>
          </p15:clr>
        </p15:guide>
        <p15:guide id="2" pos="2880">
          <p15:clr>
            <a:srgbClr val="A4A3A4"/>
          </p15:clr>
        </p15:guide>
        <p15:guide id="3" pos="5307">
          <p15:clr>
            <a:srgbClr val="A4A3A4"/>
          </p15:clr>
        </p15:guide>
        <p15:guide id="4" orient="horz" pos="3997">
          <p15:clr>
            <a:srgbClr val="A4A3A4"/>
          </p15:clr>
        </p15:guide>
        <p15:guide id="5" pos="521">
          <p15:clr>
            <a:srgbClr val="A4A3A4"/>
          </p15:clr>
        </p15:guide>
        <p15:guide id="6" orient="horz" pos="1502">
          <p15:clr>
            <a:srgbClr val="A4A3A4"/>
          </p15:clr>
        </p15:guide>
        <p15:guide id="7" orient="horz" pos="459">
          <p15:clr>
            <a:srgbClr val="A4A3A4"/>
          </p15:clr>
        </p15:guide>
        <p15:guide id="8" orient="horz" pos="3884">
          <p15:clr>
            <a:srgbClr val="A4A3A4"/>
          </p15:clr>
        </p15:guide>
        <p15:guide id="9" pos="5216">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44B"/>
    <a:srgbClr val="FFD550"/>
    <a:srgbClr val="F8A9A9"/>
    <a:srgbClr val="DE7E7E"/>
    <a:srgbClr val="D04847"/>
    <a:srgbClr val="6588D3"/>
    <a:srgbClr val="5C7ECF"/>
    <a:srgbClr val="EE7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9" autoAdjust="0"/>
    <p:restoredTop sz="94660"/>
  </p:normalViewPr>
  <p:slideViewPr>
    <p:cSldViewPr snapToGrid="0">
      <p:cViewPr>
        <p:scale>
          <a:sx n="90" d="100"/>
          <a:sy n="90" d="100"/>
        </p:scale>
        <p:origin x="-882" y="216"/>
      </p:cViewPr>
      <p:guideLst>
        <p:guide orient="horz" pos="2183"/>
        <p:guide orient="horz" pos="3997"/>
        <p:guide orient="horz" pos="1502"/>
        <p:guide orient="horz" pos="459"/>
        <p:guide orient="horz" pos="3884"/>
        <p:guide pos="2880"/>
        <p:guide pos="5307"/>
        <p:guide pos="521"/>
        <p:guide pos="5216"/>
      </p:guideLst>
    </p:cSldViewPr>
  </p:slideViewPr>
  <p:notesTextViewPr>
    <p:cViewPr>
      <p:scale>
        <a:sx n="3" d="2"/>
        <a:sy n="3" d="2"/>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CB0FF04-5985-44A4-B917-AADAE11E2EB7}" type="datetimeFigureOut">
              <a:rPr lang="en-GB"/>
              <a:pPr>
                <a:defRPr/>
              </a:pPr>
              <a:t>04/05/2020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2E63EC7-BFF7-48BC-A834-7F81B172AFE7}" type="slidenum">
              <a:rPr lang="en-GB"/>
              <a:pPr>
                <a:defRPr/>
              </a:pPr>
              <a:t>‹#›</a:t>
            </a:fld>
            <a:endParaRPr lang="en-GB"/>
          </a:p>
        </p:txBody>
      </p:sp>
    </p:spTree>
    <p:extLst>
      <p:ext uri="{BB962C8B-B14F-4D97-AF65-F5344CB8AC3E}">
        <p14:creationId xmlns:p14="http://schemas.microsoft.com/office/powerpoint/2010/main" val="3638132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E64DE4F-AAC5-40F5-A9E6-975B9D53E470}" type="datetimeFigureOut">
              <a:rPr lang="en-GB"/>
              <a:pPr>
                <a:defRPr/>
              </a:pPr>
              <a:t>04/05/2020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459A408-0040-4D19-BB16-2C7C1C86F07D}" type="slidenum">
              <a:rPr lang="en-GB"/>
              <a:pPr>
                <a:defRPr/>
              </a:pPr>
              <a:t>‹#›</a:t>
            </a:fld>
            <a:endParaRPr lang="en-GB"/>
          </a:p>
        </p:txBody>
      </p:sp>
    </p:spTree>
    <p:extLst>
      <p:ext uri="{BB962C8B-B14F-4D97-AF65-F5344CB8AC3E}">
        <p14:creationId xmlns:p14="http://schemas.microsoft.com/office/powerpoint/2010/main" val="1543729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24F2665-2A37-4390-85AB-9E59DE1928E2}" type="slidenum">
              <a:rPr lang="en-GB" altLang="en-US" smtClean="0">
                <a:latin typeface="Calibri" panose="020F0502020204030204" pitchFamily="34" charset="0"/>
              </a:rPr>
              <a:pPr fontAlgn="base">
                <a:spcBef>
                  <a:spcPct val="0"/>
                </a:spcBef>
                <a:spcAft>
                  <a:spcPct val="0"/>
                </a:spcAft>
              </a:pPr>
              <a:t>3</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404181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D954E3F3-81DB-4930-817D-4EA36A84C0F7}" type="slidenum">
              <a:rPr lang="en-GB" altLang="en-US" smtClean="0">
                <a:latin typeface="Calibri" panose="020F0502020204030204" pitchFamily="34" charset="0"/>
              </a:rPr>
              <a:pPr fontAlgn="base">
                <a:spcBef>
                  <a:spcPct val="0"/>
                </a:spcBef>
                <a:spcAft>
                  <a:spcPct val="0"/>
                </a:spcAft>
              </a:pPr>
              <a:t>12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82255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3AD11228-DC18-4005-8AC3-C44EDCF3CD4A}" type="slidenum">
              <a:rPr lang="en-GB" altLang="en-US" smtClean="0">
                <a:latin typeface="Calibri" panose="020F0502020204030204" pitchFamily="34" charset="0"/>
              </a:rPr>
              <a:pPr fontAlgn="base">
                <a:spcBef>
                  <a:spcPct val="0"/>
                </a:spcBef>
                <a:spcAft>
                  <a:spcPct val="0"/>
                </a:spcAft>
              </a:pPr>
              <a:t>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81775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9E2DB73-C47D-4DBF-B38B-7E9065DA1285}" type="slidenum">
              <a:rPr lang="en-GB" altLang="en-US" smtClean="0">
                <a:latin typeface="Calibri" panose="020F0502020204030204" pitchFamily="34" charset="0"/>
              </a:rPr>
              <a:pPr fontAlgn="base">
                <a:spcBef>
                  <a:spcPct val="0"/>
                </a:spcBef>
                <a:spcAft>
                  <a:spcPct val="0"/>
                </a:spcAft>
              </a:pPr>
              <a:t>5</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4185135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590219B2-60B7-4565-991B-D2CA95F84BF6}" type="slidenum">
              <a:rPr lang="en-GB" altLang="en-US" smtClean="0">
                <a:latin typeface="Calibri" panose="020F0502020204030204" pitchFamily="34" charset="0"/>
              </a:rPr>
              <a:pPr fontAlgn="base">
                <a:spcBef>
                  <a:spcPct val="0"/>
                </a:spcBef>
                <a:spcAft>
                  <a:spcPct val="0"/>
                </a:spcAft>
              </a:pPr>
              <a:t>6</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22132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5808796D-975A-4EEA-A777-59A55BEF9C41}" type="slidenum">
              <a:rPr lang="en-GB" altLang="en-US" smtClean="0">
                <a:latin typeface="Calibri" panose="020F0502020204030204" pitchFamily="34" charset="0"/>
              </a:rPr>
              <a:pPr fontAlgn="base">
                <a:spcBef>
                  <a:spcPct val="0"/>
                </a:spcBef>
                <a:spcAft>
                  <a:spcPct val="0"/>
                </a:spcAft>
              </a:pPr>
              <a:t>7</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23233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C7130E3F-D756-4F49-B51D-61D80ED4EF5D}" type="slidenum">
              <a:rPr lang="en-GB" altLang="en-US" smtClean="0">
                <a:latin typeface="Calibri" panose="020F0502020204030204" pitchFamily="34" charset="0"/>
              </a:rPr>
              <a:pPr fontAlgn="base">
                <a:spcBef>
                  <a:spcPct val="0"/>
                </a:spcBef>
                <a:spcAft>
                  <a:spcPct val="0"/>
                </a:spcAft>
              </a:pPr>
              <a:t>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37955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BB2AE44D-47D0-4F29-8688-A4C0FE992D2B}" type="slidenum">
              <a:rPr lang="en-GB" altLang="en-US" smtClean="0">
                <a:latin typeface="Calibri" panose="020F0502020204030204" pitchFamily="34" charset="0"/>
              </a:rPr>
              <a:pPr fontAlgn="base">
                <a:spcBef>
                  <a:spcPct val="0"/>
                </a:spcBef>
                <a:spcAft>
                  <a:spcPct val="0"/>
                </a:spcAft>
              </a:pPr>
              <a:t>9</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23600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1DAEBA5D-715E-452D-9DC5-0C3050BD035D}" type="slidenum">
              <a:rPr lang="en-GB" altLang="en-US" smtClean="0">
                <a:latin typeface="Calibri" panose="020F0502020204030204" pitchFamily="34" charset="0"/>
              </a:rPr>
              <a:pPr fontAlgn="base">
                <a:spcBef>
                  <a:spcPct val="0"/>
                </a:spcBef>
                <a:spcAft>
                  <a:spcPct val="0"/>
                </a:spcAft>
              </a:pPr>
              <a:t>10</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11454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D08E9CA0-9D5C-408B-956C-3900343F676D}" type="slidenum">
              <a:rPr lang="en-GB" altLang="en-US" smtClean="0">
                <a:latin typeface="Calibri" panose="020F0502020204030204" pitchFamily="34" charset="0"/>
              </a:rPr>
              <a:pPr fontAlgn="base">
                <a:spcBef>
                  <a:spcPct val="0"/>
                </a:spcBef>
                <a:spcAft>
                  <a:spcPct val="0"/>
                </a:spcAft>
              </a:pPr>
              <a:t>11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643512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2270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993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78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smtClean="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252531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16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235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1" r:id="rId4"/>
    <p:sldLayoutId id="2147483812" r:id="rId5"/>
    <p:sldLayoutId id="2147483816" r:id="rId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665288"/>
            <a:ext cx="4927600" cy="3500437"/>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Parts of the Circulatory </a:t>
            </a:r>
            <a:r>
              <a:rPr lang="en-GB" dirty="0" smtClean="0"/>
              <a:t>System:</a:t>
            </a:r>
            <a:br>
              <a:rPr lang="en-GB" dirty="0" smtClean="0"/>
            </a:br>
            <a:r>
              <a:rPr lang="en-GB" dirty="0" smtClean="0"/>
              <a:t>Blood </a:t>
            </a:r>
            <a:r>
              <a:rPr lang="en-GB" dirty="0"/>
              <a:t>Vessels</a:t>
            </a:r>
            <a:endParaRPr lang="en-GB" altLang="en-US" dirty="0" smtClean="0"/>
          </a:p>
        </p:txBody>
      </p:sp>
      <p:sp>
        <p:nvSpPr>
          <p:cNvPr id="7" name="Rounded Rectangle 6"/>
          <p:cNvSpPr/>
          <p:nvPr/>
        </p:nvSpPr>
        <p:spPr>
          <a:xfrm>
            <a:off x="5765800" y="1639888"/>
            <a:ext cx="2705100" cy="45418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4" name="Rectangle 1"/>
          <p:cNvSpPr>
            <a:spLocks noChangeArrowheads="1"/>
          </p:cNvSpPr>
          <p:nvPr/>
        </p:nvSpPr>
        <p:spPr bwMode="auto">
          <a:xfrm>
            <a:off x="820738" y="1822450"/>
            <a:ext cx="457358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spcBef>
                <a:spcPts val="600"/>
              </a:spcBef>
              <a:spcAft>
                <a:spcPts val="600"/>
              </a:spcAft>
              <a:buFont typeface="Arial" panose="020B0604020202020204" pitchFamily="34" charset="0"/>
              <a:buNone/>
              <a:defRPr/>
            </a:pPr>
            <a:r>
              <a:rPr lang="en-GB" sz="1600" dirty="0" smtClean="0"/>
              <a:t>Blood vessels can be split into three types:</a:t>
            </a:r>
          </a:p>
          <a:p>
            <a:pPr>
              <a:spcBef>
                <a:spcPts val="600"/>
              </a:spcBef>
              <a:spcAft>
                <a:spcPts val="600"/>
              </a:spcAft>
              <a:buFont typeface="Arial" panose="020B0604020202020204" pitchFamily="34" charset="0"/>
              <a:buNone/>
              <a:defRPr/>
            </a:pPr>
            <a:r>
              <a:rPr lang="en-GB" sz="1600" dirty="0" smtClean="0">
                <a:latin typeface="Sassoon Infant Md" panose="02000603050000020003" pitchFamily="50" charset="0"/>
              </a:rPr>
              <a:t>Arterial blood vessels - arteries:</a:t>
            </a:r>
          </a:p>
          <a:p>
            <a:pPr>
              <a:spcBef>
                <a:spcPts val="600"/>
              </a:spcBef>
              <a:spcAft>
                <a:spcPts val="600"/>
              </a:spcAft>
              <a:buFont typeface="Arial" panose="020B0604020202020204" pitchFamily="34" charset="0"/>
              <a:buNone/>
              <a:defRPr/>
            </a:pPr>
            <a:r>
              <a:rPr lang="en-GB" sz="1600" dirty="0" smtClean="0"/>
              <a:t>Arteries are blood vessels that carry blood away from the heart.</a:t>
            </a:r>
          </a:p>
          <a:p>
            <a:pPr>
              <a:spcBef>
                <a:spcPts val="600"/>
              </a:spcBef>
              <a:spcAft>
                <a:spcPts val="600"/>
              </a:spcAft>
              <a:buFont typeface="Arial" panose="020B0604020202020204" pitchFamily="34" charset="0"/>
              <a:buNone/>
              <a:defRPr/>
            </a:pPr>
            <a:r>
              <a:rPr lang="en-GB" sz="1600" dirty="0" smtClean="0">
                <a:latin typeface="+mj-lt"/>
              </a:rPr>
              <a:t>Venous blood vessels - veins:</a:t>
            </a:r>
          </a:p>
          <a:p>
            <a:pPr>
              <a:spcBef>
                <a:spcPts val="600"/>
              </a:spcBef>
              <a:spcAft>
                <a:spcPts val="600"/>
              </a:spcAft>
              <a:buFont typeface="Arial" panose="020B0604020202020204" pitchFamily="34" charset="0"/>
              <a:buNone/>
              <a:defRPr/>
            </a:pPr>
            <a:r>
              <a:rPr lang="en-GB" sz="1600" dirty="0" smtClean="0"/>
              <a:t>Veins are blood vessels that carry blood to the heart.</a:t>
            </a:r>
          </a:p>
          <a:p>
            <a:pPr>
              <a:spcBef>
                <a:spcPts val="600"/>
              </a:spcBef>
              <a:spcAft>
                <a:spcPts val="600"/>
              </a:spcAft>
              <a:buFont typeface="Arial" panose="020B0604020202020204" pitchFamily="34" charset="0"/>
              <a:buNone/>
              <a:defRPr/>
            </a:pPr>
            <a:r>
              <a:rPr lang="en-GB" sz="1600" dirty="0" smtClean="0">
                <a:latin typeface="Sassoon Infant Md" panose="02000603050000020003" pitchFamily="50" charset="0"/>
              </a:rPr>
              <a:t>Capillaries:</a:t>
            </a:r>
          </a:p>
          <a:p>
            <a:pPr>
              <a:spcBef>
                <a:spcPts val="600"/>
              </a:spcBef>
              <a:spcAft>
                <a:spcPts val="600"/>
              </a:spcAft>
              <a:buFont typeface="Arial" panose="020B0604020202020204" pitchFamily="34" charset="0"/>
              <a:buNone/>
              <a:defRPr/>
            </a:pPr>
            <a:r>
              <a:rPr lang="en-GB" sz="1600" dirty="0" smtClean="0"/>
              <a:t>These are the smallest blood vessels. Capillaries connect the arteries and the veins and are the place where water and chemicals exchange in the blood.</a:t>
            </a:r>
          </a:p>
        </p:txBody>
      </p:sp>
      <p:pic>
        <p:nvPicPr>
          <p:cNvPr id="2458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1784350"/>
            <a:ext cx="22987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635000" y="5322888"/>
            <a:ext cx="4927600" cy="858837"/>
            <a:chOff x="635000" y="5323660"/>
            <a:chExt cx="4926822" cy="858065"/>
          </a:xfrm>
        </p:grpSpPr>
        <p:sp>
          <p:nvSpPr>
            <p:cNvPr id="14" name="Rounded Rectangle 13"/>
            <p:cNvSpPr/>
            <p:nvPr/>
          </p:nvSpPr>
          <p:spPr>
            <a:xfrm>
              <a:off x="635000" y="5323660"/>
              <a:ext cx="4926822" cy="858065"/>
            </a:xfrm>
            <a:prstGeom prst="roundRect">
              <a:avLst>
                <a:gd name="adj" fmla="val 6904"/>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92" name="Rectangle 1"/>
            <p:cNvSpPr>
              <a:spLocks noChangeArrowheads="1"/>
            </p:cNvSpPr>
            <p:nvPr/>
          </p:nvSpPr>
          <p:spPr bwMode="auto">
            <a:xfrm>
              <a:off x="858963" y="5469808"/>
              <a:ext cx="4535997" cy="59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spcBef>
                  <a:spcPts val="600"/>
                </a:spcBef>
                <a:buFont typeface="Arial" panose="020B0604020202020204" pitchFamily="34" charset="0"/>
                <a:buNone/>
              </a:pPr>
              <a:r>
                <a:rPr lang="en-GB" altLang="en-US">
                  <a:latin typeface="Sassoon Infant Md" panose="02000603050000020003" pitchFamily="50" charset="0"/>
                </a:rPr>
                <a:t>Click here for a diagram that shows how the three blood vessels are linked.</a:t>
              </a:r>
            </a:p>
          </p:txBody>
        </p:sp>
      </p:grpSp>
      <p:grpSp>
        <p:nvGrpSpPr>
          <p:cNvPr id="8" name="Group 7"/>
          <p:cNvGrpSpPr>
            <a:grpSpLocks/>
          </p:cNvGrpSpPr>
          <p:nvPr/>
        </p:nvGrpSpPr>
        <p:grpSpPr bwMode="auto">
          <a:xfrm>
            <a:off x="-155575" y="-7938"/>
            <a:ext cx="9324975" cy="6973888"/>
            <a:chOff x="-154885" y="-8047"/>
            <a:chExt cx="9324285" cy="6973808"/>
          </a:xfrm>
        </p:grpSpPr>
        <p:sp>
          <p:nvSpPr>
            <p:cNvPr id="16" name="Rectangle 15"/>
            <p:cNvSpPr/>
            <p:nvPr/>
          </p:nvSpPr>
          <p:spPr>
            <a:xfrm>
              <a:off x="-154885" y="-8047"/>
              <a:ext cx="9324285" cy="6973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58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726" y="684341"/>
              <a:ext cx="8302624" cy="519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Rectangle 1"/>
            <p:cNvSpPr>
              <a:spLocks noChangeArrowheads="1"/>
            </p:cNvSpPr>
            <p:nvPr/>
          </p:nvSpPr>
          <p:spPr bwMode="auto">
            <a:xfrm>
              <a:off x="4100433" y="4984470"/>
              <a:ext cx="12399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a:t>Click anywhere to hide.</a:t>
              </a:r>
            </a:p>
          </p:txBody>
        </p:sp>
        <p:sp>
          <p:nvSpPr>
            <p:cNvPr id="24588" name="Rectangle 1"/>
            <p:cNvSpPr>
              <a:spLocks noChangeArrowheads="1"/>
            </p:cNvSpPr>
            <p:nvPr/>
          </p:nvSpPr>
          <p:spPr bwMode="auto">
            <a:xfrm>
              <a:off x="1019096" y="396714"/>
              <a:ext cx="12399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sz="2800">
                  <a:latin typeface="Sassoon Infant Md" panose="02000603050000020003" pitchFamily="50" charset="0"/>
                </a:rPr>
                <a:t>artery</a:t>
              </a:r>
            </a:p>
          </p:txBody>
        </p:sp>
        <p:sp>
          <p:nvSpPr>
            <p:cNvPr id="24589" name="Rectangle 1"/>
            <p:cNvSpPr>
              <a:spLocks noChangeArrowheads="1"/>
            </p:cNvSpPr>
            <p:nvPr/>
          </p:nvSpPr>
          <p:spPr bwMode="auto">
            <a:xfrm>
              <a:off x="7173000" y="88708"/>
              <a:ext cx="12399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sz="2800">
                  <a:latin typeface="Sassoon Infant Md" panose="02000603050000020003" pitchFamily="50" charset="0"/>
                </a:rPr>
                <a:t>vein</a:t>
              </a:r>
            </a:p>
          </p:txBody>
        </p:sp>
        <p:sp>
          <p:nvSpPr>
            <p:cNvPr id="24590" name="Rectangle 1"/>
            <p:cNvSpPr>
              <a:spLocks noChangeArrowheads="1"/>
            </p:cNvSpPr>
            <p:nvPr/>
          </p:nvSpPr>
          <p:spPr bwMode="auto">
            <a:xfrm>
              <a:off x="3797319" y="984643"/>
              <a:ext cx="1846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sz="2800">
                  <a:latin typeface="Sassoon Infant Md" panose="02000603050000020003" pitchFamily="50" charset="0"/>
                </a:rPr>
                <a:t>capillaries</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ppt_x"/>
                                          </p:val>
                                        </p:tav>
                                      </p:tavLst>
                                    </p:anim>
                                    <p:anim calcmode="lin" valueType="num">
                                      <p:cBhvr additive="base">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955800"/>
            <a:ext cx="7867650" cy="4225925"/>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58787" y="454653"/>
            <a:ext cx="8220075" cy="631825"/>
          </a:xfrm>
        </p:spPr>
        <p:txBody>
          <a:bodyPr>
            <a:normAutofit fontScale="90000"/>
          </a:bodyPr>
          <a:lstStyle/>
          <a:p>
            <a:pPr algn="ctr" eaLnBrk="1" hangingPunct="1">
              <a:defRPr/>
            </a:pPr>
            <a:r>
              <a:rPr lang="en-GB" dirty="0"/>
              <a:t>Parts of the </a:t>
            </a:r>
            <a:r>
              <a:rPr lang="en-GB" dirty="0" smtClean="0"/>
              <a:t>Circulatory</a:t>
            </a:r>
            <a:r>
              <a:rPr lang="en-GB" dirty="0"/>
              <a:t> </a:t>
            </a:r>
            <a:r>
              <a:rPr lang="en-GB" dirty="0" smtClean="0"/>
              <a:t>System</a:t>
            </a:r>
            <a:endParaRPr lang="en-GB" altLang="en-US" dirty="0" smtClean="0"/>
          </a:p>
        </p:txBody>
      </p:sp>
      <p:pic>
        <p:nvPicPr>
          <p:cNvPr id="2662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2325" y="2566988"/>
            <a:ext cx="47371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1004888" y="2301875"/>
            <a:ext cx="4737100" cy="3351213"/>
          </a:xfrm>
          <a:prstGeom prst="rect">
            <a:avLst/>
          </a:prstGeom>
          <a:effectLst>
            <a:outerShdw blurRad="50800" dist="38100" dir="5400000" algn="t" rotWithShape="0">
              <a:prstClr val="black">
                <a:alpha val="40000"/>
              </a:prstClr>
            </a:outerShdw>
          </a:effectLst>
        </p:spPr>
      </p:pic>
      <p:sp>
        <p:nvSpPr>
          <p:cNvPr id="2" name="TextBox 1"/>
          <p:cNvSpPr txBox="1"/>
          <p:nvPr/>
        </p:nvSpPr>
        <p:spPr>
          <a:xfrm>
            <a:off x="1004888" y="1116419"/>
            <a:ext cx="6969531" cy="369332"/>
          </a:xfrm>
          <a:prstGeom prst="rect">
            <a:avLst/>
          </a:prstGeom>
          <a:noFill/>
        </p:spPr>
        <p:txBody>
          <a:bodyPr wrap="square" rtlCol="0">
            <a:spAutoFit/>
          </a:bodyPr>
          <a:lstStyle/>
          <a:p>
            <a:r>
              <a:rPr lang="en-US" dirty="0" smtClean="0"/>
              <a:t>Complete the sheets – if you need help, check back to find the answers.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712788"/>
            <a:ext cx="8220075" cy="631825"/>
          </a:xfrm>
        </p:spPr>
        <p:txBody>
          <a:bodyPr>
            <a:normAutofit fontScale="90000"/>
          </a:bodyPr>
          <a:lstStyle/>
          <a:p>
            <a:pPr algn="ctr" eaLnBrk="1" hangingPunct="1">
              <a:defRPr/>
            </a:pPr>
            <a:r>
              <a:rPr lang="en-GB" dirty="0"/>
              <a:t>Systems In The </a:t>
            </a:r>
            <a:r>
              <a:rPr lang="en-GB" dirty="0" smtClean="0"/>
              <a:t>Body:</a:t>
            </a:r>
            <a:br>
              <a:rPr lang="en-GB" dirty="0" smtClean="0"/>
            </a:br>
            <a:r>
              <a:rPr lang="en-GB" dirty="0" smtClean="0"/>
              <a:t> Functions</a:t>
            </a:r>
            <a:endParaRPr lang="en-GB" altLang="en-US" dirty="0" smtClean="0"/>
          </a:p>
        </p:txBody>
      </p:sp>
      <p:graphicFrame>
        <p:nvGraphicFramePr>
          <p:cNvPr id="7" name="Table 6"/>
          <p:cNvGraphicFramePr>
            <a:graphicFrameLocks noGrp="1"/>
          </p:cNvGraphicFramePr>
          <p:nvPr/>
        </p:nvGraphicFramePr>
        <p:xfrm>
          <a:off x="673100" y="1638300"/>
          <a:ext cx="7823199" cy="4572000"/>
        </p:xfrm>
        <a:graphic>
          <a:graphicData uri="http://schemas.openxmlformats.org/drawingml/2006/table">
            <a:tbl>
              <a:tblPr firstRow="1" bandRow="1">
                <a:effectLst/>
                <a:tableStyleId>{5940675A-B579-460E-94D1-54222C63F5DA}</a:tableStyleId>
              </a:tblPr>
              <a:tblGrid>
                <a:gridCol w="1319579"/>
                <a:gridCol w="1625905"/>
                <a:gridCol w="1625905"/>
                <a:gridCol w="1625905"/>
                <a:gridCol w="1625905"/>
              </a:tblGrid>
              <a:tr h="2464169">
                <a:tc>
                  <a:txBody>
                    <a:bodyPr/>
                    <a:lstStyle/>
                    <a:p>
                      <a:r>
                        <a:rPr lang="en-GB" dirty="0" smtClean="0"/>
                        <a:t>Diagram</a:t>
                      </a:r>
                      <a:r>
                        <a:rPr lang="en-GB" baseline="0" dirty="0" smtClean="0"/>
                        <a:t> of System</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2107831">
                <a:tc>
                  <a:txBody>
                    <a:bodyPr/>
                    <a:lstStyle/>
                    <a:p>
                      <a:r>
                        <a:rPr lang="en-GB" dirty="0" smtClean="0"/>
                        <a:t>What are the functions of these</a:t>
                      </a:r>
                      <a:r>
                        <a:rPr lang="en-GB" baseline="0" dirty="0" smtClean="0"/>
                        <a:t> parts of the system?</a:t>
                      </a:r>
                      <a:endParaRPr lang="en-GB" dirty="0"/>
                    </a:p>
                  </a:txBody>
                  <a:tcPr/>
                </a:tc>
                <a:tc>
                  <a:txBody>
                    <a:bodyPr/>
                    <a:lstStyle/>
                    <a:p>
                      <a:r>
                        <a:rPr lang="en-GB" dirty="0" smtClean="0"/>
                        <a:t>Bones:</a:t>
                      </a:r>
                    </a:p>
                    <a:p>
                      <a:endParaRPr lang="en-GB" dirty="0" smtClean="0"/>
                    </a:p>
                    <a:p>
                      <a:r>
                        <a:rPr lang="en-GB" dirty="0" smtClean="0"/>
                        <a:t>Joints:</a:t>
                      </a:r>
                      <a:endParaRPr lang="en-GB" dirty="0"/>
                    </a:p>
                  </a:txBody>
                  <a:tcPr/>
                </a:tc>
                <a:tc>
                  <a:txBody>
                    <a:bodyPr/>
                    <a:lstStyle/>
                    <a:p>
                      <a:r>
                        <a:rPr lang="en-GB" dirty="0" smtClean="0"/>
                        <a:t>Biceps:</a:t>
                      </a:r>
                      <a:endParaRPr lang="en-GB" dirty="0"/>
                    </a:p>
                  </a:txBody>
                  <a:tcPr/>
                </a:tc>
                <a:tc>
                  <a:txBody>
                    <a:bodyPr/>
                    <a:lstStyle/>
                    <a:p>
                      <a:r>
                        <a:rPr lang="en-GB" dirty="0" smtClean="0"/>
                        <a:t>Stomach:</a:t>
                      </a:r>
                    </a:p>
                    <a:p>
                      <a:endParaRPr lang="en-GB" dirty="0" smtClean="0"/>
                    </a:p>
                    <a:p>
                      <a:r>
                        <a:rPr lang="en-GB" dirty="0" smtClean="0"/>
                        <a:t>Salivary glands:</a:t>
                      </a:r>
                      <a:endParaRPr lang="en-GB" dirty="0"/>
                    </a:p>
                  </a:txBody>
                  <a:tcPr/>
                </a:tc>
                <a:tc>
                  <a:txBody>
                    <a:bodyPr/>
                    <a:lstStyle/>
                    <a:p>
                      <a:r>
                        <a:rPr lang="en-GB" dirty="0" smtClean="0"/>
                        <a:t>Heart:</a:t>
                      </a:r>
                    </a:p>
                    <a:p>
                      <a:endParaRPr lang="en-GB" dirty="0" smtClean="0"/>
                    </a:p>
                    <a:p>
                      <a:r>
                        <a:rPr lang="en-GB" dirty="0" smtClean="0"/>
                        <a:t>Lungs:</a:t>
                      </a:r>
                    </a:p>
                    <a:p>
                      <a:endParaRPr lang="en-GB" dirty="0" smtClean="0"/>
                    </a:p>
                    <a:p>
                      <a:r>
                        <a:rPr lang="en-GB" dirty="0" smtClean="0"/>
                        <a:t>Blood</a:t>
                      </a:r>
                      <a:r>
                        <a:rPr lang="en-GB" baseline="0" dirty="0" smtClean="0"/>
                        <a:t> Vessels:</a:t>
                      </a:r>
                      <a:endParaRPr lang="en-GB" dirty="0" smtClean="0"/>
                    </a:p>
                  </a:txBody>
                  <a:tcPr/>
                </a:tc>
              </a:tr>
            </a:tbl>
          </a:graphicData>
        </a:graphic>
      </p:graphicFrame>
      <p:pic>
        <p:nvPicPr>
          <p:cNvPr id="9" name="Picture 8"/>
          <p:cNvPicPr>
            <a:picLocks noChangeAspect="1"/>
          </p:cNvPicPr>
          <p:nvPr/>
        </p:nvPicPr>
        <p:blipFill rotWithShape="1">
          <a:blip r:embed="rId4"/>
          <a:srcRect b="2752"/>
          <a:stretch/>
        </p:blipFill>
        <p:spPr>
          <a:xfrm>
            <a:off x="5394325" y="1657350"/>
            <a:ext cx="1320800" cy="2303463"/>
          </a:xfrm>
          <a:prstGeom prst="rect">
            <a:avLst/>
          </a:prstGeom>
          <a:effectLst>
            <a:outerShdw blurRad="50800" dist="38100" dir="18900000" algn="bl" rotWithShape="0">
              <a:prstClr val="black">
                <a:alpha val="40000"/>
              </a:prstClr>
            </a:outerShdw>
          </a:effectLst>
        </p:spPr>
      </p:pic>
      <p:pic>
        <p:nvPicPr>
          <p:cNvPr id="11" name="Picture 10"/>
          <p:cNvPicPr>
            <a:picLocks noChangeAspect="1"/>
          </p:cNvPicPr>
          <p:nvPr/>
        </p:nvPicPr>
        <p:blipFill rotWithShape="1">
          <a:blip r:embed="rId5"/>
          <a:srcRect t="1" b="-792"/>
          <a:stretch/>
        </p:blipFill>
        <p:spPr>
          <a:xfrm>
            <a:off x="3938588" y="1595438"/>
            <a:ext cx="949325" cy="2487612"/>
          </a:xfrm>
          <a:prstGeom prst="rect">
            <a:avLst/>
          </a:prstGeom>
          <a:effectLst>
            <a:outerShdw blurRad="50800" dist="38100" dir="18900000" algn="bl" rotWithShape="0">
              <a:prstClr val="black">
                <a:alpha val="40000"/>
              </a:prstClr>
            </a:outerShdw>
          </a:effectLst>
        </p:spPr>
      </p:pic>
      <p:pic>
        <p:nvPicPr>
          <p:cNvPr id="12" name="Picture 11"/>
          <p:cNvPicPr>
            <a:picLocks noChangeAspect="1"/>
          </p:cNvPicPr>
          <p:nvPr/>
        </p:nvPicPr>
        <p:blipFill rotWithShape="1">
          <a:blip r:embed="rId6"/>
          <a:srcRect b="-986"/>
          <a:stretch/>
        </p:blipFill>
        <p:spPr>
          <a:xfrm>
            <a:off x="2051050" y="1670050"/>
            <a:ext cx="1517650" cy="2393950"/>
          </a:xfrm>
          <a:prstGeom prst="rect">
            <a:avLst/>
          </a:prstGeom>
          <a:effectLst>
            <a:outerShdw blurRad="50800" dist="38100" dir="18900000" algn="bl" rotWithShape="0">
              <a:prstClr val="black">
                <a:alpha val="40000"/>
              </a:prstClr>
            </a:outerShdw>
          </a:effectLst>
        </p:spPr>
      </p:pic>
      <p:pic>
        <p:nvPicPr>
          <p:cNvPr id="4" name="Picture 3"/>
          <p:cNvPicPr>
            <a:picLocks noChangeAspect="1"/>
          </p:cNvPicPr>
          <p:nvPr/>
        </p:nvPicPr>
        <p:blipFill>
          <a:blip r:embed="rId7"/>
          <a:stretch>
            <a:fillRect/>
          </a:stretch>
        </p:blipFill>
        <p:spPr>
          <a:xfrm>
            <a:off x="7016750" y="1576388"/>
            <a:ext cx="1331913" cy="2487612"/>
          </a:xfrm>
          <a:prstGeom prst="rect">
            <a:avLst/>
          </a:prstGeom>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0724"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30725"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30726" name="Content Placeholder 15"/>
          <p:cNvSpPr>
            <a:spLocks noGrp="1"/>
          </p:cNvSpPr>
          <p:nvPr>
            <p:ph idx="1"/>
          </p:nvPr>
        </p:nvSpPr>
        <p:spPr>
          <a:xfrm>
            <a:off x="628650" y="1127125"/>
            <a:ext cx="7886700" cy="1409700"/>
          </a:xfrm>
        </p:spPr>
        <p:txBody>
          <a:bodyPr/>
          <a:lstStyle/>
          <a:p>
            <a:pPr eaLnBrk="1" hangingPunct="1"/>
            <a:r>
              <a:rPr lang="en-GB" altLang="en-US" smtClean="0"/>
              <a:t>I can identify and name the parts of the human circulatory system.</a:t>
            </a:r>
          </a:p>
        </p:txBody>
      </p:sp>
      <p:sp>
        <p:nvSpPr>
          <p:cNvPr id="30727" name="Content Placeholder 15"/>
          <p:cNvSpPr txBox="1">
            <a:spLocks/>
          </p:cNvSpPr>
          <p:nvPr/>
        </p:nvSpPr>
        <p:spPr bwMode="auto">
          <a:xfrm>
            <a:off x="628650" y="3614738"/>
            <a:ext cx="78867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r>
              <a:rPr lang="en-GB" altLang="en-US"/>
              <a:t>I can identify the parts of the circulatory system.</a:t>
            </a:r>
          </a:p>
          <a:p>
            <a:r>
              <a:rPr lang="en-GB" altLang="en-US"/>
              <a:t>I can name the parts of the circulatory system.</a:t>
            </a:r>
          </a:p>
        </p:txBody>
      </p:sp>
      <p:pic>
        <p:nvPicPr>
          <p:cNvPr id="3072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9221"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9222" name="Content Placeholder 15"/>
          <p:cNvSpPr>
            <a:spLocks noGrp="1"/>
          </p:cNvSpPr>
          <p:nvPr>
            <p:ph idx="1"/>
          </p:nvPr>
        </p:nvSpPr>
        <p:spPr>
          <a:xfrm>
            <a:off x="628650" y="1127125"/>
            <a:ext cx="7886700" cy="1409700"/>
          </a:xfrm>
        </p:spPr>
        <p:txBody>
          <a:bodyPr/>
          <a:lstStyle/>
          <a:p>
            <a:pPr eaLnBrk="1" hangingPunct="1"/>
            <a:r>
              <a:rPr lang="en-GB" altLang="en-US" smtClean="0"/>
              <a:t>I can identify and name the parts of the human circulatory system.</a:t>
            </a:r>
          </a:p>
        </p:txBody>
      </p:sp>
      <p:sp>
        <p:nvSpPr>
          <p:cNvPr id="9223" name="Content Placeholder 15"/>
          <p:cNvSpPr txBox="1">
            <a:spLocks/>
          </p:cNvSpPr>
          <p:nvPr/>
        </p:nvSpPr>
        <p:spPr bwMode="auto">
          <a:xfrm>
            <a:off x="628650" y="3614738"/>
            <a:ext cx="78867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r>
              <a:rPr lang="en-GB" altLang="en-US"/>
              <a:t>I can identify the parts of the circulatory system.</a:t>
            </a:r>
          </a:p>
          <a:p>
            <a:r>
              <a:rPr lang="en-GB" altLang="en-US"/>
              <a:t>I can name the parts of the circulatory system.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2405063"/>
            <a:ext cx="7867650" cy="3776662"/>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Systems in the </a:t>
            </a:r>
            <a:r>
              <a:rPr lang="en-GB" dirty="0" smtClean="0"/>
              <a:t>Body: a </a:t>
            </a:r>
            <a:r>
              <a:rPr lang="en-GB" dirty="0"/>
              <a:t>Reminder</a:t>
            </a:r>
            <a:endParaRPr lang="en-GB" altLang="en-US" dirty="0" smtClean="0"/>
          </a:p>
        </p:txBody>
      </p:sp>
      <p:sp>
        <p:nvSpPr>
          <p:cNvPr id="10244" name="Rectangle 1"/>
          <p:cNvSpPr>
            <a:spLocks noChangeArrowheads="1"/>
          </p:cNvSpPr>
          <p:nvPr/>
        </p:nvSpPr>
        <p:spPr bwMode="auto">
          <a:xfrm>
            <a:off x="660400" y="1308609"/>
            <a:ext cx="7812088" cy="10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dirty="0" smtClean="0"/>
              <a:t>In year 3 and 4, you learnt </a:t>
            </a:r>
            <a:r>
              <a:rPr lang="en-GB" altLang="en-US" dirty="0"/>
              <a:t>about a number of different systems in the </a:t>
            </a:r>
            <a:r>
              <a:rPr lang="en-GB" altLang="en-US" dirty="0" smtClean="0"/>
              <a:t>body</a:t>
            </a:r>
            <a:r>
              <a:rPr lang="en-GB" altLang="en-US" dirty="0"/>
              <a:t>. </a:t>
            </a:r>
            <a:r>
              <a:rPr lang="en-GB" altLang="en-US" dirty="0" smtClean="0"/>
              <a:t>What can you remember? Complete systems in the body sheet from memory, then on the next slide, click the sheet to see the answers, check that you understand the information.</a:t>
            </a:r>
            <a:endParaRPr lang="en-GB" altLang="en-US" dirty="0"/>
          </a:p>
        </p:txBody>
      </p:sp>
      <p:pic>
        <p:nvPicPr>
          <p:cNvPr id="4" name="Picture 3"/>
          <p:cNvPicPr>
            <a:picLocks noChangeAspect="1"/>
          </p:cNvPicPr>
          <p:nvPr/>
        </p:nvPicPr>
        <p:blipFill rotWithShape="1">
          <a:blip r:embed="rId4"/>
          <a:srcRect b="2752"/>
          <a:stretch/>
        </p:blipFill>
        <p:spPr>
          <a:xfrm>
            <a:off x="5019675" y="2624138"/>
            <a:ext cx="2039938" cy="3559175"/>
          </a:xfrm>
          <a:prstGeom prst="rect">
            <a:avLst/>
          </a:prstGeom>
          <a:effectLst>
            <a:outerShdw blurRad="50800" dist="38100" dir="18900000" algn="bl" rotWithShape="0">
              <a:prstClr val="black">
                <a:alpha val="40000"/>
              </a:prstClr>
            </a:outerShdw>
          </a:effectLst>
        </p:spPr>
      </p:pic>
      <p:pic>
        <p:nvPicPr>
          <p:cNvPr id="2" name="Picture 1"/>
          <p:cNvPicPr>
            <a:picLocks noChangeAspect="1"/>
          </p:cNvPicPr>
          <p:nvPr/>
        </p:nvPicPr>
        <p:blipFill rotWithShape="1">
          <a:blip r:embed="rId5"/>
          <a:srcRect b="13416"/>
          <a:stretch/>
        </p:blipFill>
        <p:spPr>
          <a:xfrm>
            <a:off x="2505075" y="2706688"/>
            <a:ext cx="2840038" cy="3476625"/>
          </a:xfrm>
          <a:prstGeom prst="rect">
            <a:avLst/>
          </a:prstGeom>
          <a:effectLst>
            <a:outerShdw blurRad="50800" dist="38100" dir="18900000" algn="bl" rotWithShape="0">
              <a:prstClr val="black">
                <a:alpha val="40000"/>
              </a:prstClr>
            </a:outerShdw>
          </a:effectLst>
        </p:spPr>
      </p:pic>
      <p:pic>
        <p:nvPicPr>
          <p:cNvPr id="5" name="Picture 4"/>
          <p:cNvPicPr>
            <a:picLocks noChangeAspect="1"/>
          </p:cNvPicPr>
          <p:nvPr/>
        </p:nvPicPr>
        <p:blipFill rotWithShape="1">
          <a:blip r:embed="rId6"/>
          <a:srcRect b="27009"/>
          <a:stretch/>
        </p:blipFill>
        <p:spPr>
          <a:xfrm>
            <a:off x="6602413" y="2624138"/>
            <a:ext cx="1870075" cy="3549650"/>
          </a:xfrm>
          <a:prstGeom prst="rect">
            <a:avLst/>
          </a:prstGeom>
          <a:effectLst>
            <a:outerShdw blurRad="50800" dist="38100" dir="18900000" algn="bl" rotWithShape="0">
              <a:prstClr val="black">
                <a:alpha val="40000"/>
              </a:prstClr>
            </a:outerShdw>
          </a:effectLst>
        </p:spPr>
      </p:pic>
      <p:pic>
        <p:nvPicPr>
          <p:cNvPr id="6" name="Picture 5"/>
          <p:cNvPicPr>
            <a:picLocks noChangeAspect="1"/>
          </p:cNvPicPr>
          <p:nvPr/>
        </p:nvPicPr>
        <p:blipFill rotWithShape="1">
          <a:blip r:embed="rId7"/>
          <a:srcRect b="21889"/>
          <a:stretch/>
        </p:blipFill>
        <p:spPr>
          <a:xfrm>
            <a:off x="561975" y="2495550"/>
            <a:ext cx="3014663" cy="3678238"/>
          </a:xfrm>
          <a:prstGeom prst="rect">
            <a:avLst/>
          </a:prstGeom>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 name="Rounded Rectangle 20"/>
          <p:cNvSpPr/>
          <p:nvPr/>
        </p:nvSpPr>
        <p:spPr>
          <a:xfrm>
            <a:off x="4130675" y="2405063"/>
            <a:ext cx="4341813" cy="3776662"/>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p:cNvSpPr/>
          <p:nvPr/>
        </p:nvSpPr>
        <p:spPr>
          <a:xfrm>
            <a:off x="660400" y="2405063"/>
            <a:ext cx="3314700" cy="3776662"/>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Systems in the </a:t>
            </a:r>
            <a:r>
              <a:rPr lang="en-GB" dirty="0" smtClean="0"/>
              <a:t>Body: Answers</a:t>
            </a:r>
            <a:endParaRPr lang="en-GB" altLang="en-US" dirty="0" smtClean="0"/>
          </a:p>
        </p:txBody>
      </p:sp>
      <p:sp>
        <p:nvSpPr>
          <p:cNvPr id="12293" name="Rectangle 1"/>
          <p:cNvSpPr>
            <a:spLocks noChangeArrowheads="1"/>
          </p:cNvSpPr>
          <p:nvPr/>
        </p:nvSpPr>
        <p:spPr bwMode="auto">
          <a:xfrm>
            <a:off x="660400" y="1646238"/>
            <a:ext cx="7812088" cy="34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dirty="0" smtClean="0"/>
              <a:t>Check your </a:t>
            </a:r>
            <a:r>
              <a:rPr lang="en-GB" altLang="en-US" b="1" dirty="0" smtClean="0"/>
              <a:t>Systems </a:t>
            </a:r>
            <a:r>
              <a:rPr lang="en-GB" altLang="en-US" b="1" dirty="0"/>
              <a:t>in the Body Activity </a:t>
            </a:r>
            <a:r>
              <a:rPr lang="en-GB" altLang="en-US" b="1" dirty="0" smtClean="0"/>
              <a:t>Sheet</a:t>
            </a:r>
            <a:r>
              <a:rPr lang="en-GB" altLang="en-US" dirty="0" smtClean="0"/>
              <a:t> using </a:t>
            </a:r>
            <a:r>
              <a:rPr lang="en-GB" altLang="en-US" dirty="0"/>
              <a:t>the table below:</a:t>
            </a:r>
          </a:p>
        </p:txBody>
      </p:sp>
      <p:pic>
        <p:nvPicPr>
          <p:cNvPr id="4" name="Picture 3"/>
          <p:cNvPicPr>
            <a:picLocks noChangeAspect="1"/>
          </p:cNvPicPr>
          <p:nvPr/>
        </p:nvPicPr>
        <p:blipFill rotWithShape="1">
          <a:blip r:embed="rId4"/>
          <a:srcRect b="2752"/>
          <a:stretch/>
        </p:blipFill>
        <p:spPr>
          <a:xfrm>
            <a:off x="5208588" y="2624138"/>
            <a:ext cx="2039937" cy="3559175"/>
          </a:xfrm>
          <a:prstGeom prst="rect">
            <a:avLst/>
          </a:prstGeom>
          <a:effectLst>
            <a:outerShdw blurRad="50800" dist="38100" dir="18900000" algn="bl" rotWithShape="0">
              <a:prstClr val="black">
                <a:alpha val="40000"/>
              </a:prstClr>
            </a:outerShdw>
          </a:effectLst>
        </p:spPr>
      </p:pic>
      <p:pic>
        <p:nvPicPr>
          <p:cNvPr id="5" name="Picture 4"/>
          <p:cNvPicPr>
            <a:picLocks noChangeAspect="1"/>
          </p:cNvPicPr>
          <p:nvPr/>
        </p:nvPicPr>
        <p:blipFill rotWithShape="1">
          <a:blip r:embed="rId5"/>
          <a:srcRect b="27009"/>
          <a:stretch/>
        </p:blipFill>
        <p:spPr>
          <a:xfrm>
            <a:off x="6732588" y="2640013"/>
            <a:ext cx="1870075" cy="3549650"/>
          </a:xfrm>
          <a:prstGeom prst="rect">
            <a:avLst/>
          </a:prstGeom>
          <a:effectLst>
            <a:outerShdw blurRad="50800" dist="38100" dir="18900000" algn="bl" rotWithShape="0">
              <a:prstClr val="black">
                <a:alpha val="40000"/>
              </a:prstClr>
            </a:outerShdw>
          </a:effectLst>
        </p:spPr>
      </p:pic>
      <p:pic>
        <p:nvPicPr>
          <p:cNvPr id="6" name="Picture 5"/>
          <p:cNvPicPr>
            <a:picLocks noChangeAspect="1"/>
          </p:cNvPicPr>
          <p:nvPr/>
        </p:nvPicPr>
        <p:blipFill rotWithShape="1">
          <a:blip r:embed="rId6"/>
          <a:srcRect b="21889"/>
          <a:stretch/>
        </p:blipFill>
        <p:spPr>
          <a:xfrm>
            <a:off x="3862388" y="2565400"/>
            <a:ext cx="3013075" cy="3678238"/>
          </a:xfrm>
          <a:prstGeom prst="rect">
            <a:avLst/>
          </a:prstGeom>
          <a:effectLst>
            <a:outerShdw blurRad="50800" dist="38100" dir="18900000" algn="bl" rotWithShape="0">
              <a:prstClr val="black">
                <a:alpha val="40000"/>
              </a:prstClr>
            </a:outerShdw>
          </a:effec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rcRect t="7471" b="18678"/>
          <a:stretch>
            <a:fillRect/>
          </a:stretch>
        </p:blipFill>
        <p:spPr bwMode="auto">
          <a:xfrm>
            <a:off x="993775" y="3370263"/>
            <a:ext cx="26924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1"/>
          <p:cNvSpPr>
            <a:spLocks noChangeArrowheads="1"/>
          </p:cNvSpPr>
          <p:nvPr/>
        </p:nvSpPr>
        <p:spPr bwMode="auto">
          <a:xfrm>
            <a:off x="-1612900" y="2663825"/>
            <a:ext cx="78120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a:t>Click me for a larger version!</a:t>
            </a:r>
          </a:p>
        </p:txBody>
      </p:sp>
      <p:cxnSp>
        <p:nvCxnSpPr>
          <p:cNvPr id="8" name="Curved Connector 7"/>
          <p:cNvCxnSpPr/>
          <p:nvPr/>
        </p:nvCxnSpPr>
        <p:spPr>
          <a:xfrm rot="16200000" flipH="1">
            <a:off x="1904206" y="3194844"/>
            <a:ext cx="636588" cy="234950"/>
          </a:xfrm>
          <a:prstGeom prst="curvedConnector3">
            <a:avLst>
              <a:gd name="adj1" fmla="val 45736"/>
            </a:avLst>
          </a:prstGeom>
          <a:ln w="57150">
            <a:solidFill>
              <a:srgbClr val="D04847"/>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a:grpSpLocks/>
          </p:cNvGrpSpPr>
          <p:nvPr/>
        </p:nvGrpSpPr>
        <p:grpSpPr bwMode="auto">
          <a:xfrm>
            <a:off x="0" y="0"/>
            <a:ext cx="9324976" cy="6973888"/>
            <a:chOff x="546197" y="2977527"/>
            <a:chExt cx="9324285" cy="6973808"/>
          </a:xfrm>
        </p:grpSpPr>
        <p:grpSp>
          <p:nvGrpSpPr>
            <p:cNvPr id="12302" name="Group 22"/>
            <p:cNvGrpSpPr>
              <a:grpSpLocks/>
            </p:cNvGrpSpPr>
            <p:nvPr/>
          </p:nvGrpSpPr>
          <p:grpSpPr bwMode="auto">
            <a:xfrm>
              <a:off x="546197" y="2977527"/>
              <a:ext cx="9324285" cy="6973808"/>
              <a:chOff x="546197" y="2977527"/>
              <a:chExt cx="9324285" cy="6973808"/>
            </a:xfrm>
          </p:grpSpPr>
          <p:sp>
            <p:nvSpPr>
              <p:cNvPr id="22" name="Rectangle 21"/>
              <p:cNvSpPr/>
              <p:nvPr/>
            </p:nvSpPr>
            <p:spPr>
              <a:xfrm>
                <a:off x="546197" y="2977527"/>
                <a:ext cx="9324285" cy="6973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305" name="Picture 19"/>
              <p:cNvPicPr>
                <a:picLocks noChangeAspect="1"/>
              </p:cNvPicPr>
              <p:nvPr/>
            </p:nvPicPr>
            <p:blipFill>
              <a:blip r:embed="rId8">
                <a:extLst>
                  <a:ext uri="{28A0092B-C50C-407E-A947-70E740481C1C}">
                    <a14:useLocalDpi xmlns:a14="http://schemas.microsoft.com/office/drawing/2010/main" val="0"/>
                  </a:ext>
                </a:extLst>
              </a:blip>
              <a:srcRect l="4047" t="9167" r="4243" b="18750"/>
              <a:stretch>
                <a:fillRect/>
              </a:stretch>
            </p:blipFill>
            <p:spPr bwMode="auto">
              <a:xfrm>
                <a:off x="838064" y="3370115"/>
                <a:ext cx="5695950" cy="633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03" name="Rectangle 1"/>
            <p:cNvSpPr>
              <a:spLocks noChangeArrowheads="1"/>
            </p:cNvSpPr>
            <p:nvPr/>
          </p:nvSpPr>
          <p:spPr bwMode="auto">
            <a:xfrm>
              <a:off x="7732280" y="4775834"/>
              <a:ext cx="12399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dirty="0"/>
                <a:t>Click anywhere to hide.</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24"/>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24"/>
                                        </p:tgtEl>
                                        <p:attrNameLst>
                                          <p:attrName>ppt_x</p:attrName>
                                        </p:attrNameLst>
                                      </p:cBhvr>
                                      <p:tavLst>
                                        <p:tav tm="0">
                                          <p:val>
                                            <p:strVal val="ppt_x"/>
                                          </p:val>
                                        </p:tav>
                                        <p:tav tm="100000">
                                          <p:val>
                                            <p:strVal val="ppt_x"/>
                                          </p:val>
                                        </p:tav>
                                      </p:tavLst>
                                    </p:anim>
                                    <p:anim calcmode="lin" valueType="num">
                                      <p:cBhvr additive="base">
                                        <p:cTn id="14" dur="500"/>
                                        <p:tgtEl>
                                          <p:spTgt spid="24"/>
                                        </p:tgtEl>
                                        <p:attrNameLst>
                                          <p:attrName>ppt_y</p:attrName>
                                        </p:attrNameLst>
                                      </p:cBhvr>
                                      <p:tavLst>
                                        <p:tav tm="0">
                                          <p:val>
                                            <p:strVal val="ppt_y"/>
                                          </p:val>
                                        </p:tav>
                                        <p:tav tm="100000">
                                          <p:val>
                                            <p:strVal val="1+ppt_h/2"/>
                                          </p:val>
                                        </p:tav>
                                      </p:tavLst>
                                    </p:anim>
                                    <p:set>
                                      <p:cBhvr>
                                        <p:cTn id="1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639888"/>
            <a:ext cx="3378200" cy="4541837"/>
          </a:xfrm>
          <a:prstGeom prst="roundRect">
            <a:avLst>
              <a:gd name="adj" fmla="val 2464"/>
            </a:avLst>
          </a:prstGeom>
          <a:solidFill>
            <a:srgbClr val="D048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Systems in </a:t>
            </a:r>
            <a:r>
              <a:rPr lang="en-GB" dirty="0" smtClean="0"/>
              <a:t>Your Body</a:t>
            </a:r>
            <a:endParaRPr lang="en-GB" altLang="en-US" dirty="0" smtClean="0"/>
          </a:p>
        </p:txBody>
      </p:sp>
      <p:sp>
        <p:nvSpPr>
          <p:cNvPr id="14340" name="Rectangle 1"/>
          <p:cNvSpPr>
            <a:spLocks noChangeArrowheads="1"/>
          </p:cNvSpPr>
          <p:nvPr/>
        </p:nvSpPr>
        <p:spPr bwMode="auto">
          <a:xfrm>
            <a:off x="869950" y="2276475"/>
            <a:ext cx="2908300" cy="27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dirty="0" smtClean="0">
                <a:solidFill>
                  <a:schemeClr val="bg1"/>
                </a:solidFill>
              </a:rPr>
              <a:t>You </a:t>
            </a:r>
            <a:r>
              <a:rPr lang="en-GB" altLang="en-US" sz="2000" dirty="0" smtClean="0">
                <a:solidFill>
                  <a:schemeClr val="bg1"/>
                </a:solidFill>
              </a:rPr>
              <a:t>have </a:t>
            </a:r>
            <a:r>
              <a:rPr lang="en-GB" altLang="en-US" sz="2000" dirty="0">
                <a:solidFill>
                  <a:schemeClr val="bg1"/>
                </a:solidFill>
              </a:rPr>
              <a:t>just reminded </a:t>
            </a:r>
            <a:r>
              <a:rPr lang="en-GB" altLang="en-US" sz="2000" dirty="0" smtClean="0">
                <a:solidFill>
                  <a:schemeClr val="bg1"/>
                </a:solidFill>
              </a:rPr>
              <a:t>yourself </a:t>
            </a:r>
            <a:r>
              <a:rPr lang="en-GB" altLang="en-US" sz="2000" dirty="0">
                <a:solidFill>
                  <a:schemeClr val="bg1"/>
                </a:solidFill>
              </a:rPr>
              <a:t>about the skeletal, muscular and digestive systems in the body.</a:t>
            </a:r>
          </a:p>
          <a:p>
            <a:pPr algn="ctr">
              <a:buFont typeface="Arial" panose="020B0604020202020204" pitchFamily="34" charset="0"/>
              <a:buNone/>
            </a:pPr>
            <a:r>
              <a:rPr lang="en-GB" altLang="en-US" sz="2000" dirty="0">
                <a:solidFill>
                  <a:schemeClr val="bg1"/>
                </a:solidFill>
              </a:rPr>
              <a:t>Do you know any other systems in the body? </a:t>
            </a:r>
            <a:r>
              <a:rPr lang="en-GB" altLang="en-US" sz="2000" dirty="0" smtClean="0">
                <a:solidFill>
                  <a:schemeClr val="bg1"/>
                </a:solidFill>
              </a:rPr>
              <a:t>Have a think about it and discuss your ideas. </a:t>
            </a:r>
            <a:endParaRPr lang="en-GB" altLang="en-US" sz="2000" dirty="0">
              <a:solidFill>
                <a:schemeClr val="bg1"/>
              </a:solidFill>
            </a:endParaRPr>
          </a:p>
        </p:txBody>
      </p:sp>
      <p:pic>
        <p:nvPicPr>
          <p:cNvPr id="14341" name="Talking Partner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4248150" y="1639888"/>
            <a:ext cx="4171950" cy="45418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343" name="Picture 2"/>
          <p:cNvPicPr>
            <a:picLocks noChangeAspect="1"/>
          </p:cNvPicPr>
          <p:nvPr/>
        </p:nvPicPr>
        <p:blipFill>
          <a:blip r:embed="rId5">
            <a:extLst>
              <a:ext uri="{28A0092B-C50C-407E-A947-70E740481C1C}">
                <a14:useLocalDpi xmlns:a14="http://schemas.microsoft.com/office/drawing/2010/main" val="0"/>
              </a:ext>
            </a:extLst>
          </a:blip>
          <a:srcRect b="31721"/>
          <a:stretch>
            <a:fillRect/>
          </a:stretch>
        </p:blipFill>
        <p:spPr bwMode="auto">
          <a:xfrm>
            <a:off x="4745038" y="3136900"/>
            <a:ext cx="3178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5038" y="1479550"/>
            <a:ext cx="24828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635000" y="4351338"/>
            <a:ext cx="4330700" cy="1830387"/>
          </a:xfrm>
          <a:prstGeom prst="roundRect">
            <a:avLst>
              <a:gd name="adj" fmla="val 2464"/>
            </a:avLst>
          </a:prstGeom>
          <a:solidFill>
            <a:srgbClr val="D048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p:cNvSpPr/>
          <p:nvPr/>
        </p:nvSpPr>
        <p:spPr>
          <a:xfrm>
            <a:off x="635000" y="1639888"/>
            <a:ext cx="4330700" cy="2551112"/>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Systems in </a:t>
            </a:r>
            <a:r>
              <a:rPr lang="en-GB" dirty="0" smtClean="0"/>
              <a:t>Your Body</a:t>
            </a:r>
            <a:endParaRPr lang="en-GB" altLang="en-US" dirty="0" smtClean="0"/>
          </a:p>
        </p:txBody>
      </p:sp>
      <p:pic>
        <p:nvPicPr>
          <p:cNvPr id="16389" name="Talking Partner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5181600" y="1639888"/>
            <a:ext cx="3289300" cy="45418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91" name="Rectangle 1"/>
          <p:cNvSpPr>
            <a:spLocks noChangeArrowheads="1"/>
          </p:cNvSpPr>
          <p:nvPr/>
        </p:nvSpPr>
        <p:spPr bwMode="auto">
          <a:xfrm>
            <a:off x="917575" y="1920875"/>
            <a:ext cx="373062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a:t>The system we will look at for the rest of this lesson is called the: </a:t>
            </a:r>
            <a:endParaRPr lang="en-GB" altLang="en-US" sz="2000" b="1"/>
          </a:p>
          <a:p>
            <a:pPr algn="ctr">
              <a:buFont typeface="Arial" panose="020B0604020202020204" pitchFamily="34" charset="0"/>
              <a:buNone/>
            </a:pPr>
            <a:r>
              <a:rPr lang="en-GB" altLang="en-US" sz="2000" b="1"/>
              <a:t>‘Circulatory System’. </a:t>
            </a:r>
          </a:p>
          <a:p>
            <a:pPr algn="ctr">
              <a:buFont typeface="Arial" panose="020B0604020202020204" pitchFamily="34" charset="0"/>
              <a:buNone/>
            </a:pPr>
            <a:r>
              <a:rPr lang="en-GB" altLang="en-US" sz="2000"/>
              <a:t>The word </a:t>
            </a:r>
            <a:r>
              <a:rPr lang="en-GB" altLang="en-US" sz="2000">
                <a:solidFill>
                  <a:schemeClr val="accent2"/>
                </a:solidFill>
              </a:rPr>
              <a:t>circulation</a:t>
            </a:r>
            <a:r>
              <a:rPr lang="en-GB" altLang="en-US" sz="2000"/>
              <a:t> means </a:t>
            </a:r>
            <a:r>
              <a:rPr lang="en-GB" altLang="en-US" sz="2000">
                <a:solidFill>
                  <a:schemeClr val="accent2"/>
                </a:solidFill>
              </a:rPr>
              <a:t>‘the movement to, fro or around something’.</a:t>
            </a:r>
          </a:p>
        </p:txBody>
      </p:sp>
      <p:sp>
        <p:nvSpPr>
          <p:cNvPr id="16392" name="Rectangle 1"/>
          <p:cNvSpPr>
            <a:spLocks noChangeArrowheads="1"/>
          </p:cNvSpPr>
          <p:nvPr/>
        </p:nvSpPr>
        <p:spPr bwMode="auto">
          <a:xfrm>
            <a:off x="863600" y="4525963"/>
            <a:ext cx="38735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spcAft>
                <a:spcPts val="1200"/>
              </a:spcAft>
              <a:buFontTx/>
              <a:buNone/>
            </a:pPr>
            <a:r>
              <a:rPr lang="en-GB" altLang="en-US" dirty="0" smtClean="0">
                <a:solidFill>
                  <a:schemeClr val="bg1"/>
                </a:solidFill>
              </a:rPr>
              <a:t>Discuss or think about the answers to </a:t>
            </a:r>
            <a:r>
              <a:rPr lang="en-GB" altLang="en-US" dirty="0">
                <a:solidFill>
                  <a:schemeClr val="bg1"/>
                </a:solidFill>
              </a:rPr>
              <a:t>the following </a:t>
            </a:r>
            <a:r>
              <a:rPr lang="en-GB" altLang="en-US" dirty="0" smtClean="0">
                <a:solidFill>
                  <a:schemeClr val="bg1"/>
                </a:solidFill>
              </a:rPr>
              <a:t>questions:</a:t>
            </a:r>
            <a:endParaRPr lang="en-GB" altLang="en-US" dirty="0">
              <a:solidFill>
                <a:schemeClr val="bg1"/>
              </a:solidFill>
            </a:endParaRPr>
          </a:p>
          <a:p>
            <a:pPr algn="ctr">
              <a:lnSpc>
                <a:spcPct val="100000"/>
              </a:lnSpc>
              <a:spcBef>
                <a:spcPct val="0"/>
              </a:spcBef>
              <a:spcAft>
                <a:spcPts val="1200"/>
              </a:spcAft>
              <a:buFontTx/>
              <a:buNone/>
            </a:pPr>
            <a:r>
              <a:rPr lang="en-GB" altLang="en-US" dirty="0">
                <a:solidFill>
                  <a:schemeClr val="bg1"/>
                </a:solidFill>
                <a:latin typeface="Sassoon Infant Md" panose="02000603050000020003" pitchFamily="50" charset="0"/>
              </a:rPr>
              <a:t>What does the system do?</a:t>
            </a:r>
          </a:p>
          <a:p>
            <a:pPr algn="ctr">
              <a:lnSpc>
                <a:spcPct val="100000"/>
              </a:lnSpc>
              <a:spcBef>
                <a:spcPct val="0"/>
              </a:spcBef>
              <a:spcAft>
                <a:spcPts val="1200"/>
              </a:spcAft>
              <a:buFontTx/>
              <a:buNone/>
            </a:pPr>
            <a:r>
              <a:rPr lang="en-GB" altLang="en-US" dirty="0">
                <a:solidFill>
                  <a:schemeClr val="bg1"/>
                </a:solidFill>
                <a:latin typeface="Sassoon Infant Md" panose="02000603050000020003" pitchFamily="50" charset="0"/>
              </a:rPr>
              <a:t>What are the parts of the system?</a:t>
            </a:r>
          </a:p>
        </p:txBody>
      </p:sp>
      <p:pic>
        <p:nvPicPr>
          <p:cNvPr id="1639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9425" y="1541463"/>
            <a:ext cx="25336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59425" y="2173288"/>
            <a:ext cx="24828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 name="Rounded Rectangle 16"/>
          <p:cNvSpPr/>
          <p:nvPr/>
        </p:nvSpPr>
        <p:spPr>
          <a:xfrm>
            <a:off x="4152900" y="2984500"/>
            <a:ext cx="4330700" cy="1243013"/>
          </a:xfrm>
          <a:prstGeom prst="roundRect">
            <a:avLst>
              <a:gd name="adj" fmla="val 2464"/>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ounded Rectangle 9"/>
          <p:cNvSpPr/>
          <p:nvPr/>
        </p:nvSpPr>
        <p:spPr>
          <a:xfrm>
            <a:off x="4152900" y="4419600"/>
            <a:ext cx="4330700" cy="1762125"/>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p:cNvSpPr/>
          <p:nvPr/>
        </p:nvSpPr>
        <p:spPr>
          <a:xfrm>
            <a:off x="4152900" y="1639888"/>
            <a:ext cx="4330700" cy="1152525"/>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The Circulatory System</a:t>
            </a:r>
            <a:endParaRPr lang="en-GB" altLang="en-US" dirty="0" smtClean="0"/>
          </a:p>
        </p:txBody>
      </p:sp>
      <p:sp>
        <p:nvSpPr>
          <p:cNvPr id="7" name="Rounded Rectangle 6"/>
          <p:cNvSpPr/>
          <p:nvPr/>
        </p:nvSpPr>
        <p:spPr>
          <a:xfrm>
            <a:off x="647700" y="1639888"/>
            <a:ext cx="3289300" cy="45418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9" name="Rectangle 1"/>
          <p:cNvSpPr>
            <a:spLocks noChangeArrowheads="1"/>
          </p:cNvSpPr>
          <p:nvPr/>
        </p:nvSpPr>
        <p:spPr bwMode="auto">
          <a:xfrm>
            <a:off x="4435475" y="2047875"/>
            <a:ext cx="37306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a:t>What can you see? </a:t>
            </a:r>
          </a:p>
        </p:txBody>
      </p:sp>
      <p:pic>
        <p:nvPicPr>
          <p:cNvPr id="1844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5525" y="1541463"/>
            <a:ext cx="25336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1"/>
          <p:cNvSpPr>
            <a:spLocks noChangeArrowheads="1"/>
          </p:cNvSpPr>
          <p:nvPr/>
        </p:nvSpPr>
        <p:spPr bwMode="auto">
          <a:xfrm>
            <a:off x="4448175" y="3424238"/>
            <a:ext cx="37306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a:t>Is this what you expected? </a:t>
            </a:r>
          </a:p>
        </p:txBody>
      </p:sp>
      <p:sp>
        <p:nvSpPr>
          <p:cNvPr id="18443" name="Rectangle 1"/>
          <p:cNvSpPr>
            <a:spLocks noChangeArrowheads="1"/>
          </p:cNvSpPr>
          <p:nvPr/>
        </p:nvSpPr>
        <p:spPr bwMode="auto">
          <a:xfrm>
            <a:off x="4435475" y="5030788"/>
            <a:ext cx="37306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a:t>Are there parts you did not expect to be in the circulatory system?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647700" y="1714500"/>
            <a:ext cx="4457700" cy="4467225"/>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Parts of the Circulatory </a:t>
            </a:r>
            <a:r>
              <a:rPr lang="en-GB" dirty="0" smtClean="0"/>
              <a:t/>
            </a:r>
            <a:br>
              <a:rPr lang="en-GB" dirty="0" smtClean="0"/>
            </a:br>
            <a:r>
              <a:rPr lang="en-GB" dirty="0" smtClean="0"/>
              <a:t>System: Heart</a:t>
            </a:r>
            <a:endParaRPr lang="en-GB" altLang="en-US" dirty="0" smtClean="0"/>
          </a:p>
        </p:txBody>
      </p:sp>
      <p:sp>
        <p:nvSpPr>
          <p:cNvPr id="20484" name="TextBox 12"/>
          <p:cNvSpPr txBox="1">
            <a:spLocks noChangeArrowheads="1"/>
          </p:cNvSpPr>
          <p:nvPr/>
        </p:nvSpPr>
        <p:spPr bwMode="auto">
          <a:xfrm>
            <a:off x="895350" y="1943100"/>
            <a:ext cx="40957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 heart is a powerful organ that is situated between your lungs and protected by the ribcage.</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heart pumps blood to the lungs to get oxygen.</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heart then pumps this oxygenated blood around the body.</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heart is split between the left and right side.</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As you can see, it consists of many parts!</a:t>
            </a:r>
          </a:p>
        </p:txBody>
      </p:sp>
      <p:grpSp>
        <p:nvGrpSpPr>
          <p:cNvPr id="6" name="Group 5"/>
          <p:cNvGrpSpPr>
            <a:grpSpLocks/>
          </p:cNvGrpSpPr>
          <p:nvPr/>
        </p:nvGrpSpPr>
        <p:grpSpPr bwMode="auto">
          <a:xfrm>
            <a:off x="5353050" y="4257675"/>
            <a:ext cx="3130550" cy="1924050"/>
            <a:chOff x="5353050" y="4257161"/>
            <a:chExt cx="3130549" cy="1924564"/>
          </a:xfrm>
        </p:grpSpPr>
        <p:sp>
          <p:nvSpPr>
            <p:cNvPr id="21" name="Rounded Rectangle 20"/>
            <p:cNvSpPr/>
            <p:nvPr/>
          </p:nvSpPr>
          <p:spPr>
            <a:xfrm>
              <a:off x="5353050" y="4287332"/>
              <a:ext cx="3130549" cy="1894393"/>
            </a:xfrm>
            <a:prstGeom prst="roundRect">
              <a:avLst>
                <a:gd name="adj" fmla="val 2464"/>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049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4756" y="4257161"/>
              <a:ext cx="1174886" cy="182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Rectangle 1"/>
            <p:cNvSpPr>
              <a:spLocks noChangeArrowheads="1"/>
            </p:cNvSpPr>
            <p:nvPr/>
          </p:nvSpPr>
          <p:spPr bwMode="auto">
            <a:xfrm>
              <a:off x="6987306" y="4814472"/>
              <a:ext cx="1268629"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a:t>Click me for a larger version!</a:t>
              </a:r>
            </a:p>
          </p:txBody>
        </p:sp>
      </p:grpSp>
      <p:grpSp>
        <p:nvGrpSpPr>
          <p:cNvPr id="5" name="Group 4"/>
          <p:cNvGrpSpPr/>
          <p:nvPr/>
        </p:nvGrpSpPr>
        <p:grpSpPr>
          <a:xfrm>
            <a:off x="5353050" y="1714500"/>
            <a:ext cx="3130550" cy="2400300"/>
            <a:chOff x="5353050" y="1714500"/>
            <a:chExt cx="3130550" cy="2400300"/>
          </a:xfrm>
        </p:grpSpPr>
        <p:sp>
          <p:nvSpPr>
            <p:cNvPr id="20" name="Rounded Rectangle 19"/>
            <p:cNvSpPr/>
            <p:nvPr/>
          </p:nvSpPr>
          <p:spPr bwMode="auto">
            <a:xfrm>
              <a:off x="5353050" y="1714500"/>
              <a:ext cx="3130550" cy="2400300"/>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01" name="Rectangle 1"/>
            <p:cNvSpPr>
              <a:spLocks noChangeArrowheads="1"/>
            </p:cNvSpPr>
            <p:nvPr/>
          </p:nvSpPr>
          <p:spPr bwMode="auto">
            <a:xfrm>
              <a:off x="5392934" y="1856860"/>
              <a:ext cx="3039867" cy="34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dirty="0"/>
                <a:t>Click me for a larger version!</a:t>
              </a: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t="14658" b="9765"/>
            <a:stretch/>
          </p:blipFill>
          <p:spPr>
            <a:xfrm>
              <a:off x="5536582" y="2418066"/>
              <a:ext cx="2752570" cy="1470689"/>
            </a:xfrm>
            <a:prstGeom prst="rect">
              <a:avLst/>
            </a:prstGeom>
          </p:spPr>
        </p:pic>
      </p:grpSp>
      <p:grpSp>
        <p:nvGrpSpPr>
          <p:cNvPr id="4" name="Group 3"/>
          <p:cNvGrpSpPr/>
          <p:nvPr/>
        </p:nvGrpSpPr>
        <p:grpSpPr>
          <a:xfrm>
            <a:off x="-17463" y="-316689"/>
            <a:ext cx="9324976" cy="7269939"/>
            <a:chOff x="-17463" y="-316689"/>
            <a:chExt cx="9324976" cy="7269939"/>
          </a:xfrm>
        </p:grpSpPr>
        <p:sp>
          <p:nvSpPr>
            <p:cNvPr id="27" name="Rectangle 26"/>
            <p:cNvSpPr/>
            <p:nvPr/>
          </p:nvSpPr>
          <p:spPr bwMode="auto">
            <a:xfrm>
              <a:off x="-17463" y="-20638"/>
              <a:ext cx="9324976" cy="6973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25" y="-316689"/>
              <a:ext cx="9144000" cy="6464401"/>
            </a:xfrm>
            <a:prstGeom prst="rect">
              <a:avLst/>
            </a:prstGeom>
          </p:spPr>
        </p:pic>
        <p:sp>
          <p:nvSpPr>
            <p:cNvPr id="20493" name="Rectangle 1"/>
            <p:cNvSpPr>
              <a:spLocks noChangeArrowheads="1"/>
            </p:cNvSpPr>
            <p:nvPr/>
          </p:nvSpPr>
          <p:spPr bwMode="auto">
            <a:xfrm>
              <a:off x="5702015" y="5675313"/>
              <a:ext cx="1240009" cy="92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dirty="0"/>
                <a:t>Click anywhere to hide.</a:t>
              </a:r>
            </a:p>
          </p:txBody>
        </p:sp>
      </p:grpSp>
      <p:grpSp>
        <p:nvGrpSpPr>
          <p:cNvPr id="33" name="Group 32"/>
          <p:cNvGrpSpPr>
            <a:grpSpLocks/>
          </p:cNvGrpSpPr>
          <p:nvPr/>
        </p:nvGrpSpPr>
        <p:grpSpPr bwMode="auto">
          <a:xfrm>
            <a:off x="-180975" y="-20638"/>
            <a:ext cx="9324975" cy="6973888"/>
            <a:chOff x="-167585" y="-49242"/>
            <a:chExt cx="9324285" cy="6973808"/>
          </a:xfrm>
        </p:grpSpPr>
        <p:sp>
          <p:nvSpPr>
            <p:cNvPr id="37" name="Rectangle 36"/>
            <p:cNvSpPr/>
            <p:nvPr/>
          </p:nvSpPr>
          <p:spPr>
            <a:xfrm>
              <a:off x="-167585" y="-49242"/>
              <a:ext cx="9324285" cy="6973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90" name="Rectangle 1"/>
            <p:cNvSpPr>
              <a:spLocks noChangeArrowheads="1"/>
            </p:cNvSpPr>
            <p:nvPr/>
          </p:nvSpPr>
          <p:spPr bwMode="auto">
            <a:xfrm>
              <a:off x="6287078" y="2501632"/>
              <a:ext cx="12399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a:t>Click anywhere to hide.</a:t>
              </a:r>
            </a:p>
          </p:txBody>
        </p:sp>
        <p:pic>
          <p:nvPicPr>
            <p:cNvPr id="20491" name="Picture 3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02792" y="588402"/>
              <a:ext cx="3653792" cy="567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33"/>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42" presetClass="exit" presetSubtype="0" fill="hold" nodeType="clickEffect">
                                  <p:stCondLst>
                                    <p:cond delay="0"/>
                                  </p:stCondLst>
                                  <p:childTnLst>
                                    <p:animEffect transition="out" filter="fade">
                                      <p:cBhvr>
                                        <p:cTn id="14" dur="1000"/>
                                        <p:tgtEl>
                                          <p:spTgt spid="33"/>
                                        </p:tgtEl>
                                      </p:cBhvr>
                                    </p:animEffect>
                                    <p:anim calcmode="lin" valueType="num">
                                      <p:cBhvr>
                                        <p:cTn id="15" dur="1000"/>
                                        <p:tgtEl>
                                          <p:spTgt spid="33"/>
                                        </p:tgtEl>
                                        <p:attrNameLst>
                                          <p:attrName>ppt_x</p:attrName>
                                        </p:attrNameLst>
                                      </p:cBhvr>
                                      <p:tavLst>
                                        <p:tav tm="0">
                                          <p:val>
                                            <p:strVal val="ppt_x"/>
                                          </p:val>
                                        </p:tav>
                                        <p:tav tm="100000">
                                          <p:val>
                                            <p:strVal val="ppt_x"/>
                                          </p:val>
                                        </p:tav>
                                      </p:tavLst>
                                    </p:anim>
                                    <p:anim calcmode="lin" valueType="num">
                                      <p:cBhvr>
                                        <p:cTn id="16" dur="1000"/>
                                        <p:tgtEl>
                                          <p:spTgt spid="33"/>
                                        </p:tgtEl>
                                        <p:attrNameLst>
                                          <p:attrName>ppt_y</p:attrName>
                                        </p:attrNameLst>
                                      </p:cBhvr>
                                      <p:tavLst>
                                        <p:tav tm="0">
                                          <p:val>
                                            <p:strVal val="ppt_y"/>
                                          </p:val>
                                        </p:tav>
                                        <p:tav tm="100000">
                                          <p:val>
                                            <p:strVal val="ppt_y+.1"/>
                                          </p:val>
                                        </p:tav>
                                      </p:tavLst>
                                    </p:anim>
                                    <p:set>
                                      <p:cBhvr>
                                        <p:cTn id="17"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1000"/>
                                        <p:tgtEl>
                                          <p:spTgt spid="4"/>
                                        </p:tgtEl>
                                      </p:cBhvr>
                                    </p:animEffect>
                                    <p:anim calcmode="lin" valueType="num">
                                      <p:cBhvr>
                                        <p:cTn id="31" dur="1000"/>
                                        <p:tgtEl>
                                          <p:spTgt spid="4"/>
                                        </p:tgtEl>
                                        <p:attrNameLst>
                                          <p:attrName>ppt_x</p:attrName>
                                        </p:attrNameLst>
                                      </p:cBhvr>
                                      <p:tavLst>
                                        <p:tav tm="0">
                                          <p:val>
                                            <p:strVal val="ppt_x"/>
                                          </p:val>
                                        </p:tav>
                                        <p:tav tm="100000">
                                          <p:val>
                                            <p:strVal val="ppt_x"/>
                                          </p:val>
                                        </p:tav>
                                      </p:tavLst>
                                    </p:anim>
                                    <p:anim calcmode="lin" valueType="num">
                                      <p:cBhvr>
                                        <p:cTn id="32" dur="1000"/>
                                        <p:tgtEl>
                                          <p:spTgt spid="4"/>
                                        </p:tgtEl>
                                        <p:attrNameLst>
                                          <p:attrName>ppt_y</p:attrName>
                                        </p:attrNameLst>
                                      </p:cBhvr>
                                      <p:tavLst>
                                        <p:tav tm="0">
                                          <p:val>
                                            <p:strVal val="ppt_y"/>
                                          </p:val>
                                        </p:tav>
                                        <p:tav tm="100000">
                                          <p:val>
                                            <p:strVal val="ppt_y+.1"/>
                                          </p:val>
                                        </p:tav>
                                      </p:tavLst>
                                    </p:anim>
                                    <p:set>
                                      <p:cBhvr>
                                        <p:cTn id="33"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 name="Rounded Rectangle 39"/>
          <p:cNvSpPr/>
          <p:nvPr/>
        </p:nvSpPr>
        <p:spPr>
          <a:xfrm>
            <a:off x="5126038" y="1803400"/>
            <a:ext cx="3344862" cy="4327525"/>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Rounded Rectangle 38"/>
          <p:cNvSpPr/>
          <p:nvPr/>
        </p:nvSpPr>
        <p:spPr>
          <a:xfrm>
            <a:off x="660400" y="4654550"/>
            <a:ext cx="4165600" cy="1476375"/>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Parts of the Circulatory </a:t>
            </a:r>
            <a:r>
              <a:rPr lang="en-GB" dirty="0" smtClean="0"/>
              <a:t/>
            </a:r>
            <a:br>
              <a:rPr lang="en-GB" dirty="0" smtClean="0"/>
            </a:br>
            <a:r>
              <a:rPr lang="en-GB" dirty="0" smtClean="0"/>
              <a:t>System: Lungs</a:t>
            </a:r>
            <a:endParaRPr lang="en-GB" altLang="en-US" dirty="0" smtClean="0"/>
          </a:p>
        </p:txBody>
      </p:sp>
      <p:sp>
        <p:nvSpPr>
          <p:cNvPr id="22533" name="TextBox 6"/>
          <p:cNvSpPr txBox="1">
            <a:spLocks noChangeArrowheads="1"/>
          </p:cNvSpPr>
          <p:nvPr/>
        </p:nvSpPr>
        <p:spPr bwMode="auto">
          <a:xfrm>
            <a:off x="787400" y="4854575"/>
            <a:ext cx="4038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a:solidFill>
                  <a:schemeClr val="tx1"/>
                </a:solidFill>
              </a:rPr>
              <a:t>Air breathed in through the mouth or nose travels down the trachea, through the bronchi into one of the lungs. The air travels into the bronchioles and into the air sacs (alveoli).</a:t>
            </a:r>
          </a:p>
        </p:txBody>
      </p:sp>
      <p:pic>
        <p:nvPicPr>
          <p:cNvPr id="2253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3700" y="2260600"/>
            <a:ext cx="26670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a:grpSpLocks/>
          </p:cNvGrpSpPr>
          <p:nvPr/>
        </p:nvGrpSpPr>
        <p:grpSpPr bwMode="auto">
          <a:xfrm>
            <a:off x="660400" y="1803400"/>
            <a:ext cx="4165600" cy="2547938"/>
            <a:chOff x="660400" y="1803400"/>
            <a:chExt cx="4165601" cy="2547171"/>
          </a:xfrm>
        </p:grpSpPr>
        <p:sp>
          <p:nvSpPr>
            <p:cNvPr id="21" name="Rounded Rectangle 20"/>
            <p:cNvSpPr/>
            <p:nvPr/>
          </p:nvSpPr>
          <p:spPr>
            <a:xfrm>
              <a:off x="660400" y="1803400"/>
              <a:ext cx="4165601" cy="2547171"/>
            </a:xfrm>
            <a:prstGeom prst="roundRect">
              <a:avLst>
                <a:gd name="adj" fmla="val 2464"/>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2541" name="Picture 3"/>
            <p:cNvPicPr>
              <a:picLocks noChangeAspect="1"/>
            </p:cNvPicPr>
            <p:nvPr/>
          </p:nvPicPr>
          <p:blipFill>
            <a:blip r:embed="rId5">
              <a:extLst>
                <a:ext uri="{28A0092B-C50C-407E-A947-70E740481C1C}">
                  <a14:useLocalDpi xmlns:a14="http://schemas.microsoft.com/office/drawing/2010/main" val="0"/>
                </a:ext>
              </a:extLst>
            </a:blip>
            <a:srcRect l="1389" t="13664" r="1527" b="11308"/>
            <a:stretch>
              <a:fillRect/>
            </a:stretch>
          </p:blipFill>
          <p:spPr bwMode="auto">
            <a:xfrm>
              <a:off x="859511" y="1941513"/>
              <a:ext cx="3712490" cy="191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Rectangle 8"/>
            <p:cNvSpPr>
              <a:spLocks noChangeArrowheads="1"/>
            </p:cNvSpPr>
            <p:nvPr/>
          </p:nvSpPr>
          <p:spPr bwMode="auto">
            <a:xfrm>
              <a:off x="1316729" y="3930439"/>
              <a:ext cx="2861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Click me for a larger version!</a:t>
              </a:r>
            </a:p>
          </p:txBody>
        </p:sp>
      </p:grpSp>
      <p:grpSp>
        <p:nvGrpSpPr>
          <p:cNvPr id="16" name="Group 15"/>
          <p:cNvGrpSpPr>
            <a:grpSpLocks/>
          </p:cNvGrpSpPr>
          <p:nvPr/>
        </p:nvGrpSpPr>
        <p:grpSpPr bwMode="auto">
          <a:xfrm>
            <a:off x="-155575" y="-7938"/>
            <a:ext cx="9324975" cy="6973888"/>
            <a:chOff x="-154885" y="-8047"/>
            <a:chExt cx="9324285" cy="6973808"/>
          </a:xfrm>
        </p:grpSpPr>
        <p:sp>
          <p:nvSpPr>
            <p:cNvPr id="42" name="Rectangle 41"/>
            <p:cNvSpPr/>
            <p:nvPr/>
          </p:nvSpPr>
          <p:spPr>
            <a:xfrm>
              <a:off x="-154885" y="-8047"/>
              <a:ext cx="9324285" cy="6973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2538" name="Picture 14"/>
            <p:cNvPicPr>
              <a:picLocks noChangeAspect="1"/>
            </p:cNvPicPr>
            <p:nvPr/>
          </p:nvPicPr>
          <p:blipFill>
            <a:blip r:embed="rId6">
              <a:extLst>
                <a:ext uri="{28A0092B-C50C-407E-A947-70E740481C1C}">
                  <a14:useLocalDpi xmlns:a14="http://schemas.microsoft.com/office/drawing/2010/main" val="0"/>
                </a:ext>
              </a:extLst>
            </a:blip>
            <a:srcRect l="1945" t="13863" r="2083" b="12486"/>
            <a:stretch>
              <a:fillRect/>
            </a:stretch>
          </p:blipFill>
          <p:spPr bwMode="auto">
            <a:xfrm>
              <a:off x="177800" y="1092200"/>
              <a:ext cx="87757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Rectangle 1"/>
            <p:cNvSpPr>
              <a:spLocks noChangeArrowheads="1"/>
            </p:cNvSpPr>
            <p:nvPr/>
          </p:nvSpPr>
          <p:spPr bwMode="auto">
            <a:xfrm>
              <a:off x="7066128" y="5420118"/>
              <a:ext cx="12399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a:t>Click anywhere to hide.</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7"/>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16"/>
                                        </p:tgtEl>
                                        <p:attrNameLst>
                                          <p:attrName>ppt_x</p:attrName>
                                        </p:attrNameLst>
                                      </p:cBhvr>
                                      <p:tavLst>
                                        <p:tav tm="0">
                                          <p:val>
                                            <p:strVal val="ppt_x"/>
                                          </p:val>
                                        </p:tav>
                                        <p:tav tm="100000">
                                          <p:val>
                                            <p:strVal val="ppt_x"/>
                                          </p:val>
                                        </p:tav>
                                      </p:tavLst>
                                    </p:anim>
                                    <p:anim calcmode="lin" valueType="num">
                                      <p:cBhvr additive="base">
                                        <p:cTn id="14" dur="500"/>
                                        <p:tgtEl>
                                          <p:spTgt spid="16"/>
                                        </p:tgtEl>
                                        <p:attrNameLst>
                                          <p:attrName>ppt_y</p:attrName>
                                        </p:attrNameLst>
                                      </p:cBhvr>
                                      <p:tavLst>
                                        <p:tav tm="0">
                                          <p:val>
                                            <p:strVal val="ppt_y"/>
                                          </p:val>
                                        </p:tav>
                                        <p:tav tm="100000">
                                          <p:val>
                                            <p:strVal val="1+ppt_h/2"/>
                                          </p:val>
                                        </p:tav>
                                      </p:tavLst>
                                    </p:anim>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4944</TotalTime>
  <Words>611</Words>
  <Application>Microsoft Office PowerPoint</Application>
  <PresentationFormat>On-screen Show (4:3)</PresentationFormat>
  <Paragraphs>92</Paragraphs>
  <Slides>14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BPreplay</vt:lpstr>
      <vt:lpstr>Sassoon Infant Rg</vt:lpstr>
      <vt:lpstr>Calibri</vt:lpstr>
      <vt:lpstr>Sassoon Infant Md</vt:lpstr>
      <vt:lpstr>Office Theme</vt:lpstr>
      <vt:lpstr>PowerPoint Presentation</vt:lpstr>
      <vt:lpstr>PowerPoint Presentation</vt:lpstr>
      <vt:lpstr>Systems in the Body: a Reminder</vt:lpstr>
      <vt:lpstr>Systems in the Body: Answers</vt:lpstr>
      <vt:lpstr>Systems in Your Body</vt:lpstr>
      <vt:lpstr>Systems in Your Body</vt:lpstr>
      <vt:lpstr>The Circulatory System</vt:lpstr>
      <vt:lpstr>Parts of the Circulatory  System: Heart</vt:lpstr>
      <vt:lpstr>Parts of the Circulatory  System: Lungs</vt:lpstr>
      <vt:lpstr>Parts of the Circulatory System: Blood Vessels</vt:lpstr>
      <vt:lpstr>Parts of the Circulatory System</vt:lpstr>
      <vt:lpstr>Systems In The Body:  Functions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L Crofton</cp:lastModifiedBy>
  <cp:revision>378</cp:revision>
  <dcterms:created xsi:type="dcterms:W3CDTF">2014-10-01T16:09:27Z</dcterms:created>
  <dcterms:modified xsi:type="dcterms:W3CDTF">2020-05-04T19:35:53Z</dcterms:modified>
</cp:coreProperties>
</file>