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8" r:id="rId4"/>
    <p:sldId id="279" r:id="rId5"/>
    <p:sldId id="282" r:id="rId6"/>
    <p:sldId id="284" r:id="rId7"/>
    <p:sldId id="289" r:id="rId8"/>
    <p:sldId id="290" r:id="rId9"/>
    <p:sldId id="291" r:id="rId10"/>
    <p:sldId id="28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uffy-TTF" panose="020B0603060100000000" charset="0"/>
      <p:regular r:id="rId18"/>
      <p:bold r:id="rId19"/>
      <p:italic r:id="rId20"/>
      <p:boldItalic r:id="rId21"/>
    </p:embeddedFont>
    <p:embeddedFont>
      <p:font typeface="BPreplay" panose="02000503000000020004" charset="0"/>
      <p:regular r:id="rId22"/>
      <p:bold r:id="rId23"/>
      <p:italic r:id="rId24"/>
      <p:boldItalic r:id="rId25"/>
    </p:embeddedFont>
    <p:embeddedFont>
      <p:font typeface="Tuffy" panose="020B0603060100000000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  <p:embeddedFont>
      <p:font typeface="Kalam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3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7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F54"/>
    <a:srgbClr val="4EB2E5"/>
    <a:srgbClr val="46A1DA"/>
    <a:srgbClr val="5B2A85"/>
    <a:srgbClr val="87BD31"/>
    <a:srgbClr val="E62121"/>
    <a:srgbClr val="FFE001"/>
    <a:srgbClr val="FFE76D"/>
    <a:srgbClr val="0079C3"/>
    <a:srgbClr val="00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52"/>
        <p:guide orient="horz" pos="332"/>
        <p:guide orient="horz" pos="472"/>
        <p:guide orient="horz" pos="381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993"/>
            <a:ext cx="2722090" cy="3849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993"/>
            <a:ext cx="2722090" cy="3849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45573" y="702863"/>
            <a:ext cx="444915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Compare and Order 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3450" r="4301" b="8393"/>
          <a:stretch/>
        </p:blipFill>
        <p:spPr>
          <a:xfrm rot="1640264">
            <a:off x="994653" y="2340162"/>
            <a:ext cx="1376065" cy="187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254" r="51553" b="1176"/>
          <a:stretch/>
        </p:blipFill>
        <p:spPr>
          <a:xfrm rot="1527953">
            <a:off x="2542066" y="2852802"/>
            <a:ext cx="719705" cy="2101675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9" y="1928694"/>
            <a:ext cx="4038155" cy="4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61962" y="762000"/>
            <a:ext cx="8220075" cy="6523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482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Diving into Mastery Guidance for Educators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04B34F-55C5-40A6-8A7E-881778633952}"/>
              </a:ext>
            </a:extLst>
          </p:cNvPr>
          <p:cNvSpPr/>
          <p:nvPr/>
        </p:nvSpPr>
        <p:spPr>
          <a:xfrm>
            <a:off x="761153" y="1994284"/>
            <a:ext cx="3196589" cy="379505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3" y="1341966"/>
            <a:ext cx="7623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Each activity sheet is split into three sections, </a:t>
            </a:r>
            <a:r>
              <a:rPr lang="en-GB" sz="1600" dirty="0" smtClean="0">
                <a:latin typeface="Tuffy" panose="020B0603060100000000" pitchFamily="34" charset="0"/>
                <a:ea typeface="Tuffy" panose="020B0603060100000000" pitchFamily="34" charset="0"/>
              </a:rPr>
              <a:t>diving, </a:t>
            </a:r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deeper and deepest, which are represented by the following icons: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C4EA92-F36C-4499-A738-0B1DDBF02EE5}"/>
              </a:ext>
            </a:extLst>
          </p:cNvPr>
          <p:cNvSpPr/>
          <p:nvPr/>
        </p:nvSpPr>
        <p:spPr>
          <a:xfrm>
            <a:off x="3957742" y="1936618"/>
            <a:ext cx="4435369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3600" dirty="0" smtClean="0">
                <a:latin typeface="Tuffy" panose="020B0603060100000000" pitchFamily="34" charset="0"/>
                <a:ea typeface="Tuffy" panose="020B0603060100000000" pitchFamily="34" charset="0"/>
              </a:rPr>
              <a:t>Always start with diving. If that is easy, then try deeper. For an extra challenge try deepest (do all </a:t>
            </a:r>
            <a:r>
              <a:rPr lang="en-GB" sz="3600" dirty="0" smtClean="0">
                <a:latin typeface="Tuffy" panose="020B0603060100000000" pitchFamily="34" charset="0"/>
                <a:ea typeface="Tuffy" panose="020B0603060100000000" pitchFamily="34" charset="0"/>
              </a:rPr>
              <a:t>three) !</a:t>
            </a:r>
            <a:endParaRPr lang="en-GB" sz="3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3030" y="2423057"/>
            <a:ext cx="2292835" cy="2937506"/>
            <a:chOff x="1213030" y="2423057"/>
            <a:chExt cx="2292835" cy="2937506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2F8BBE3-D3F3-4DE6-A818-2D773F20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2423057"/>
              <a:ext cx="868680" cy="86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64A8FE3-B06C-4E40-977F-4F3E0ACC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3457470"/>
              <a:ext cx="8686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88CE03C-10B4-46B1-849A-0D1B9CBC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4491883"/>
              <a:ext cx="868680" cy="868680"/>
            </a:xfrm>
            <a:prstGeom prst="rect">
              <a:avLst/>
            </a:prstGeom>
          </p:spPr>
        </p:pic>
        <p:sp>
          <p:nvSpPr>
            <p:cNvPr id="11" name="Arrow: Pentagon 11">
              <a:extLst>
                <a:ext uri="{FF2B5EF4-FFF2-40B4-BE49-F238E27FC236}">
                  <a16:creationId xmlns="" xmlns:a16="http://schemas.microsoft.com/office/drawing/2014/main" id="{602133B5-7961-4F75-A2BE-B73C6DB63E21}"/>
                </a:ext>
              </a:extLst>
            </p:cNvPr>
            <p:cNvSpPr/>
            <p:nvPr/>
          </p:nvSpPr>
          <p:spPr>
            <a:xfrm flipH="1">
              <a:off x="2180298" y="2674517"/>
              <a:ext cx="1325567" cy="365760"/>
            </a:xfrm>
            <a:prstGeom prst="homePlate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 smtClean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Diving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Pentagon 12">
              <a:extLst>
                <a:ext uri="{FF2B5EF4-FFF2-40B4-BE49-F238E27FC236}">
                  <a16:creationId xmlns="" xmlns:a16="http://schemas.microsoft.com/office/drawing/2014/main" id="{D99180F2-5FC9-4895-9C62-0CB9474D9C82}"/>
                </a:ext>
              </a:extLst>
            </p:cNvPr>
            <p:cNvSpPr/>
            <p:nvPr/>
          </p:nvSpPr>
          <p:spPr>
            <a:xfrm flipH="1">
              <a:off x="2180298" y="3708930"/>
              <a:ext cx="1325567" cy="365760"/>
            </a:xfrm>
            <a:prstGeom prst="homePlat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Pentagon 13">
              <a:extLst>
                <a:ext uri="{FF2B5EF4-FFF2-40B4-BE49-F238E27FC236}">
                  <a16:creationId xmlns="" xmlns:a16="http://schemas.microsoft.com/office/drawing/2014/main" id="{6997B7B1-BA29-4830-B759-33B615380048}"/>
                </a:ext>
              </a:extLst>
            </p:cNvPr>
            <p:cNvSpPr/>
            <p:nvPr/>
          </p:nvSpPr>
          <p:spPr>
            <a:xfrm flipH="1">
              <a:off x="2180298" y="4743343"/>
              <a:ext cx="1325567" cy="365760"/>
            </a:xfrm>
            <a:prstGeom prst="homePlat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en-GB" dirty="0"/>
              <a:t>R</a:t>
            </a:r>
            <a:r>
              <a:rPr lang="en-GB" dirty="0" smtClean="0"/>
              <a:t>ead</a:t>
            </a:r>
            <a:r>
              <a:rPr lang="en-GB" dirty="0"/>
              <a:t>, write, order and compare numbers to at least 1 000 000 and determine the value of each </a:t>
            </a:r>
            <a:r>
              <a:rPr lang="en-GB" dirty="0" smtClean="0"/>
              <a:t>digit.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4244960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Compare and Order 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461" y="1719423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24 105                24 115    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6984" y="1662974"/>
            <a:ext cx="531283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449534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49534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0829" y="2743527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12 354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6984" y="2657509"/>
            <a:ext cx="531283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396651" y="2419183"/>
            <a:ext cx="587020" cy="417499"/>
            <a:chOff x="2396651" y="2031906"/>
            <a:chExt cx="587020" cy="417499"/>
          </a:xfrm>
        </p:grpSpPr>
        <p:sp>
          <p:nvSpPr>
            <p:cNvPr id="9" name="Oval 8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96651" y="2128728"/>
              <a:ext cx="58702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10 000 </a:t>
              </a:r>
              <a:endParaRPr lang="en-GB" sz="9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095" y="2430491"/>
            <a:ext cx="479618" cy="417499"/>
            <a:chOff x="2438400" y="2031906"/>
            <a:chExt cx="479618" cy="417499"/>
          </a:xfrm>
        </p:grpSpPr>
        <p:sp>
          <p:nvSpPr>
            <p:cNvPr id="17" name="Oval 16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46A1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2110622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1000 </a:t>
              </a:r>
              <a:endParaRPr lang="en-GB" sz="9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64387" y="2947081"/>
            <a:ext cx="479618" cy="417499"/>
            <a:chOff x="2447453" y="2031906"/>
            <a:chExt cx="479618" cy="417499"/>
          </a:xfrm>
        </p:grpSpPr>
        <p:sp>
          <p:nvSpPr>
            <p:cNvPr id="20" name="Oval 19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46A1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47453" y="2137781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1000 </a:t>
              </a:r>
              <a:endParaRPr lang="en-GB" sz="9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39190" y="2419183"/>
            <a:ext cx="421997" cy="417499"/>
            <a:chOff x="2455334" y="2031906"/>
            <a:chExt cx="421997" cy="417499"/>
          </a:xfrm>
          <a:solidFill>
            <a:srgbClr val="87BD31"/>
          </a:solidFill>
        </p:grpSpPr>
        <p:sp>
          <p:nvSpPr>
            <p:cNvPr id="26" name="Oval 25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69847" y="2110622"/>
              <a:ext cx="40748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 </a:t>
              </a:r>
              <a:endParaRPr lang="en-GB" sz="9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28968" y="2935773"/>
            <a:ext cx="429254" cy="417499"/>
            <a:chOff x="2455334" y="2031906"/>
            <a:chExt cx="429254" cy="417499"/>
          </a:xfrm>
        </p:grpSpPr>
        <p:sp>
          <p:nvSpPr>
            <p:cNvPr id="29" name="Oval 28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87B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77104" y="2110622"/>
              <a:ext cx="40748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 </a:t>
              </a:r>
              <a:endParaRPr lang="en-GB" sz="9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57982" y="2419183"/>
            <a:ext cx="417499" cy="417499"/>
            <a:chOff x="2455334" y="2031906"/>
            <a:chExt cx="417499" cy="417499"/>
          </a:xfrm>
        </p:grpSpPr>
        <p:sp>
          <p:nvSpPr>
            <p:cNvPr id="32" name="Oval 31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576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43185" y="2935773"/>
            <a:ext cx="417499" cy="417499"/>
            <a:chOff x="2455334" y="2031906"/>
            <a:chExt cx="417499" cy="417499"/>
          </a:xfrm>
        </p:grpSpPr>
        <p:sp>
          <p:nvSpPr>
            <p:cNvPr id="35" name="Oval 34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0789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54170" y="2419183"/>
            <a:ext cx="417499" cy="417499"/>
            <a:chOff x="2455334" y="2031906"/>
            <a:chExt cx="417499" cy="417499"/>
          </a:xfrm>
        </p:grpSpPr>
        <p:sp>
          <p:nvSpPr>
            <p:cNvPr id="38" name="Oval 37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576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45647" y="2935773"/>
            <a:ext cx="417499" cy="417499"/>
            <a:chOff x="2455334" y="2031906"/>
            <a:chExt cx="417499" cy="417499"/>
          </a:xfrm>
        </p:grpSpPr>
        <p:sp>
          <p:nvSpPr>
            <p:cNvPr id="41" name="Oval 40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0789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48109" y="2921155"/>
            <a:ext cx="417499" cy="417499"/>
            <a:chOff x="2455334" y="2031906"/>
            <a:chExt cx="417499" cy="417499"/>
          </a:xfrm>
        </p:grpSpPr>
        <p:sp>
          <p:nvSpPr>
            <p:cNvPr id="44" name="Oval 43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576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59411" y="2433979"/>
            <a:ext cx="417499" cy="417499"/>
            <a:chOff x="2455334" y="2031906"/>
            <a:chExt cx="417499" cy="417499"/>
          </a:xfrm>
        </p:grpSpPr>
        <p:sp>
          <p:nvSpPr>
            <p:cNvPr id="47" name="Oval 46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E6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45422" y="2110622"/>
              <a:ext cx="2632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 </a:t>
              </a:r>
              <a:endParaRPr lang="en-GB" sz="9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55596" y="2430491"/>
            <a:ext cx="417499" cy="417499"/>
            <a:chOff x="2455334" y="2031906"/>
            <a:chExt cx="417499" cy="417499"/>
          </a:xfrm>
        </p:grpSpPr>
        <p:sp>
          <p:nvSpPr>
            <p:cNvPr id="50" name="Oval 49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E6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52046" y="2110622"/>
              <a:ext cx="2632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 </a:t>
              </a:r>
              <a:endParaRPr lang="en-GB" sz="9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50571" y="2947081"/>
            <a:ext cx="417499" cy="417499"/>
            <a:chOff x="2455334" y="2031906"/>
            <a:chExt cx="417499" cy="417499"/>
          </a:xfrm>
        </p:grpSpPr>
        <p:sp>
          <p:nvSpPr>
            <p:cNvPr id="53" name="Oval 52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E6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45422" y="2110622"/>
              <a:ext cx="2632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 </a:t>
              </a:r>
              <a:endParaRPr lang="en-GB" sz="9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553035" y="2927144"/>
            <a:ext cx="417499" cy="417499"/>
            <a:chOff x="2455334" y="2031906"/>
            <a:chExt cx="417499" cy="417499"/>
          </a:xfrm>
        </p:grpSpPr>
        <p:sp>
          <p:nvSpPr>
            <p:cNvPr id="56" name="Oval 55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E6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52046" y="2110622"/>
              <a:ext cx="2632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 </a:t>
              </a:r>
              <a:endParaRPr lang="en-GB" sz="9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378251" y="4022902"/>
            <a:ext cx="531283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420131" y="4017188"/>
            <a:ext cx="531283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6102414" y="410987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36 032 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86146" y="4428015"/>
            <a:ext cx="221490" cy="408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H="1">
            <a:off x="4155132" y="4423466"/>
            <a:ext cx="238360" cy="408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738163" y="4705664"/>
            <a:ext cx="606571" cy="6065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304662" y="3905725"/>
            <a:ext cx="606571" cy="6065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3705111" y="4855249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20 000 </a:t>
            </a:r>
            <a:endParaRPr lang="en-GB" sz="12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4777541" y="4694682"/>
            <a:ext cx="678391" cy="606571"/>
            <a:chOff x="4777541" y="4307405"/>
            <a:chExt cx="678391" cy="606571"/>
          </a:xfrm>
        </p:grpSpPr>
        <p:sp>
          <p:nvSpPr>
            <p:cNvPr id="60" name="Oval 59"/>
            <p:cNvSpPr/>
            <p:nvPr/>
          </p:nvSpPr>
          <p:spPr>
            <a:xfrm>
              <a:off x="4795374" y="4307405"/>
              <a:ext cx="606571" cy="606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77541" y="4485691"/>
              <a:ext cx="6783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16 032 </a:t>
              </a:r>
              <a:endParaRPr lang="en-GB" sz="1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0829" y="3516085"/>
            <a:ext cx="587020" cy="417499"/>
            <a:chOff x="2396651" y="2031906"/>
            <a:chExt cx="587020" cy="417499"/>
          </a:xfrm>
        </p:grpSpPr>
        <p:sp>
          <p:nvSpPr>
            <p:cNvPr id="72" name="Oval 71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396651" y="2128728"/>
              <a:ext cx="58702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10 000 </a:t>
              </a:r>
              <a:endParaRPr lang="en-GB" sz="9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9837" y="4043581"/>
            <a:ext cx="587020" cy="417499"/>
            <a:chOff x="2396651" y="2031906"/>
            <a:chExt cx="587020" cy="417499"/>
          </a:xfrm>
        </p:grpSpPr>
        <p:sp>
          <p:nvSpPr>
            <p:cNvPr id="75" name="Oval 74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96651" y="2128728"/>
              <a:ext cx="58702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10 000 </a:t>
              </a:r>
              <a:endParaRPr lang="en-GB" sz="9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45680" y="3543766"/>
            <a:ext cx="587020" cy="417499"/>
            <a:chOff x="2396651" y="2031906"/>
            <a:chExt cx="587020" cy="417499"/>
          </a:xfrm>
        </p:grpSpPr>
        <p:sp>
          <p:nvSpPr>
            <p:cNvPr id="78" name="Oval 77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396651" y="2128728"/>
              <a:ext cx="58702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10 000 </a:t>
              </a:r>
              <a:endParaRPr lang="en-GB" sz="9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75241" y="4061707"/>
            <a:ext cx="479618" cy="417499"/>
            <a:chOff x="2447453" y="2031906"/>
            <a:chExt cx="479618" cy="417499"/>
          </a:xfrm>
        </p:grpSpPr>
        <p:sp>
          <p:nvSpPr>
            <p:cNvPr id="81" name="Oval 80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46A1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7453" y="2137781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1000 </a:t>
              </a:r>
              <a:endParaRPr lang="en-GB" sz="9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81715" y="4061707"/>
            <a:ext cx="479618" cy="417499"/>
            <a:chOff x="2447453" y="2031906"/>
            <a:chExt cx="479618" cy="417499"/>
          </a:xfrm>
        </p:grpSpPr>
        <p:sp>
          <p:nvSpPr>
            <p:cNvPr id="84" name="Oval 83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46A1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47453" y="2137781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1000 </a:t>
              </a:r>
              <a:endParaRPr lang="en-GB" sz="9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95828" y="3574467"/>
            <a:ext cx="479618" cy="417499"/>
            <a:chOff x="2447453" y="2031906"/>
            <a:chExt cx="479618" cy="417499"/>
          </a:xfrm>
        </p:grpSpPr>
        <p:sp>
          <p:nvSpPr>
            <p:cNvPr id="87" name="Oval 86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46A1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47453" y="2137781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1000 </a:t>
              </a:r>
              <a:endParaRPr lang="en-GB" sz="9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03126" y="4070088"/>
            <a:ext cx="479618" cy="417499"/>
            <a:chOff x="2447453" y="2031906"/>
            <a:chExt cx="479618" cy="417499"/>
          </a:xfrm>
        </p:grpSpPr>
        <p:sp>
          <p:nvSpPr>
            <p:cNvPr id="90" name="Oval 89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46A1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47453" y="2137781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1000 </a:t>
              </a:r>
              <a:endParaRPr lang="en-GB" sz="9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03126" y="3582848"/>
            <a:ext cx="479618" cy="417499"/>
            <a:chOff x="2447453" y="2031906"/>
            <a:chExt cx="479618" cy="417499"/>
          </a:xfrm>
        </p:grpSpPr>
        <p:sp>
          <p:nvSpPr>
            <p:cNvPr id="93" name="Oval 92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46A1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7453" y="2137781"/>
              <a:ext cx="47961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1000 </a:t>
              </a:r>
              <a:endParaRPr lang="en-GB" sz="9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20133" y="4611990"/>
            <a:ext cx="421997" cy="417499"/>
            <a:chOff x="2455334" y="2031906"/>
            <a:chExt cx="421997" cy="417499"/>
          </a:xfrm>
          <a:solidFill>
            <a:srgbClr val="87BD31"/>
          </a:solidFill>
        </p:grpSpPr>
        <p:sp>
          <p:nvSpPr>
            <p:cNvPr id="105" name="Oval 104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469847" y="2110622"/>
              <a:ext cx="40748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 </a:t>
              </a:r>
              <a:endParaRPr lang="en-GB" sz="9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203126" y="4618074"/>
            <a:ext cx="421997" cy="417499"/>
            <a:chOff x="2455334" y="2031906"/>
            <a:chExt cx="421997" cy="417499"/>
          </a:xfrm>
          <a:solidFill>
            <a:srgbClr val="87BD31"/>
          </a:solidFill>
        </p:grpSpPr>
        <p:sp>
          <p:nvSpPr>
            <p:cNvPr id="108" name="Oval 107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69847" y="2110622"/>
              <a:ext cx="40748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 </a:t>
              </a:r>
              <a:endParaRPr lang="en-GB" sz="9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703709" y="4624329"/>
            <a:ext cx="421997" cy="417499"/>
            <a:chOff x="2455334" y="2031906"/>
            <a:chExt cx="421997" cy="417499"/>
          </a:xfrm>
          <a:solidFill>
            <a:srgbClr val="87BD31"/>
          </a:solidFill>
        </p:grpSpPr>
        <p:sp>
          <p:nvSpPr>
            <p:cNvPr id="111" name="Oval 110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69847" y="2110622"/>
              <a:ext cx="40748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 </a:t>
              </a:r>
              <a:endParaRPr lang="en-GB" sz="9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207736" y="4625456"/>
            <a:ext cx="421997" cy="417499"/>
            <a:chOff x="2455334" y="2031906"/>
            <a:chExt cx="421997" cy="417499"/>
          </a:xfrm>
          <a:solidFill>
            <a:srgbClr val="87BD31"/>
          </a:solidFill>
        </p:grpSpPr>
        <p:sp>
          <p:nvSpPr>
            <p:cNvPr id="114" name="Oval 113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9847" y="2110622"/>
              <a:ext cx="40748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 </a:t>
              </a:r>
              <a:endParaRPr lang="en-GB" sz="9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90729" y="4631540"/>
            <a:ext cx="421997" cy="417499"/>
            <a:chOff x="2455334" y="2031906"/>
            <a:chExt cx="421997" cy="417499"/>
          </a:xfrm>
          <a:solidFill>
            <a:srgbClr val="87BD31"/>
          </a:solidFill>
        </p:grpSpPr>
        <p:sp>
          <p:nvSpPr>
            <p:cNvPr id="117" name="Oval 116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469847" y="2110622"/>
              <a:ext cx="40748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100 </a:t>
              </a:r>
              <a:endParaRPr lang="en-GB" sz="9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90729" y="5162654"/>
            <a:ext cx="417499" cy="417499"/>
            <a:chOff x="2455334" y="2031906"/>
            <a:chExt cx="417499" cy="417499"/>
          </a:xfrm>
        </p:grpSpPr>
        <p:sp>
          <p:nvSpPr>
            <p:cNvPr id="120" name="Oval 119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51576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186917" y="5162654"/>
            <a:ext cx="417499" cy="417499"/>
            <a:chOff x="2455334" y="2031906"/>
            <a:chExt cx="417499" cy="417499"/>
          </a:xfrm>
        </p:grpSpPr>
        <p:sp>
          <p:nvSpPr>
            <p:cNvPr id="123" name="Oval 122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51576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708545" y="5177272"/>
            <a:ext cx="417499" cy="417499"/>
            <a:chOff x="2455334" y="2031906"/>
            <a:chExt cx="417499" cy="417499"/>
          </a:xfrm>
        </p:grpSpPr>
        <p:sp>
          <p:nvSpPr>
            <p:cNvPr id="126" name="Oval 125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50789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11007" y="5162654"/>
            <a:ext cx="417499" cy="417499"/>
            <a:chOff x="2455334" y="2031906"/>
            <a:chExt cx="417499" cy="417499"/>
          </a:xfrm>
        </p:grpSpPr>
        <p:sp>
          <p:nvSpPr>
            <p:cNvPr id="129" name="Oval 128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FFE0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515761" y="2110622"/>
              <a:ext cx="3353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10 </a:t>
              </a:r>
              <a:endParaRPr lang="en-GB" sz="9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731594" y="3588056"/>
            <a:ext cx="417499" cy="417499"/>
            <a:chOff x="2455334" y="2031906"/>
            <a:chExt cx="417499" cy="417499"/>
          </a:xfrm>
        </p:grpSpPr>
        <p:sp>
          <p:nvSpPr>
            <p:cNvPr id="132" name="Oval 131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E6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52046" y="2110622"/>
              <a:ext cx="2632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 </a:t>
              </a:r>
              <a:endParaRPr lang="en-GB" sz="9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729033" y="4084709"/>
            <a:ext cx="417499" cy="417499"/>
            <a:chOff x="2455334" y="2031906"/>
            <a:chExt cx="417499" cy="417499"/>
          </a:xfrm>
        </p:grpSpPr>
        <p:sp>
          <p:nvSpPr>
            <p:cNvPr id="135" name="Oval 134"/>
            <p:cNvSpPr/>
            <p:nvPr/>
          </p:nvSpPr>
          <p:spPr>
            <a:xfrm>
              <a:off x="2455334" y="2031906"/>
              <a:ext cx="417499" cy="417499"/>
            </a:xfrm>
            <a:prstGeom prst="ellipse">
              <a:avLst/>
            </a:prstGeom>
            <a:solidFill>
              <a:srgbClr val="E6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552046" y="2110622"/>
              <a:ext cx="26321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 smtClean="0"/>
                <a:t>1 </a:t>
              </a:r>
              <a:endParaRPr lang="en-GB" sz="900" dirty="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898345" y="5768493"/>
            <a:ext cx="1479906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615456" y="1171776"/>
            <a:ext cx="7277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Complete the statements using the correct symbol: &lt;, &gt; or =.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35489" y="5829721"/>
            <a:ext cx="153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89 </a:t>
            </a:r>
            <a:r>
              <a:rPr lang="en-GB" dirty="0" smtClean="0"/>
              <a:t>023</a:t>
            </a:r>
            <a:endParaRPr lang="en-GB" dirty="0"/>
          </a:p>
        </p:txBody>
      </p:sp>
      <p:sp>
        <p:nvSpPr>
          <p:cNvPr id="139" name="Rectangle 138"/>
          <p:cNvSpPr/>
          <p:nvPr/>
        </p:nvSpPr>
        <p:spPr>
          <a:xfrm>
            <a:off x="3412425" y="5829721"/>
            <a:ext cx="183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&gt; 89 </a:t>
            </a:r>
            <a:r>
              <a:rPr lang="en-GB" dirty="0"/>
              <a:t>5</a:t>
            </a:r>
            <a:r>
              <a:rPr lang="en-GB" dirty="0" smtClean="0"/>
              <a:t>23 </a:t>
            </a:r>
            <a:endParaRPr lang="en-GB" dirty="0"/>
          </a:p>
        </p:txBody>
      </p:sp>
      <p:sp>
        <p:nvSpPr>
          <p:cNvPr id="144" name="Rectangle 143"/>
          <p:cNvSpPr/>
          <p:nvPr/>
        </p:nvSpPr>
        <p:spPr>
          <a:xfrm>
            <a:off x="4669018" y="5839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number could go in the box? 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1737859" y="1652134"/>
            <a:ext cx="6733803" cy="4663497"/>
            <a:chOff x="1737859" y="1652134"/>
            <a:chExt cx="6733803" cy="4663497"/>
          </a:xfrm>
        </p:grpSpPr>
        <p:sp>
          <p:nvSpPr>
            <p:cNvPr id="140" name="Rectangle 139"/>
            <p:cNvSpPr/>
            <p:nvPr/>
          </p:nvSpPr>
          <p:spPr>
            <a:xfrm>
              <a:off x="1737859" y="1652134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5"/>
                  </a:solidFill>
                  <a:cs typeface="Kalam" panose="02000000000000000000" pitchFamily="2" charset="0"/>
                </a:rPr>
                <a:t>&lt;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 rot="10800000">
              <a:off x="1761287" y="2653848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5"/>
                  </a:solidFill>
                  <a:cs typeface="Kalam" panose="02000000000000000000" pitchFamily="2" charset="0"/>
                </a:rPr>
                <a:t>&lt;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432489" y="3997859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5"/>
                  </a:solidFill>
                  <a:cs typeface="Kalam" panose="02000000000000000000" pitchFamily="2" charset="0"/>
                </a:rPr>
                <a:t>&lt;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492382" y="4010613"/>
              <a:ext cx="4090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5"/>
                  </a:solidFill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669018" y="5669300"/>
              <a:ext cx="3802644" cy="646331"/>
            </a:xfrm>
            <a:prstGeom prst="rect">
              <a:avLst/>
            </a:prstGeom>
            <a:solidFill>
              <a:schemeClr val="accent5"/>
            </a:solidFill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What number could go in the box? </a:t>
              </a:r>
            </a:p>
            <a:p>
              <a:r>
                <a:rPr lang="en-GB" b="1" dirty="0" smtClean="0">
                  <a:solidFill>
                    <a:schemeClr val="bg1"/>
                  </a:solidFill>
                  <a:cs typeface="Kalam" panose="02000000000000000000" pitchFamily="2" charset="0"/>
                </a:rPr>
                <a:t>Any </a:t>
              </a:r>
              <a:r>
                <a:rPr lang="en-GB" b="1" dirty="0">
                  <a:solidFill>
                    <a:schemeClr val="bg1"/>
                  </a:solidFill>
                  <a:cs typeface="Kalam" panose="02000000000000000000" pitchFamily="2" charset="0"/>
                </a:rPr>
                <a:t>number greater than 89 523 </a:t>
              </a:r>
            </a:p>
          </p:txBody>
        </p:sp>
      </p:grpSp>
      <p:sp>
        <p:nvSpPr>
          <p:cNvPr id="4" name="Rectangle 3"/>
          <p:cNvSpPr/>
          <p:nvPr/>
        </p:nvSpPr>
        <p:spPr>
          <a:xfrm rot="10800000">
            <a:off x="1543248" y="5847847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>
            <a:off x="336927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93868" y="1234799"/>
            <a:ext cx="7105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You have eight counters. Create four different numbers.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There must be one counter in at </a:t>
            </a:r>
            <a:r>
              <a:rPr lang="en-GB" altLang="en-US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least </a:t>
            </a:r>
            <a:r>
              <a:rPr lang="en-GB" altLang="en-US" smtClean="0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four columns</a:t>
            </a:r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.  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574" y="702863"/>
            <a:ext cx="4244960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Compare and Order 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342" y="702863"/>
            <a:ext cx="1126067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sz="1600" b="1" kern="0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34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3868" y="3447281"/>
            <a:ext cx="75464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Write the numbers down</a:t>
            </a:r>
            <a:r>
              <a:rPr lang="en-GB" altLang="en-US" dirty="0" smtClean="0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0000"/>
              </a:solidFill>
              <a:ea typeface="Calibri" panose="020F0502020204030204" pitchFamily="34" charset="0"/>
              <a:cs typeface="BPreplay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Kalam" panose="02000000000000000000" pitchFamily="2" charset="0"/>
              <a:cs typeface="Kalam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  <a:cs typeface="BPreplay"/>
              </a:rPr>
              <a:t>Write them in ascending order.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ea typeface="Calibri" panose="020F0502020204030204" pitchFamily="34" charset="0"/>
              <a:cs typeface="BPreplay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ea typeface="Calibri" panose="020F0502020204030204" pitchFamily="34" charset="0"/>
              <a:cs typeface="BPreplay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ea typeface="Calibri" panose="020F0502020204030204" pitchFamily="34" charset="0"/>
                <a:cs typeface="BPreplay"/>
              </a:rPr>
              <a:t>Using your numbers, write at least four statements comparing two or more numbers using the symbols &lt;, &gt; and =.</a:t>
            </a:r>
            <a:r>
              <a:rPr lang="en-GB" altLang="en-US" dirty="0"/>
              <a:t> 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50016"/>
              </p:ext>
            </p:extLst>
          </p:nvPr>
        </p:nvGraphicFramePr>
        <p:xfrm>
          <a:off x="803238" y="1905960"/>
          <a:ext cx="7609242" cy="15057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4974"/>
                <a:gridCol w="1857576"/>
                <a:gridCol w="1620296"/>
                <a:gridCol w="1165935"/>
                <a:gridCol w="1000461"/>
              </a:tblGrid>
              <a:tr h="3189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 Thousands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Thousands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Hundreds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Ones</a:t>
                      </a:r>
                      <a:endParaRPr lang="en-GB" dirty="0"/>
                    </a:p>
                  </a:txBody>
                  <a:tcPr anchor="ctr"/>
                </a:tc>
              </a:tr>
              <a:tr h="11399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3868" y="3799787"/>
            <a:ext cx="7718612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These could </a:t>
            </a:r>
            <a:r>
              <a:rPr lang="en-GB" altLang="en-US" b="1" dirty="0" smtClean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be   </a:t>
            </a:r>
            <a:r>
              <a:rPr lang="en-GB" altLang="en-US" b="1" dirty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30 122       13 121          41 111           22 211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868" y="4630863"/>
            <a:ext cx="7718612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13 121     22 211      30 122      41 111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868" y="5755207"/>
            <a:ext cx="7718612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30 122 &gt; 13 121        22 211 &lt; 41 111    </a:t>
            </a:r>
            <a:r>
              <a:rPr lang="en-GB" altLang="en-US" b="1" dirty="0" smtClean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   </a:t>
            </a:r>
            <a:r>
              <a:rPr lang="en-GB" altLang="en-US" b="1" dirty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13 121 &lt; 30 122     </a:t>
            </a:r>
            <a:r>
              <a:rPr lang="en-GB" altLang="en-US" b="1" dirty="0" smtClean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 </a:t>
            </a:r>
            <a:r>
              <a:rPr lang="en-GB" altLang="en-US" b="1" dirty="0">
                <a:solidFill>
                  <a:schemeClr val="bg1"/>
                </a:solidFill>
                <a:ea typeface="Calibri" panose="020F0502020204030204" pitchFamily="34" charset="0"/>
                <a:cs typeface="Kalam" panose="02000000000000000000" pitchFamily="2" charset="0"/>
              </a:rPr>
              <a:t>41 111 &gt; 30 122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0118" y="2692643"/>
            <a:ext cx="2322888" cy="3732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6"/>
          <a:stretch/>
        </p:blipFill>
        <p:spPr>
          <a:xfrm flipH="1">
            <a:off x="1935049" y="2617143"/>
            <a:ext cx="2874572" cy="38081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109" y="1405642"/>
            <a:ext cx="6954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Curtis </a:t>
            </a:r>
            <a:r>
              <a:rPr lang="en-GB" dirty="0"/>
              <a:t>and Anton are looking at the number 95 124. </a:t>
            </a:r>
          </a:p>
          <a:p>
            <a:endParaRPr lang="en-GB" dirty="0"/>
          </a:p>
          <a:p>
            <a:r>
              <a:rPr lang="en-GB" dirty="0"/>
              <a:t>Their teacher asks them what digit is in the hundreds place.  Curtis writes down 100 and Anton writes down 1.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574" y="702863"/>
            <a:ext cx="4244960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Compare and Order 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342" y="702863"/>
            <a:ext cx="1126067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34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83108" y="5670109"/>
            <a:ext cx="7535733" cy="369332"/>
          </a:xfrm>
          <a:prstGeom prst="rect">
            <a:avLst/>
          </a:prstGeom>
          <a:solidFill>
            <a:schemeClr val="bg1"/>
          </a:solidFill>
          <a:ln>
            <a:solidFill>
              <a:srgbClr val="072F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Who do you agree with and why</a:t>
            </a:r>
            <a:r>
              <a:rPr lang="en-GB" dirty="0" smtClean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399" y="5391325"/>
            <a:ext cx="7535732" cy="9233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cs typeface="Kalam" panose="02000000000000000000" pitchFamily="2" charset="0"/>
              </a:rPr>
              <a:t>Anton is correct. </a:t>
            </a:r>
            <a:r>
              <a:rPr lang="en-GB" b="1" dirty="0" smtClean="0">
                <a:solidFill>
                  <a:schemeClr val="bg1"/>
                </a:solidFill>
                <a:cs typeface="Kalam" panose="02000000000000000000" pitchFamily="2" charset="0"/>
              </a:rPr>
              <a:t>The </a:t>
            </a:r>
            <a:r>
              <a:rPr lang="en-GB" b="1" dirty="0">
                <a:solidFill>
                  <a:schemeClr val="bg1"/>
                </a:solidFill>
                <a:cs typeface="Kalam" panose="02000000000000000000" pitchFamily="2" charset="0"/>
              </a:rPr>
              <a:t>digit in the hundreds place is 1. </a:t>
            </a:r>
            <a:r>
              <a:rPr lang="en-GB" b="1" dirty="0" smtClean="0">
                <a:solidFill>
                  <a:schemeClr val="bg1"/>
                </a:solidFill>
                <a:cs typeface="Kalam" panose="02000000000000000000" pitchFamily="2" charset="0"/>
              </a:rPr>
              <a:t>A </a:t>
            </a:r>
            <a:r>
              <a:rPr lang="en-GB" b="1" dirty="0">
                <a:solidFill>
                  <a:schemeClr val="bg1"/>
                </a:solidFill>
                <a:cs typeface="Kalam" panose="02000000000000000000" pitchFamily="2" charset="0"/>
              </a:rPr>
              <a:t>digit is any numeral from 0 to 9.  If the teacher had asked what is the value of the digit 1, this would have been 100.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109" y="1405642"/>
            <a:ext cx="7804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You have seven counters. There must be a counter in at least four columns.</a:t>
            </a:r>
          </a:p>
          <a:p>
            <a:pPr lvl="0"/>
            <a:endParaRPr lang="en-GB" b="1" dirty="0"/>
          </a:p>
          <a:p>
            <a:pPr lvl="0"/>
            <a:r>
              <a:rPr lang="en-GB" dirty="0"/>
              <a:t>What is the greatest number you can make? Explain your thinking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/>
              <a:t>What is the smallest number you can make? Explain your thinking.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574" y="702863"/>
            <a:ext cx="4244960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Compare and Order 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342" y="702863"/>
            <a:ext cx="1126067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34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94437"/>
              </p:ext>
            </p:extLst>
          </p:nvPr>
        </p:nvGraphicFramePr>
        <p:xfrm>
          <a:off x="683109" y="4606446"/>
          <a:ext cx="7804675" cy="16269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5442"/>
                <a:gridCol w="1905285"/>
                <a:gridCol w="1661911"/>
                <a:gridCol w="1195881"/>
                <a:gridCol w="1026156"/>
              </a:tblGrid>
              <a:tr h="31968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 Thousands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Thousands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Hundreds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Ones</a:t>
                      </a:r>
                      <a:endParaRPr lang="en-GB" dirty="0"/>
                    </a:p>
                  </a:txBody>
                  <a:tcPr anchor="ctr"/>
                </a:tc>
              </a:tr>
              <a:tr h="12612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867" y="2581320"/>
            <a:ext cx="7793917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cs typeface="Kalam" panose="02000000000000000000" pitchFamily="2" charset="0"/>
              </a:rPr>
              <a:t>41 110 </a:t>
            </a:r>
            <a:endParaRPr lang="en-GB" sz="1600" b="1" dirty="0" smtClean="0">
              <a:solidFill>
                <a:schemeClr val="bg1"/>
              </a:solidFill>
              <a:cs typeface="Kalam" panose="02000000000000000000" pitchFamily="2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cs typeface="Kalam" panose="02000000000000000000" pitchFamily="2" charset="0"/>
              </a:rPr>
              <a:t>The </a:t>
            </a:r>
            <a:r>
              <a:rPr lang="en-GB" sz="1600" b="1" dirty="0">
                <a:solidFill>
                  <a:schemeClr val="bg1"/>
                </a:solidFill>
                <a:cs typeface="Kalam" panose="02000000000000000000" pitchFamily="2" charset="0"/>
              </a:rPr>
              <a:t>greatest possible amount of counters need to be in the highest value columns.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867" y="3702174"/>
            <a:ext cx="7793917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cs typeface="Kalam" panose="02000000000000000000" pitchFamily="2" charset="0"/>
              </a:rPr>
              <a:t>1114</a:t>
            </a:r>
          </a:p>
          <a:p>
            <a:r>
              <a:rPr lang="en-GB" sz="1600" b="1" dirty="0" smtClean="0">
                <a:solidFill>
                  <a:schemeClr val="bg1"/>
                </a:solidFill>
                <a:cs typeface="Kalam" panose="02000000000000000000" pitchFamily="2" charset="0"/>
              </a:rPr>
              <a:t>The </a:t>
            </a:r>
            <a:r>
              <a:rPr lang="en-GB" sz="1600" b="1" dirty="0">
                <a:solidFill>
                  <a:schemeClr val="bg1"/>
                </a:solidFill>
                <a:cs typeface="Kalam" panose="02000000000000000000" pitchFamily="2" charset="0"/>
              </a:rPr>
              <a:t>greatest possible amount of counters need to be in the lowest value columns.</a:t>
            </a:r>
          </a:p>
        </p:txBody>
      </p:sp>
    </p:spTree>
    <p:extLst>
      <p:ext uri="{BB962C8B-B14F-4D97-AF65-F5344CB8AC3E}">
        <p14:creationId xmlns:p14="http://schemas.microsoft.com/office/powerpoint/2010/main" val="16189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109" y="1340226"/>
            <a:ext cx="780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 are 10 digit cards. You can only use each digit once.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574" y="702863"/>
            <a:ext cx="4244960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Compare and Order 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342" y="702863"/>
            <a:ext cx="1126067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34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81716" y="1887599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937746" y="1887598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03573" y="1887597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3</a:t>
            </a:r>
            <a:endParaRPr lang="en-GB" sz="4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069400" y="1887596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135227" y="1887595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881716" y="2985447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6</a:t>
            </a:r>
            <a:endParaRPr lang="en-GB" sz="4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937746" y="2985446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003573" y="2985445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8</a:t>
            </a:r>
            <a:endParaRPr lang="en-GB" sz="4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069400" y="2985444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9</a:t>
            </a:r>
            <a:endParaRPr lang="en-GB" sz="4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135227" y="2985444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702991" y="4114956"/>
            <a:ext cx="7831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My number has five digits.</a:t>
            </a:r>
          </a:p>
          <a:p>
            <a:r>
              <a:rPr lang="en-GB" dirty="0"/>
              <a:t>The sum of the digits is 16.</a:t>
            </a:r>
          </a:p>
          <a:p>
            <a:r>
              <a:rPr lang="en-GB" dirty="0"/>
              <a:t>Rounded to the nearest thousand, my number is 56 000.</a:t>
            </a:r>
          </a:p>
          <a:p>
            <a:r>
              <a:rPr lang="en-GB" dirty="0"/>
              <a:t>My tens of thousands digit is one more than the ones digit.</a:t>
            </a:r>
          </a:p>
          <a:p>
            <a:r>
              <a:rPr lang="en-GB" dirty="0"/>
              <a:t>The value of my hundreds is 0.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768" y="5780731"/>
            <a:ext cx="76449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What is my number?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7595" y="5781761"/>
            <a:ext cx="7655701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cs typeface="Kalam" panose="02000000000000000000" pitchFamily="2" charset="0"/>
              </a:rPr>
              <a:t>56 014</a:t>
            </a:r>
          </a:p>
        </p:txBody>
      </p:sp>
    </p:spTree>
    <p:extLst>
      <p:ext uri="{BB962C8B-B14F-4D97-AF65-F5344CB8AC3E}">
        <p14:creationId xmlns:p14="http://schemas.microsoft.com/office/powerpoint/2010/main" val="10031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5574" y="702863"/>
            <a:ext cx="4244960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Compare and Order 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342" y="702863"/>
            <a:ext cx="1126067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34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81716" y="1390424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937746" y="1390423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03573" y="1390422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3</a:t>
            </a:r>
            <a:endParaRPr lang="en-GB" sz="4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069400" y="1390421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135227" y="1390420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881716" y="2488272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6</a:t>
            </a:r>
            <a:endParaRPr lang="en-GB" sz="4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937746" y="2488271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003573" y="2488270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8</a:t>
            </a:r>
            <a:endParaRPr lang="en-GB" sz="4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069400" y="2488269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9</a:t>
            </a:r>
            <a:endParaRPr lang="en-GB" sz="4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135227" y="2488269"/>
            <a:ext cx="983537" cy="98353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702991" y="3726245"/>
            <a:ext cx="7831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I have a different five-digit number. </a:t>
            </a:r>
            <a:r>
              <a:rPr lang="en-GB" dirty="0" smtClean="0"/>
              <a:t>All </a:t>
            </a:r>
            <a:r>
              <a:rPr lang="en-GB" dirty="0"/>
              <a:t>the digits are different.    </a:t>
            </a:r>
          </a:p>
          <a:p>
            <a:r>
              <a:rPr lang="en-GB" dirty="0"/>
              <a:t>The hundreds digit is half of the tens digit. </a:t>
            </a:r>
            <a:r>
              <a:rPr lang="en-GB" dirty="0" smtClean="0"/>
              <a:t>The </a:t>
            </a:r>
            <a:r>
              <a:rPr lang="en-GB" dirty="0"/>
              <a:t>thousands digit is half of the ones digit.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768" y="4680737"/>
            <a:ext cx="7644924" cy="369332"/>
          </a:xfrm>
          <a:prstGeom prst="rect">
            <a:avLst/>
          </a:prstGeom>
          <a:solidFill>
            <a:schemeClr val="bg1"/>
          </a:solidFill>
          <a:ln>
            <a:solidFill>
              <a:srgbClr val="072F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What could my number be? How many different solutions can you find?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991" y="4661281"/>
            <a:ext cx="7711435" cy="14773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Here are some of the possible answers: </a:t>
            </a:r>
          </a:p>
          <a:p>
            <a:pPr lvl="0"/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41 362     51 362       71 362        81 362        91 362</a:t>
            </a: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12 364     52 364       72 364        82 364        92 364</a:t>
            </a: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13 486     53 486       61 482        71 482        93 486</a:t>
            </a:r>
          </a:p>
        </p:txBody>
      </p:sp>
    </p:spTree>
    <p:extLst>
      <p:ext uri="{BB962C8B-B14F-4D97-AF65-F5344CB8AC3E}">
        <p14:creationId xmlns:p14="http://schemas.microsoft.com/office/powerpoint/2010/main" val="2520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astery PowerPoint Template" id="{43689DF9-D287-432E-9F40-D237B819A1A7}" vid="{5144CDE6-24FE-4389-99E0-1DDC4C0A7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209</TotalTime>
  <Words>674</Words>
  <Application>Microsoft Office PowerPoint</Application>
  <PresentationFormat>On-screen Show (4:3)</PresentationFormat>
  <Paragraphs>148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Tuffy-TTF</vt:lpstr>
      <vt:lpstr>BPreplay</vt:lpstr>
      <vt:lpstr>Tuffy</vt:lpstr>
      <vt:lpstr>Twinkl</vt:lpstr>
      <vt:lpstr>Kalam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Kerekes</dc:creator>
  <cp:lastModifiedBy>V Harris</cp:lastModifiedBy>
  <cp:revision>20</cp:revision>
  <dcterms:created xsi:type="dcterms:W3CDTF">2019-07-12T08:27:29Z</dcterms:created>
  <dcterms:modified xsi:type="dcterms:W3CDTF">2020-04-20T14:18:17Z</dcterms:modified>
</cp:coreProperties>
</file>