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8" r:id="rId4"/>
    <p:sldId id="279" r:id="rId5"/>
    <p:sldId id="294" r:id="rId6"/>
    <p:sldId id="289" r:id="rId7"/>
    <p:sldId id="292" r:id="rId8"/>
    <p:sldId id="284" r:id="rId9"/>
    <p:sldId id="293" r:id="rId10"/>
    <p:sldId id="28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-TTF" panose="020B0603060100000000" charset="0"/>
      <p:regular r:id="rId18"/>
      <p:bold r:id="rId19"/>
      <p:italic r:id="rId20"/>
      <p:boldItalic r:id="rId21"/>
    </p:embeddedFon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3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EF9"/>
    <a:srgbClr val="007AC3"/>
    <a:srgbClr val="072F54"/>
    <a:srgbClr val="87BD31"/>
    <a:srgbClr val="B4DDBF"/>
    <a:srgbClr val="0079C3"/>
    <a:srgbClr val="FFE76D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52"/>
        <p:guide orient="horz" pos="332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2"/>
          <a:stretch/>
        </p:blipFill>
        <p:spPr>
          <a:xfrm rot="1553597">
            <a:off x="2581402" y="2905968"/>
            <a:ext cx="742529" cy="2147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3"/>
          <a:stretch/>
        </p:blipFill>
        <p:spPr>
          <a:xfrm rot="1590564">
            <a:off x="1051959" y="2383097"/>
            <a:ext cx="1440000" cy="1620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2" name="Boy Writing">
            <a:extLst>
              <a:ext uri="{FF2B5EF4-FFF2-40B4-BE49-F238E27FC236}">
                <a16:creationId xmlns=""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8738" y="1928694"/>
            <a:ext cx="4038155" cy="41641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5573" y="702863"/>
            <a:ext cx="355236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</a:t>
            </a:r>
            <a:r>
              <a:rPr lang="en-GB" sz="1600" dirty="0" smtClean="0">
                <a:latin typeface="Tuffy" panose="020B0603060100000000" pitchFamily="34" charset="0"/>
                <a:ea typeface="Tuffy" panose="020B0603060100000000" pitchFamily="34" charset="0"/>
              </a:rPr>
              <a:t>diving, </a:t>
            </a:r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deeper and deepest, which are represented by the following icons: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:a16="http://schemas.microsoft.com/office/drawing/2014/main" xmlns="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 smtClean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:a16="http://schemas.microsoft.com/office/drawing/2014/main" xmlns="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:a16="http://schemas.microsoft.com/office/drawing/2014/main" xmlns="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57742" y="22128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3600" dirty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three) !</a:t>
            </a:r>
            <a:endParaRPr lang="en-GB" sz="3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4"/>
            <a:ext cx="8137524" cy="171969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04702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</a:rPr>
              <a:t>Round </a:t>
            </a:r>
            <a:r>
              <a:rPr lang="en-GB" dirty="0">
                <a:solidFill>
                  <a:srgbClr val="000000"/>
                </a:solidFill>
              </a:rPr>
              <a:t>any number up to 1 000 000 to the nearest 10, 100, </a:t>
            </a:r>
            <a:r>
              <a:rPr lang="en-GB" dirty="0" smtClean="0">
                <a:solidFill>
                  <a:srgbClr val="000000"/>
                </a:solidFill>
              </a:rPr>
              <a:t>1000,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10 </a:t>
            </a:r>
            <a:r>
              <a:rPr lang="en-GB" dirty="0">
                <a:solidFill>
                  <a:srgbClr val="000000"/>
                </a:solidFill>
              </a:rPr>
              <a:t>000 and 100 </a:t>
            </a:r>
            <a:r>
              <a:rPr lang="en-GB" dirty="0" smtClean="0">
                <a:solidFill>
                  <a:srgbClr val="000000"/>
                </a:solidFill>
              </a:rPr>
              <a:t>000.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193199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Complete this table.</a:t>
            </a:r>
            <a:endParaRPr lang="en-GB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86354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58148"/>
              </p:ext>
            </p:extLst>
          </p:nvPr>
        </p:nvGraphicFramePr>
        <p:xfrm>
          <a:off x="755650" y="1718539"/>
          <a:ext cx="7632700" cy="378600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105093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</a:tr>
              <a:tr h="89040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35 342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  <a:tr h="898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23 689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8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67 951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01967"/>
              </p:ext>
            </p:extLst>
          </p:nvPr>
        </p:nvGraphicFramePr>
        <p:xfrm>
          <a:off x="755650" y="1718539"/>
          <a:ext cx="7632700" cy="377664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108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</a:tr>
              <a:tr h="84381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35 342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35 340 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35 300 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35 000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40 000 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  <a:tr h="926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23 689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23 690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23 700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24 000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20 000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6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67 951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67 950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68 000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68 000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 70 000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22" y="4433646"/>
            <a:ext cx="1835672" cy="1840154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3871784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</a:t>
            </a:r>
            <a:r>
              <a:rPr lang="en-GB" altLang="en-US" sz="1600" b="1" dirty="0">
                <a:solidFill>
                  <a:schemeClr val="bg1"/>
                </a:solidFill>
              </a:rPr>
              <a:t>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86354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50480"/>
              </p:ext>
            </p:extLst>
          </p:nvPr>
        </p:nvGraphicFramePr>
        <p:xfrm>
          <a:off x="755650" y="1783390"/>
          <a:ext cx="7632700" cy="363836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116079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</a:tr>
              <a:tr h="98348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35 860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35 900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  <a:tr h="830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</a:rPr>
                        <a:t/>
                      </a:r>
                      <a:br>
                        <a:rPr lang="en-GB" sz="1800" b="1" dirty="0" smtClean="0">
                          <a:effectLst/>
                        </a:rPr>
                      </a:b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35 960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59632"/>
              </p:ext>
            </p:extLst>
          </p:nvPr>
        </p:nvGraphicFramePr>
        <p:xfrm>
          <a:off x="755650" y="1783390"/>
          <a:ext cx="7632700" cy="364792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110595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 1000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Round to the nearest</a:t>
                      </a:r>
                      <a:b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uffy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EF9"/>
                    </a:solidFill>
                  </a:tcPr>
                </a:tc>
              </a:tr>
              <a:tr h="959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35 859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35 860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35 900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  <a:tr h="791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36 042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1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35 959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BPreplay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35 960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36 000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BPreplay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C3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650" y="1172226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could the starting number be for each row?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0" y="145220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</a:rPr>
              <a:t>Possible </a:t>
            </a:r>
            <a:r>
              <a:rPr lang="en-GB" altLang="en-US" b="1" dirty="0">
                <a:solidFill>
                  <a:srgbClr val="000000"/>
                </a:solidFill>
              </a:rPr>
              <a:t>answers are</a:t>
            </a:r>
            <a:r>
              <a:rPr lang="en-GB" altLang="en-US" b="1" dirty="0" smtClean="0">
                <a:solidFill>
                  <a:srgbClr val="000000"/>
                </a:solidFill>
              </a:rPr>
              <a:t>… 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5556417"/>
            <a:ext cx="7632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The first number needs to be between 35 855 and 35 864.</a:t>
            </a:r>
          </a:p>
          <a:p>
            <a:r>
              <a:rPr lang="en-GB" sz="1600" b="1" dirty="0"/>
              <a:t>The second number needs to be between 36 035 and 36 044.</a:t>
            </a:r>
          </a:p>
          <a:p>
            <a:r>
              <a:rPr lang="en-GB" sz="1600" b="1" dirty="0"/>
              <a:t>The third number needs to be between 35 955 and 35 964.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22" y="4433646"/>
            <a:ext cx="1835672" cy="18401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71784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88686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</a:t>
            </a:r>
            <a:r>
              <a:rPr lang="en-GB" altLang="en-US" sz="1600" b="1" dirty="0">
                <a:solidFill>
                  <a:schemeClr val="bg1"/>
                </a:solidFill>
              </a:rPr>
              <a:t>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5491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50" y="1232955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Mick says </a:t>
            </a:r>
            <a:r>
              <a:rPr lang="en-GB" dirty="0" smtClean="0"/>
              <a:t>that if </a:t>
            </a:r>
            <a:r>
              <a:rPr lang="en-GB" dirty="0"/>
              <a:t>he rounds 49 895 to the nearest 10, 100, 1000 </a:t>
            </a: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10 000, </a:t>
            </a:r>
            <a:r>
              <a:rPr lang="en-GB" dirty="0"/>
              <a:t>he will get the same answer. </a:t>
            </a:r>
            <a:r>
              <a:rPr lang="en-GB" dirty="0" smtClean="0"/>
              <a:t>Brodie </a:t>
            </a:r>
            <a:r>
              <a:rPr lang="en-GB" dirty="0"/>
              <a:t>disagrees.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0" y="197390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Who do you agree with? Explain your answer and prove it!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78" y="2619631"/>
            <a:ext cx="2150578" cy="4256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55" y="2619631"/>
            <a:ext cx="2413840" cy="4256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2619631"/>
            <a:ext cx="2644346" cy="2751438"/>
          </a:xfrm>
          <a:prstGeom prst="rect">
            <a:avLst/>
          </a:prstGeom>
          <a:solidFill>
            <a:srgbClr val="87B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tx1"/>
                </a:solidFill>
              </a:rPr>
              <a:t>Brodie is correct. 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49 895 to the nearest 10 is 49 900.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To the nearest 100, it is 49 900.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To the nearest 1000, it is  50 000.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To the nearest 10 000, it is 50 000.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403034"/>
            <a:ext cx="2192959" cy="444573"/>
          </a:xfrm>
          <a:prstGeom prst="rect">
            <a:avLst/>
          </a:prstGeom>
          <a:solidFill>
            <a:srgbClr val="007A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>
                <a:solidFill>
                  <a:schemeClr val="bg1"/>
                </a:solidFill>
              </a:rPr>
              <a:t>Mick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1041" y="4450040"/>
            <a:ext cx="2361924" cy="444573"/>
          </a:xfrm>
          <a:prstGeom prst="rect">
            <a:avLst/>
          </a:prstGeom>
          <a:solidFill>
            <a:srgbClr val="007A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>
                <a:solidFill>
                  <a:schemeClr val="bg1"/>
                </a:solidFill>
              </a:rPr>
              <a:t>Brodie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88686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</a:t>
            </a:r>
            <a:r>
              <a:rPr lang="en-GB" altLang="en-US" sz="1600" b="1" dirty="0">
                <a:solidFill>
                  <a:schemeClr val="bg1"/>
                </a:solidFill>
              </a:rPr>
              <a:t>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5491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50" y="1058139"/>
            <a:ext cx="76327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  <a:p>
            <a:r>
              <a:rPr lang="en-GB" dirty="0"/>
              <a:t>Eli is looking at how many people went to see </a:t>
            </a:r>
            <a:r>
              <a:rPr lang="en-GB" dirty="0" smtClean="0"/>
              <a:t>a concert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He says that rounded to the nearest 10 000, 120 000 people went.  </a:t>
            </a:r>
          </a:p>
          <a:p>
            <a:endParaRPr lang="en-GB" dirty="0"/>
          </a:p>
          <a:p>
            <a:r>
              <a:rPr lang="en-GB" dirty="0" smtClean="0"/>
              <a:t>How many </a:t>
            </a:r>
            <a:r>
              <a:rPr lang="en-GB" dirty="0"/>
              <a:t>people could have attended? Can you give three different possible answers?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7700" y="4002944"/>
            <a:ext cx="551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are the fewest and greatest numbers of people that could have attended? How do you know?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9258" y="2801923"/>
            <a:ext cx="3186951" cy="36238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49" y="3179427"/>
            <a:ext cx="4990809" cy="646331"/>
          </a:xfrm>
          <a:prstGeom prst="rect">
            <a:avLst/>
          </a:prstGeom>
          <a:solidFill>
            <a:srgbClr val="87BD31"/>
          </a:solidFill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Any answers between 115 000 and 124 999 are correct.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4796472"/>
            <a:ext cx="6014266" cy="1477328"/>
          </a:xfrm>
          <a:prstGeom prst="rect">
            <a:avLst/>
          </a:prstGeom>
          <a:solidFill>
            <a:srgbClr val="87BD3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115 000. This is the lowest number that still rounds to 120 000 to the nearest 10 000.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124 999. This is the greatest number that still rounds to 120 000 to the nearest 10 000.</a:t>
            </a:r>
          </a:p>
        </p:txBody>
      </p:sp>
    </p:spTree>
    <p:extLst>
      <p:ext uri="{BB962C8B-B14F-4D97-AF65-F5344CB8AC3E}">
        <p14:creationId xmlns:p14="http://schemas.microsoft.com/office/powerpoint/2010/main" val="1739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5573" y="702863"/>
            <a:ext cx="355236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</a:t>
            </a:r>
            <a:r>
              <a:rPr lang="en-GB" altLang="en-US" sz="1600" b="1" dirty="0">
                <a:solidFill>
                  <a:schemeClr val="bg1"/>
                </a:solidFill>
              </a:rPr>
              <a:t>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021117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224" y="1390301"/>
            <a:ext cx="7700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Bryan has some 0-9 digit cards. Using each digit card only </a:t>
            </a:r>
            <a:r>
              <a:rPr lang="en-GB" dirty="0" smtClean="0"/>
              <a:t>once, </a:t>
            </a:r>
            <a:r>
              <a:rPr lang="en-GB" dirty="0"/>
              <a:t>he says that he can make two numbers that, when rounded to the nearest </a:t>
            </a:r>
            <a:r>
              <a:rPr lang="en-GB" dirty="0" smtClean="0"/>
              <a:t>1000</a:t>
            </a:r>
            <a:r>
              <a:rPr lang="en-GB" dirty="0"/>
              <a:t>, </a:t>
            </a:r>
            <a:r>
              <a:rPr lang="en-GB" dirty="0" smtClean="0"/>
              <a:t>are </a:t>
            </a:r>
            <a:r>
              <a:rPr lang="en-GB" dirty="0"/>
              <a:t>the same number. What could these numbers be?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8374" y="2469137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14404" y="2469136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80231" y="246913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6058" y="246913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11885" y="2469133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958374" y="356698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14404" y="356698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080231" y="3566983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8</a:t>
            </a:r>
            <a:endParaRPr lang="en-GB" sz="4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46058" y="356698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211885" y="356698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8224" y="1390301"/>
            <a:ext cx="7700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Bryan has some 0-9 digit cards. </a:t>
            </a:r>
            <a:r>
              <a:rPr lang="en-GB" dirty="0" smtClean="0"/>
              <a:t>Using each </a:t>
            </a:r>
            <a:r>
              <a:rPr lang="en-GB" dirty="0"/>
              <a:t>digit </a:t>
            </a:r>
            <a:r>
              <a:rPr lang="en-GB" dirty="0" smtClean="0"/>
              <a:t>card </a:t>
            </a:r>
            <a:r>
              <a:rPr lang="en-GB" dirty="0"/>
              <a:t>only once, he says that he can make two numbers that, when rounded to the nearest </a:t>
            </a:r>
            <a:r>
              <a:rPr lang="en-GB" dirty="0" smtClean="0"/>
              <a:t>1000</a:t>
            </a:r>
            <a:r>
              <a:rPr lang="en-GB" dirty="0"/>
              <a:t>, </a:t>
            </a:r>
            <a:r>
              <a:rPr lang="en-GB" dirty="0" smtClean="0"/>
              <a:t>are </a:t>
            </a:r>
            <a:r>
              <a:rPr lang="en-GB" dirty="0"/>
              <a:t>the same number. What could these numbers be?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8374" y="2469137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14404" y="2469136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80231" y="246913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6058" y="246913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11885" y="2469133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958374" y="356698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14404" y="356698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080231" y="3566983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8</a:t>
            </a:r>
            <a:endParaRPr lang="en-GB" sz="4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46058" y="356698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211885" y="356698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755650" y="4857571"/>
            <a:ext cx="7632700" cy="1200329"/>
          </a:xfrm>
          <a:prstGeom prst="rect">
            <a:avLst/>
          </a:prstGeom>
          <a:solidFill>
            <a:srgbClr val="87BD3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There are many possible answers, for example,</a:t>
            </a:r>
          </a:p>
          <a:p>
            <a:r>
              <a:rPr lang="en-GB" b="1" dirty="0"/>
              <a:t>4012 and 3956 – both round to 4000</a:t>
            </a:r>
          </a:p>
          <a:p>
            <a:r>
              <a:rPr lang="en-GB" b="1" dirty="0"/>
              <a:t>5932 and 6048 – both round to 6000</a:t>
            </a:r>
          </a:p>
          <a:p>
            <a:r>
              <a:rPr lang="en-GB" b="1" dirty="0"/>
              <a:t>9037 and 8541 – both round to 9000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573" y="702863"/>
            <a:ext cx="355236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Round Numbers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within </a:t>
            </a:r>
            <a:r>
              <a:rPr lang="en-GB" altLang="en-US" sz="1600" b="1" dirty="0">
                <a:solidFill>
                  <a:schemeClr val="bg1"/>
                </a:solidFill>
              </a:rPr>
              <a:t>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1117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257</TotalTime>
  <Words>624</Words>
  <Application>Microsoft Office PowerPoint</Application>
  <PresentationFormat>On-screen Show (4:3)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Tuffy-TTF</vt:lpstr>
      <vt:lpstr>BPreplay</vt:lpstr>
      <vt:lpstr>Tuffy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Shantal Paley</dc:creator>
  <cp:lastModifiedBy>V Harris</cp:lastModifiedBy>
  <cp:revision>26</cp:revision>
  <dcterms:created xsi:type="dcterms:W3CDTF">2019-07-10T11:56:43Z</dcterms:created>
  <dcterms:modified xsi:type="dcterms:W3CDTF">2020-04-20T14:24:04Z</dcterms:modified>
</cp:coreProperties>
</file>