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6" r:id="rId3"/>
    <p:sldId id="278" r:id="rId4"/>
    <p:sldId id="279" r:id="rId5"/>
    <p:sldId id="282" r:id="rId6"/>
    <p:sldId id="289" r:id="rId7"/>
    <p:sldId id="290" r:id="rId8"/>
    <p:sldId id="284" r:id="rId9"/>
    <p:sldId id="291" r:id="rId10"/>
    <p:sldId id="288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uffy-TTF" panose="020B0603060100000000" charset="0"/>
      <p:regular r:id="rId18"/>
      <p:bold r:id="rId19"/>
      <p:italic r:id="rId20"/>
      <p:boldItalic r:id="rId21"/>
    </p:embeddedFont>
    <p:embeddedFont>
      <p:font typeface="Tuffy" panose="020B0603060100000000" charset="0"/>
      <p:regular r:id="rId22"/>
      <p:bold r:id="rId23"/>
      <p:italic r:id="rId24"/>
      <p:boldItalic r:id="rId25"/>
    </p:embeddedFont>
    <p:embeddedFont>
      <p:font typeface="Twinkl" panose="020B0604020202020204" charset="0"/>
      <p:regular r:id="rId26"/>
      <p:bold r:id="rId27"/>
    </p:embeddedFont>
    <p:embeddedFont>
      <p:font typeface="Kalam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7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BA1"/>
    <a:srgbClr val="ED6D75"/>
    <a:srgbClr val="A9EDED"/>
    <a:srgbClr val="F0864A"/>
    <a:srgbClr val="28BFC0"/>
    <a:srgbClr val="66C18C"/>
    <a:srgbClr val="009285"/>
    <a:srgbClr val="EC6D75"/>
    <a:srgbClr val="FFE96A"/>
    <a:srgbClr val="F68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54" y="-36"/>
      </p:cViewPr>
      <p:guideLst>
        <p:guide orient="horz" pos="2160"/>
        <p:guide orient="horz" pos="3952"/>
        <p:guide orient="horz" pos="323"/>
        <p:guide orient="horz" pos="47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605"/>
            <a:ext cx="2722089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45574" y="702863"/>
            <a:ext cx="217433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Numbers to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10 000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1481" r="52479" b="22223"/>
          <a:stretch/>
        </p:blipFill>
        <p:spPr>
          <a:xfrm rot="1541613">
            <a:off x="2504920" y="2889097"/>
            <a:ext cx="925035" cy="22088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t="4256" r="4256" b="46594"/>
          <a:stretch/>
        </p:blipFill>
        <p:spPr>
          <a:xfrm rot="1567473">
            <a:off x="1175147" y="2356084"/>
            <a:ext cx="1448121" cy="1096825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="" xmlns:a16="http://schemas.microsoft.com/office/drawing/2014/main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71699" y="1928695"/>
            <a:ext cx="4038155" cy="41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61962" y="762000"/>
            <a:ext cx="8220075" cy="65231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482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Diving into Mastery Guidance for Educators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04B34F-55C5-40A6-8A7E-881778633952}"/>
              </a:ext>
            </a:extLst>
          </p:cNvPr>
          <p:cNvSpPr/>
          <p:nvPr/>
        </p:nvSpPr>
        <p:spPr>
          <a:xfrm>
            <a:off x="761153" y="1994284"/>
            <a:ext cx="3196589" cy="379505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43" y="1341966"/>
            <a:ext cx="7623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Each activity sheet is split into three sections, </a:t>
            </a:r>
            <a:r>
              <a:rPr lang="en-GB" sz="1600" dirty="0" smtClean="0">
                <a:latin typeface="Tuffy" panose="020B0603060100000000" pitchFamily="34" charset="0"/>
                <a:ea typeface="Tuffy" panose="020B0603060100000000" pitchFamily="34" charset="0"/>
              </a:rPr>
              <a:t>diving, </a:t>
            </a:r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deeper and deepest, which are represented by the following icons: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3030" y="2423057"/>
            <a:ext cx="2292835" cy="2937506"/>
            <a:chOff x="1213030" y="2423057"/>
            <a:chExt cx="2292835" cy="29375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F8BBE3-D3F3-4DE6-A818-2D773F20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2423057"/>
              <a:ext cx="868680" cy="86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64A8FE3-B06C-4E40-977F-4F3E0ACC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3457470"/>
              <a:ext cx="8686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88CE03C-10B4-46B1-849A-0D1B9CBC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4491883"/>
              <a:ext cx="868680" cy="868680"/>
            </a:xfrm>
            <a:prstGeom prst="rect">
              <a:avLst/>
            </a:prstGeom>
          </p:spPr>
        </p:pic>
        <p:sp>
          <p:nvSpPr>
            <p:cNvPr id="11" name="Arrow: Pentagon 11">
              <a:extLst>
                <a:ext uri="{FF2B5EF4-FFF2-40B4-BE49-F238E27FC236}">
                  <a16:creationId xmlns:a16="http://schemas.microsoft.com/office/drawing/2014/main" xmlns="" id="{602133B5-7961-4F75-A2BE-B73C6DB63E21}"/>
                </a:ext>
              </a:extLst>
            </p:cNvPr>
            <p:cNvSpPr/>
            <p:nvPr/>
          </p:nvSpPr>
          <p:spPr>
            <a:xfrm flipH="1">
              <a:off x="2180298" y="2674517"/>
              <a:ext cx="1325567" cy="365760"/>
            </a:xfrm>
            <a:prstGeom prst="homePlate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 smtClean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Diving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Pentagon 12">
              <a:extLst>
                <a:ext uri="{FF2B5EF4-FFF2-40B4-BE49-F238E27FC236}">
                  <a16:creationId xmlns:a16="http://schemas.microsoft.com/office/drawing/2014/main" xmlns="" id="{D99180F2-5FC9-4895-9C62-0CB9474D9C82}"/>
                </a:ext>
              </a:extLst>
            </p:cNvPr>
            <p:cNvSpPr/>
            <p:nvPr/>
          </p:nvSpPr>
          <p:spPr>
            <a:xfrm flipH="1">
              <a:off x="2180298" y="3708930"/>
              <a:ext cx="1325567" cy="365760"/>
            </a:xfrm>
            <a:prstGeom prst="homePlat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Arrow: Pentagon 13">
              <a:extLst>
                <a:ext uri="{FF2B5EF4-FFF2-40B4-BE49-F238E27FC236}">
                  <a16:creationId xmlns:a16="http://schemas.microsoft.com/office/drawing/2014/main" xmlns="" id="{6997B7B1-BA29-4830-B759-33B615380048}"/>
                </a:ext>
              </a:extLst>
            </p:cNvPr>
            <p:cNvSpPr/>
            <p:nvPr/>
          </p:nvSpPr>
          <p:spPr>
            <a:xfrm flipH="1">
              <a:off x="2180298" y="4743343"/>
              <a:ext cx="1325567" cy="365760"/>
            </a:xfrm>
            <a:prstGeom prst="homePlate">
              <a:avLst/>
            </a:prstGeom>
            <a:solidFill>
              <a:srgbClr val="00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57742" y="22128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GB" sz="3600" dirty="0">
                <a:latin typeface="Tuffy" panose="020B0603060100000000" pitchFamily="34" charset="0"/>
                <a:ea typeface="Tuffy" panose="020B0603060100000000" pitchFamily="34" charset="0"/>
              </a:rPr>
              <a:t>Always start with diving. If that is easy, then try deeper. For an extra challenge try deepest (do all three) !</a:t>
            </a:r>
            <a:endParaRPr lang="en-GB" sz="36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487291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+mn-lt"/>
              </a:rPr>
              <a:t>Aims</a:t>
            </a:r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Read, write, order and compare numbers to at least </a:t>
            </a:r>
            <a:r>
              <a:rPr lang="en-GB" dirty="0" smtClean="0">
                <a:solidFill>
                  <a:srgbClr val="000000"/>
                </a:solidFill>
              </a:rPr>
              <a:t>1 000 000 </a:t>
            </a:r>
            <a:r>
              <a:rPr lang="en-GB" dirty="0">
                <a:solidFill>
                  <a:srgbClr val="000000"/>
                </a:solidFill>
              </a:rPr>
              <a:t>and determine the value of each digit.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Count forwards or backwards in steps of powers of 10 for any given number up to </a:t>
            </a:r>
            <a:r>
              <a:rPr lang="en-GB" dirty="0" smtClean="0">
                <a:solidFill>
                  <a:srgbClr val="000000"/>
                </a:solidFill>
              </a:rPr>
              <a:t>1 000 000</a:t>
            </a:r>
            <a:r>
              <a:rPr lang="en-GB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22228"/>
              </p:ext>
            </p:extLst>
          </p:nvPr>
        </p:nvGraphicFramePr>
        <p:xfrm>
          <a:off x="755650" y="2392657"/>
          <a:ext cx="7632700" cy="366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509"/>
                <a:gridCol w="2332653"/>
                <a:gridCol w="1468017"/>
                <a:gridCol w="942521"/>
              </a:tblGrid>
              <a:tr h="12217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8105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17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3075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174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5535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065585" y="4915855"/>
            <a:ext cx="1284503" cy="1061929"/>
            <a:chOff x="6220540" y="5069562"/>
            <a:chExt cx="1284503" cy="1061929"/>
          </a:xfrm>
        </p:grpSpPr>
        <p:sp>
          <p:nvSpPr>
            <p:cNvPr id="256" name="Oval 255"/>
            <p:cNvSpPr/>
            <p:nvPr/>
          </p:nvSpPr>
          <p:spPr>
            <a:xfrm>
              <a:off x="6632133" y="5069562"/>
              <a:ext cx="461318" cy="4613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100" b="1" dirty="0">
                <a:solidFill>
                  <a:schemeClr val="tx1"/>
                </a:solidFill>
                <a:latin typeface="Kalam" panose="02000000000000000000" pitchFamily="2" charset="0"/>
                <a:cs typeface="Kalam" panose="02000000000000000000" pitchFamily="2" charset="0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6220540" y="5670173"/>
              <a:ext cx="461318" cy="4613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GB" sz="1100" b="1" dirty="0">
                <a:solidFill>
                  <a:schemeClr val="tx1"/>
                </a:solidFill>
                <a:latin typeface="Kalam" panose="02000000000000000000" pitchFamily="2" charset="0"/>
                <a:cs typeface="Kalam" panose="02000000000000000000" pitchFamily="2" charset="0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7043725" y="5670173"/>
              <a:ext cx="461318" cy="4613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GB" sz="1200" b="1" dirty="0">
                <a:solidFill>
                  <a:schemeClr val="tx1"/>
                </a:solidFill>
                <a:latin typeface="Kalam" panose="02000000000000000000" pitchFamily="2" charset="0"/>
                <a:cs typeface="Kalam" panose="02000000000000000000" pitchFamily="2" charset="0"/>
              </a:endParaRPr>
            </a:p>
          </p:txBody>
        </p:sp>
        <p:cxnSp>
          <p:nvCxnSpPr>
            <p:cNvPr id="259" name="Straight Connector 258"/>
            <p:cNvCxnSpPr/>
            <p:nvPr/>
          </p:nvCxnSpPr>
          <p:spPr>
            <a:xfrm flipH="1" flipV="1">
              <a:off x="6978301" y="5489175"/>
              <a:ext cx="180575" cy="200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6566708" y="5489175"/>
              <a:ext cx="180575" cy="200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217433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Numbers to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10 000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50" y="1992477"/>
            <a:ext cx="76327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 smtClean="0"/>
              <a:t>You </a:t>
            </a:r>
            <a:r>
              <a:rPr lang="en-GB" dirty="0"/>
              <a:t>could use the resources shown to make each number to help you.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61991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61991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0" y="2475036"/>
            <a:ext cx="509028" cy="3912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98" y="2475035"/>
            <a:ext cx="509028" cy="3912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36" y="2475035"/>
            <a:ext cx="509028" cy="39129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074870" y="2465096"/>
            <a:ext cx="1284503" cy="1061929"/>
            <a:chOff x="5564661" y="2475035"/>
            <a:chExt cx="1284503" cy="1061929"/>
          </a:xfrm>
        </p:grpSpPr>
        <p:sp>
          <p:nvSpPr>
            <p:cNvPr id="9" name="Oval 8"/>
            <p:cNvSpPr/>
            <p:nvPr/>
          </p:nvSpPr>
          <p:spPr>
            <a:xfrm>
              <a:off x="5976254" y="2475035"/>
              <a:ext cx="461318" cy="4613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8105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564661" y="3075646"/>
              <a:ext cx="461318" cy="4613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10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387846" y="3075646"/>
              <a:ext cx="461318" cy="4613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2100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 flipV="1">
              <a:off x="6322422" y="2894648"/>
              <a:ext cx="180575" cy="200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5910829" y="2894648"/>
              <a:ext cx="180575" cy="200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074870" y="3701842"/>
            <a:ext cx="1284503" cy="1061929"/>
            <a:chOff x="5564661" y="2475035"/>
            <a:chExt cx="1284503" cy="1061929"/>
          </a:xfrm>
        </p:grpSpPr>
        <p:sp>
          <p:nvSpPr>
            <p:cNvPr id="26" name="Oval 25"/>
            <p:cNvSpPr/>
            <p:nvPr/>
          </p:nvSpPr>
          <p:spPr>
            <a:xfrm>
              <a:off x="5976254" y="2475035"/>
              <a:ext cx="461318" cy="4613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564661" y="3075646"/>
              <a:ext cx="461318" cy="4613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100">
                <a:solidFill>
                  <a:schemeClr val="tx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387846" y="3075646"/>
              <a:ext cx="461318" cy="46131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1200" dirty="0" smtClean="0">
                  <a:solidFill>
                    <a:schemeClr val="tx1"/>
                  </a:solidFill>
                </a:rPr>
                <a:t>2000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6322422" y="2894648"/>
              <a:ext cx="180575" cy="200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10829" y="2894648"/>
              <a:ext cx="180575" cy="2007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1"/>
          <a:stretch/>
        </p:blipFill>
        <p:spPr>
          <a:xfrm>
            <a:off x="1388558" y="3699682"/>
            <a:ext cx="55954" cy="39129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991" y="2805371"/>
            <a:ext cx="57072" cy="580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552" y="2694739"/>
            <a:ext cx="57072" cy="580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030" y="2805371"/>
            <a:ext cx="57072" cy="580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513" y="2695981"/>
            <a:ext cx="57072" cy="580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063" y="2592865"/>
            <a:ext cx="57072" cy="580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0" y="3701842"/>
            <a:ext cx="509028" cy="3912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1"/>
          <a:stretch/>
        </p:blipFill>
        <p:spPr>
          <a:xfrm>
            <a:off x="1580042" y="3699680"/>
            <a:ext cx="55954" cy="3912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1"/>
          <a:stretch/>
        </p:blipFill>
        <p:spPr>
          <a:xfrm>
            <a:off x="1486640" y="3699681"/>
            <a:ext cx="55954" cy="3912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1"/>
          <a:stretch/>
        </p:blipFill>
        <p:spPr>
          <a:xfrm>
            <a:off x="1676229" y="3699680"/>
            <a:ext cx="55954" cy="3912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21"/>
          <a:stretch/>
        </p:blipFill>
        <p:spPr>
          <a:xfrm>
            <a:off x="1775834" y="3699680"/>
            <a:ext cx="55954" cy="391297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3701899" y="2471605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4684096" y="2471605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032106" y="2471605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358101" y="2471605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5021727" y="2471605"/>
            <a:ext cx="264018" cy="264018"/>
          </a:xfrm>
          <a:prstGeom prst="ellipse">
            <a:avLst/>
          </a:prstGeom>
          <a:solidFill>
            <a:srgbClr val="66C18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3701899" y="3699680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031342" y="3699680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4358101" y="3699680"/>
            <a:ext cx="264018" cy="264018"/>
          </a:xfrm>
          <a:prstGeom prst="ellipse">
            <a:avLst/>
          </a:prstGeom>
          <a:solidFill>
            <a:srgbClr val="FFE96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4684096" y="3704240"/>
            <a:ext cx="264018" cy="264018"/>
          </a:xfrm>
          <a:prstGeom prst="ellipse">
            <a:avLst/>
          </a:prstGeom>
          <a:solidFill>
            <a:srgbClr val="FFE96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4990400" y="3699680"/>
            <a:ext cx="264018" cy="264018"/>
          </a:xfrm>
          <a:prstGeom prst="ellipse">
            <a:avLst/>
          </a:prstGeom>
          <a:solidFill>
            <a:srgbClr val="FFE96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313295" y="3699680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625392" y="3699680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54729" y="1275076"/>
            <a:ext cx="7034543" cy="646331"/>
          </a:xfrm>
          <a:prstGeom prst="rect">
            <a:avLst/>
          </a:prstGeom>
          <a:solidFill>
            <a:srgbClr val="F29BA1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Complete the table by identifying what is missing from each representation of the following three numbers.  </a:t>
            </a:r>
          </a:p>
        </p:txBody>
      </p:sp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881443"/>
              </p:ext>
            </p:extLst>
          </p:nvPr>
        </p:nvGraphicFramePr>
        <p:xfrm>
          <a:off x="755650" y="2392657"/>
          <a:ext cx="7632700" cy="366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509"/>
                <a:gridCol w="2332653"/>
                <a:gridCol w="1468017"/>
                <a:gridCol w="942521"/>
              </a:tblGrid>
              <a:tr h="12217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8105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17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3075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174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5535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41" name="Group 140"/>
          <p:cNvGrpSpPr/>
          <p:nvPr/>
        </p:nvGrpSpPr>
        <p:grpSpPr>
          <a:xfrm>
            <a:off x="818175" y="2465096"/>
            <a:ext cx="6536650" cy="3559211"/>
            <a:chOff x="818175" y="2465096"/>
            <a:chExt cx="6536650" cy="3559211"/>
          </a:xfrm>
        </p:grpSpPr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760" y="2475036"/>
              <a:ext cx="509028" cy="39129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898" y="2475035"/>
              <a:ext cx="509028" cy="391297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036" y="2475035"/>
              <a:ext cx="509028" cy="391297"/>
            </a:xfrm>
            <a:prstGeom prst="rect">
              <a:avLst/>
            </a:prstGeom>
          </p:spPr>
        </p:pic>
        <p:grpSp>
          <p:nvGrpSpPr>
            <p:cNvPr id="145" name="Group 144"/>
            <p:cNvGrpSpPr/>
            <p:nvPr/>
          </p:nvGrpSpPr>
          <p:grpSpPr>
            <a:xfrm>
              <a:off x="6070322" y="2465096"/>
              <a:ext cx="1284503" cy="1061929"/>
              <a:chOff x="5564661" y="2475035"/>
              <a:chExt cx="1284503" cy="1061929"/>
            </a:xfrm>
          </p:grpSpPr>
          <p:sp>
            <p:nvSpPr>
              <p:cNvPr id="231" name="Oval 230"/>
              <p:cNvSpPr/>
              <p:nvPr/>
            </p:nvSpPr>
            <p:spPr>
              <a:xfrm>
                <a:off x="5976254" y="2475035"/>
                <a:ext cx="461318" cy="4613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8105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5564661" y="3075646"/>
                <a:ext cx="461318" cy="4613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GB" sz="1100" b="1" dirty="0" smtClean="0">
                    <a:solidFill>
                      <a:schemeClr val="tx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6005</a:t>
                </a:r>
                <a:endParaRPr lang="en-GB" sz="1100" b="1" dirty="0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6387846" y="3075646"/>
                <a:ext cx="461318" cy="4613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2100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4" name="Straight Connector 233"/>
              <p:cNvCxnSpPr/>
              <p:nvPr/>
            </p:nvCxnSpPr>
            <p:spPr>
              <a:xfrm flipH="1" flipV="1">
                <a:off x="6322422" y="2894648"/>
                <a:ext cx="180575" cy="200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V="1">
                <a:off x="5910829" y="2894648"/>
                <a:ext cx="180575" cy="200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6070322" y="3701842"/>
              <a:ext cx="1284503" cy="1061929"/>
              <a:chOff x="5564661" y="2475035"/>
              <a:chExt cx="1284503" cy="1061929"/>
            </a:xfrm>
          </p:grpSpPr>
          <p:sp>
            <p:nvSpPr>
              <p:cNvPr id="226" name="Oval 225"/>
              <p:cNvSpPr/>
              <p:nvPr/>
            </p:nvSpPr>
            <p:spPr>
              <a:xfrm>
                <a:off x="5976254" y="2475035"/>
                <a:ext cx="461318" cy="4613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100" b="1" dirty="0" smtClean="0">
                    <a:solidFill>
                      <a:schemeClr val="tx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3075</a:t>
                </a:r>
                <a:endParaRPr lang="en-GB" sz="1100" b="1" dirty="0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5564661" y="3075646"/>
                <a:ext cx="461318" cy="4613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100" b="1" dirty="0" smtClean="0">
                    <a:solidFill>
                      <a:schemeClr val="tx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1075</a:t>
                </a:r>
                <a:endParaRPr lang="en-GB" sz="1100" b="1" dirty="0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6387846" y="3075646"/>
                <a:ext cx="461318" cy="4613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GB" sz="1200" dirty="0" smtClean="0">
                    <a:solidFill>
                      <a:schemeClr val="tx1"/>
                    </a:solidFill>
                  </a:rPr>
                  <a:t>2000</a:t>
                </a:r>
                <a:endParaRPr lang="en-GB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29" name="Straight Connector 228"/>
              <p:cNvCxnSpPr/>
              <p:nvPr/>
            </p:nvCxnSpPr>
            <p:spPr>
              <a:xfrm flipH="1" flipV="1">
                <a:off x="6322422" y="2894648"/>
                <a:ext cx="180575" cy="200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flipV="1">
                <a:off x="5910829" y="2894648"/>
                <a:ext cx="180575" cy="200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1388558" y="3699682"/>
              <a:ext cx="55954" cy="39129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4991" y="2805371"/>
              <a:ext cx="57072" cy="58036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0552" y="2694739"/>
              <a:ext cx="57072" cy="58036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6030" y="2805371"/>
              <a:ext cx="57072" cy="58036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4513" y="2695981"/>
              <a:ext cx="57072" cy="58036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52063" y="2592865"/>
              <a:ext cx="57072" cy="58036"/>
            </a:xfrm>
            <a:prstGeom prst="rect">
              <a:avLst/>
            </a:prstGeom>
          </p:spPr>
        </p:pic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264" y="3701842"/>
              <a:ext cx="509028" cy="391297"/>
            </a:xfrm>
            <a:prstGeom prst="rect">
              <a:avLst/>
            </a:prstGeom>
          </p:spPr>
        </p:pic>
        <p:pic>
          <p:nvPicPr>
            <p:cNvPr id="154" name="Picture 15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1580042" y="3699680"/>
              <a:ext cx="55954" cy="391297"/>
            </a:xfrm>
            <a:prstGeom prst="rect">
              <a:avLst/>
            </a:prstGeom>
          </p:spPr>
        </p:pic>
        <p:pic>
          <p:nvPicPr>
            <p:cNvPr id="155" name="Picture 1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1486640" y="3699681"/>
              <a:ext cx="55954" cy="391297"/>
            </a:xfrm>
            <a:prstGeom prst="rect">
              <a:avLst/>
            </a:prstGeom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1676229" y="3699680"/>
              <a:ext cx="55954" cy="391297"/>
            </a:xfrm>
            <a:prstGeom prst="rect">
              <a:avLst/>
            </a:prstGeom>
          </p:spPr>
        </p:pic>
        <p:pic>
          <p:nvPicPr>
            <p:cNvPr id="157" name="Picture 1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1775834" y="3699680"/>
              <a:ext cx="55954" cy="391297"/>
            </a:xfrm>
            <a:prstGeom prst="rect">
              <a:avLst/>
            </a:prstGeom>
          </p:spPr>
        </p:pic>
        <p:sp>
          <p:nvSpPr>
            <p:cNvPr id="158" name="Oval 157"/>
            <p:cNvSpPr/>
            <p:nvPr/>
          </p:nvSpPr>
          <p:spPr>
            <a:xfrm>
              <a:off x="3718377" y="2471605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4700574" y="2471605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048584" y="2471605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4374579" y="2471605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5038205" y="2471605"/>
              <a:ext cx="264018" cy="264018"/>
            </a:xfrm>
            <a:prstGeom prst="ellipse">
              <a:avLst/>
            </a:prstGeom>
            <a:solidFill>
              <a:srgbClr val="66C18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3718377" y="3699680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4047820" y="3699680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4374579" y="3699680"/>
              <a:ext cx="264018" cy="264018"/>
            </a:xfrm>
            <a:prstGeom prst="ellipse">
              <a:avLst/>
            </a:prstGeom>
            <a:solidFill>
              <a:srgbClr val="FFE96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4700574" y="3704240"/>
              <a:ext cx="264018" cy="264018"/>
            </a:xfrm>
            <a:prstGeom prst="ellipse">
              <a:avLst/>
            </a:prstGeom>
            <a:solidFill>
              <a:srgbClr val="FFE96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5006878" y="3699680"/>
              <a:ext cx="264018" cy="264018"/>
            </a:xfrm>
            <a:prstGeom prst="ellipse">
              <a:avLst/>
            </a:prstGeom>
            <a:solidFill>
              <a:srgbClr val="FFE96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5329773" y="3699680"/>
              <a:ext cx="264018" cy="264018"/>
            </a:xfrm>
            <a:prstGeom prst="ellipse">
              <a:avLst/>
            </a:prstGeom>
            <a:solidFill>
              <a:srgbClr val="EC6D7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5641870" y="3699680"/>
              <a:ext cx="264018" cy="264018"/>
            </a:xfrm>
            <a:prstGeom prst="ellipse">
              <a:avLst/>
            </a:prstGeom>
            <a:solidFill>
              <a:srgbClr val="EC6D7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39" y="2937563"/>
              <a:ext cx="509028" cy="391297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36" y="2937563"/>
              <a:ext cx="509028" cy="391297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533" y="2937563"/>
              <a:ext cx="509028" cy="391297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530" y="2937563"/>
              <a:ext cx="509028" cy="391297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529" y="2937563"/>
              <a:ext cx="509028" cy="391297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0073" y="2489122"/>
              <a:ext cx="391839" cy="385648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448" y="3699680"/>
              <a:ext cx="509028" cy="391297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9999" y="3699680"/>
              <a:ext cx="509028" cy="391297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3000825" y="3699680"/>
              <a:ext cx="55954" cy="391297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3100430" y="3699680"/>
              <a:ext cx="55954" cy="391297"/>
            </a:xfrm>
            <a:prstGeom prst="rect">
              <a:avLst/>
            </a:prstGeom>
          </p:spPr>
        </p:pic>
        <p:grpSp>
          <p:nvGrpSpPr>
            <p:cNvPr id="180" name="Group 179"/>
            <p:cNvGrpSpPr/>
            <p:nvPr/>
          </p:nvGrpSpPr>
          <p:grpSpPr>
            <a:xfrm>
              <a:off x="3204205" y="3820435"/>
              <a:ext cx="158111" cy="270542"/>
              <a:chOff x="3204205" y="3820435"/>
              <a:chExt cx="158111" cy="270542"/>
            </a:xfrm>
          </p:grpSpPr>
          <p:pic>
            <p:nvPicPr>
              <p:cNvPr id="221" name="Picture 2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205" y="4032941"/>
                <a:ext cx="57072" cy="58036"/>
              </a:xfrm>
              <a:prstGeom prst="rect">
                <a:avLst/>
              </a:prstGeom>
            </p:spPr>
          </p:pic>
          <p:pic>
            <p:nvPicPr>
              <p:cNvPr id="222" name="Picture 2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9766" y="3922309"/>
                <a:ext cx="57072" cy="58036"/>
              </a:xfrm>
              <a:prstGeom prst="rect">
                <a:avLst/>
              </a:prstGeom>
            </p:spPr>
          </p:pic>
          <p:pic>
            <p:nvPicPr>
              <p:cNvPr id="223" name="Picture 2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244" y="4032941"/>
                <a:ext cx="57072" cy="58036"/>
              </a:xfrm>
              <a:prstGeom prst="rect">
                <a:avLst/>
              </a:prstGeom>
            </p:spPr>
          </p:pic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727" y="3923551"/>
                <a:ext cx="57072" cy="58036"/>
              </a:xfrm>
              <a:prstGeom prst="rect">
                <a:avLst/>
              </a:prstGeom>
            </p:spPr>
          </p:pic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1277" y="3820435"/>
                <a:ext cx="57072" cy="58036"/>
              </a:xfrm>
              <a:prstGeom prst="rect">
                <a:avLst/>
              </a:prstGeom>
            </p:spPr>
          </p:pic>
        </p:grpSp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39" y="4928899"/>
              <a:ext cx="509028" cy="391297"/>
            </a:xfrm>
            <a:prstGeom prst="rect">
              <a:avLst/>
            </a:prstGeom>
          </p:spPr>
        </p:pic>
        <p:pic>
          <p:nvPicPr>
            <p:cNvPr id="182" name="Picture 1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36" y="4928899"/>
              <a:ext cx="509028" cy="391297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4533" y="4928899"/>
              <a:ext cx="509028" cy="391297"/>
            </a:xfrm>
            <a:prstGeom prst="rect">
              <a:avLst/>
            </a:prstGeom>
          </p:spPr>
        </p:pic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530" y="4928899"/>
              <a:ext cx="509028" cy="391297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6529" y="4928899"/>
              <a:ext cx="509028" cy="391297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75" y="5402324"/>
              <a:ext cx="391839" cy="385648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898" y="5402324"/>
              <a:ext cx="391839" cy="385648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621" y="5398000"/>
              <a:ext cx="391839" cy="385648"/>
            </a:xfrm>
            <a:prstGeom prst="rect">
              <a:avLst/>
            </a:prstGeom>
          </p:spPr>
        </p:pic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847" y="5398000"/>
              <a:ext cx="391839" cy="385648"/>
            </a:xfrm>
            <a:prstGeom prst="rect">
              <a:avLst/>
            </a:prstGeom>
          </p:spPr>
        </p:pic>
        <p:pic>
          <p:nvPicPr>
            <p:cNvPr id="190" name="Picture 1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795" y="5396634"/>
              <a:ext cx="391839" cy="385648"/>
            </a:xfrm>
            <a:prstGeom prst="rect">
              <a:avLst/>
            </a:prstGeom>
          </p:spPr>
        </p:pic>
        <p:pic>
          <p:nvPicPr>
            <p:cNvPr id="191" name="Picture 19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3048639" y="5396634"/>
              <a:ext cx="55954" cy="391297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3148244" y="5396634"/>
              <a:ext cx="55954" cy="391297"/>
            </a:xfrm>
            <a:prstGeom prst="rect">
              <a:avLst/>
            </a:prstGeom>
          </p:spPr>
        </p:pic>
        <p:pic>
          <p:nvPicPr>
            <p:cNvPr id="193" name="Picture 19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21"/>
            <a:stretch/>
          </p:blipFill>
          <p:spPr>
            <a:xfrm>
              <a:off x="3235932" y="5393809"/>
              <a:ext cx="55954" cy="391297"/>
            </a:xfrm>
            <a:prstGeom prst="rect">
              <a:avLst/>
            </a:prstGeom>
          </p:spPr>
        </p:pic>
        <p:grpSp>
          <p:nvGrpSpPr>
            <p:cNvPr id="194" name="Group 193"/>
            <p:cNvGrpSpPr/>
            <p:nvPr/>
          </p:nvGrpSpPr>
          <p:grpSpPr>
            <a:xfrm>
              <a:off x="3335537" y="5511740"/>
              <a:ext cx="158111" cy="270542"/>
              <a:chOff x="3204205" y="3820435"/>
              <a:chExt cx="158111" cy="270542"/>
            </a:xfrm>
          </p:grpSpPr>
          <p:pic>
            <p:nvPicPr>
              <p:cNvPr id="216" name="Picture 2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4205" y="4032941"/>
                <a:ext cx="57072" cy="58036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9766" y="3922309"/>
                <a:ext cx="57072" cy="58036"/>
              </a:xfrm>
              <a:prstGeom prst="rect">
                <a:avLst/>
              </a:prstGeom>
            </p:spPr>
          </p:pic>
          <p:pic>
            <p:nvPicPr>
              <p:cNvPr id="218" name="Picture 2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5244" y="4032941"/>
                <a:ext cx="57072" cy="58036"/>
              </a:xfrm>
              <a:prstGeom prst="rect">
                <a:avLst/>
              </a:prstGeom>
            </p:spPr>
          </p:pic>
          <p:pic>
            <p:nvPicPr>
              <p:cNvPr id="219" name="Picture 2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3727" y="3923551"/>
                <a:ext cx="57072" cy="58036"/>
              </a:xfrm>
              <a:prstGeom prst="rect">
                <a:avLst/>
              </a:prstGeom>
            </p:spPr>
          </p:pic>
          <p:pic>
            <p:nvPicPr>
              <p:cNvPr id="220" name="Picture 2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1277" y="3820435"/>
                <a:ext cx="57072" cy="58036"/>
              </a:xfrm>
              <a:prstGeom prst="rect">
                <a:avLst/>
              </a:prstGeom>
            </p:spPr>
          </p:pic>
        </p:grpSp>
        <p:sp>
          <p:nvSpPr>
            <p:cNvPr id="195" name="Oval 194"/>
            <p:cNvSpPr/>
            <p:nvPr/>
          </p:nvSpPr>
          <p:spPr>
            <a:xfrm>
              <a:off x="3704748" y="4936875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4686945" y="4936875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4034955" y="4936875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4360950" y="4936875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199" name="Oval 198"/>
            <p:cNvSpPr/>
            <p:nvPr/>
          </p:nvSpPr>
          <p:spPr>
            <a:xfrm>
              <a:off x="5003550" y="4927755"/>
              <a:ext cx="264018" cy="264018"/>
            </a:xfrm>
            <a:prstGeom prst="ellipse">
              <a:avLst/>
            </a:prstGeom>
            <a:solidFill>
              <a:srgbClr val="F68A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0" name="Oval 199"/>
            <p:cNvSpPr/>
            <p:nvPr/>
          </p:nvSpPr>
          <p:spPr>
            <a:xfrm>
              <a:off x="5329773" y="4936875"/>
              <a:ext cx="264018" cy="264018"/>
            </a:xfrm>
            <a:prstGeom prst="ellipse">
              <a:avLst/>
            </a:prstGeom>
            <a:solidFill>
              <a:srgbClr val="66C18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1" name="Oval 200"/>
            <p:cNvSpPr/>
            <p:nvPr/>
          </p:nvSpPr>
          <p:spPr>
            <a:xfrm>
              <a:off x="5657273" y="4927755"/>
              <a:ext cx="264018" cy="264018"/>
            </a:xfrm>
            <a:prstGeom prst="ellipse">
              <a:avLst/>
            </a:prstGeom>
            <a:solidFill>
              <a:srgbClr val="66C18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2" name="Oval 201"/>
            <p:cNvSpPr/>
            <p:nvPr/>
          </p:nvSpPr>
          <p:spPr>
            <a:xfrm>
              <a:off x="3702597" y="5261800"/>
              <a:ext cx="264018" cy="264018"/>
            </a:xfrm>
            <a:prstGeom prst="ellipse">
              <a:avLst/>
            </a:prstGeom>
            <a:solidFill>
              <a:srgbClr val="66C18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3" name="Oval 202"/>
            <p:cNvSpPr/>
            <p:nvPr/>
          </p:nvSpPr>
          <p:spPr>
            <a:xfrm>
              <a:off x="4016480" y="5261800"/>
              <a:ext cx="264018" cy="264018"/>
            </a:xfrm>
            <a:prstGeom prst="ellipse">
              <a:avLst/>
            </a:prstGeom>
            <a:solidFill>
              <a:srgbClr val="66C18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4" name="Oval 203"/>
            <p:cNvSpPr/>
            <p:nvPr/>
          </p:nvSpPr>
          <p:spPr>
            <a:xfrm>
              <a:off x="4336413" y="5248187"/>
              <a:ext cx="264018" cy="264018"/>
            </a:xfrm>
            <a:prstGeom prst="ellipse">
              <a:avLst/>
            </a:prstGeom>
            <a:solidFill>
              <a:srgbClr val="66C18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4682003" y="5261800"/>
              <a:ext cx="264018" cy="264018"/>
            </a:xfrm>
            <a:prstGeom prst="ellipse">
              <a:avLst/>
            </a:prstGeom>
            <a:solidFill>
              <a:srgbClr val="FFE96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5007998" y="5266360"/>
              <a:ext cx="264018" cy="264018"/>
            </a:xfrm>
            <a:prstGeom prst="ellipse">
              <a:avLst/>
            </a:prstGeom>
            <a:solidFill>
              <a:srgbClr val="FFE96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5329773" y="5270315"/>
              <a:ext cx="264018" cy="264018"/>
            </a:xfrm>
            <a:prstGeom prst="ellipse">
              <a:avLst/>
            </a:prstGeom>
            <a:solidFill>
              <a:srgbClr val="FFE96A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10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5657273" y="5248555"/>
              <a:ext cx="264018" cy="264018"/>
            </a:xfrm>
            <a:prstGeom prst="ellipse">
              <a:avLst/>
            </a:prstGeom>
            <a:solidFill>
              <a:srgbClr val="EC6D7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3702597" y="5586725"/>
              <a:ext cx="264018" cy="264018"/>
            </a:xfrm>
            <a:prstGeom prst="ellipse">
              <a:avLst/>
            </a:prstGeom>
            <a:solidFill>
              <a:srgbClr val="EC6D7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700" dirty="0" smtClean="0">
                  <a:solidFill>
                    <a:schemeClr val="tx1"/>
                  </a:solidFill>
                </a:rPr>
                <a:t>1</a:t>
              </a:r>
              <a:endParaRPr lang="en-GB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6078188" y="4972426"/>
              <a:ext cx="1264407" cy="1051881"/>
              <a:chOff x="5574709" y="2530299"/>
              <a:chExt cx="1264407" cy="1051881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5976254" y="2530299"/>
                <a:ext cx="461318" cy="4613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100" b="1" dirty="0" smtClean="0">
                    <a:solidFill>
                      <a:schemeClr val="tx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5535</a:t>
                </a:r>
                <a:endParaRPr lang="en-GB" sz="1100" b="1" dirty="0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5574709" y="3120862"/>
                <a:ext cx="461318" cy="4613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GB" sz="1100" b="1" dirty="0" smtClean="0">
                    <a:solidFill>
                      <a:schemeClr val="tx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4000</a:t>
                </a:r>
                <a:endParaRPr lang="en-GB" sz="1100" b="1" dirty="0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endParaRPr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6377798" y="3120862"/>
                <a:ext cx="461318" cy="46131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GB" sz="1200" b="1" dirty="0" smtClean="0">
                    <a:solidFill>
                      <a:schemeClr val="tx1"/>
                    </a:solidFill>
                    <a:latin typeface="Kalam" panose="02000000000000000000" pitchFamily="2" charset="0"/>
                    <a:cs typeface="Kalam" panose="02000000000000000000" pitchFamily="2" charset="0"/>
                  </a:rPr>
                  <a:t>1535</a:t>
                </a:r>
                <a:endParaRPr lang="en-GB" sz="1200" b="1" dirty="0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endParaRPr>
              </a:p>
            </p:txBody>
          </p:sp>
          <p:cxnSp>
            <p:nvCxnSpPr>
              <p:cNvPr id="214" name="Straight Connector 213"/>
              <p:cNvCxnSpPr/>
              <p:nvPr/>
            </p:nvCxnSpPr>
            <p:spPr>
              <a:xfrm flipH="1" flipV="1">
                <a:off x="6322422" y="2949912"/>
                <a:ext cx="180575" cy="200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V="1">
                <a:off x="5910829" y="2949912"/>
                <a:ext cx="180575" cy="2007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6" name="Oval 235"/>
          <p:cNvSpPr/>
          <p:nvPr/>
        </p:nvSpPr>
        <p:spPr>
          <a:xfrm>
            <a:off x="5389374" y="2471605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3713951" y="2809050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4047820" y="2809050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4363372" y="2814571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4698901" y="2809050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5037756" y="2805371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5388241" y="2805371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3713951" y="3149639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4042638" y="3149639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3721620" y="4018523"/>
            <a:ext cx="264018" cy="264018"/>
          </a:xfrm>
          <a:prstGeom prst="ellipse">
            <a:avLst/>
          </a:prstGeom>
          <a:solidFill>
            <a:srgbClr val="F68A5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1000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4049740" y="4017509"/>
            <a:ext cx="264018" cy="264018"/>
          </a:xfrm>
          <a:prstGeom prst="ellipse">
            <a:avLst/>
          </a:prstGeom>
          <a:solidFill>
            <a:srgbClr val="FFE96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4374579" y="4011427"/>
            <a:ext cx="264018" cy="264018"/>
          </a:xfrm>
          <a:prstGeom prst="ellipse">
            <a:avLst/>
          </a:prstGeom>
          <a:solidFill>
            <a:srgbClr val="FFE96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4694319" y="4018523"/>
            <a:ext cx="264018" cy="264018"/>
          </a:xfrm>
          <a:prstGeom prst="ellipse">
            <a:avLst/>
          </a:prstGeom>
          <a:solidFill>
            <a:srgbClr val="FFE96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5003550" y="4018523"/>
            <a:ext cx="264018" cy="264018"/>
          </a:xfrm>
          <a:prstGeom prst="ellipse">
            <a:avLst/>
          </a:prstGeom>
          <a:solidFill>
            <a:srgbClr val="FFE96A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10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5332129" y="4011427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5641826" y="4011427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3715796" y="4338634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4016480" y="5586725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4336413" y="5586725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4675727" y="5586725"/>
            <a:ext cx="264018" cy="264018"/>
          </a:xfrm>
          <a:prstGeom prst="ellipse">
            <a:avLst/>
          </a:prstGeom>
          <a:solidFill>
            <a:srgbClr val="EC6D7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GB" sz="700" dirty="0" smtClean="0">
                <a:solidFill>
                  <a:schemeClr val="tx1"/>
                </a:solidFill>
              </a:rPr>
              <a:t>1</a:t>
            </a:r>
            <a:endParaRPr lang="en-GB" sz="7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6315" y="4808803"/>
            <a:ext cx="17194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8" b="1" dirty="0">
                <a:latin typeface="Kalam" panose="02000000000000000000" pitchFamily="2" charset="0"/>
                <a:cs typeface="Kalam" panose="02000000000000000000" pitchFamily="2" charset="0"/>
              </a:rPr>
              <a:t>Accept any correct model, such as: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619910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61991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5574" y="702863"/>
            <a:ext cx="217433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Numbers to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10 000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008477"/>
              </p:ext>
            </p:extLst>
          </p:nvPr>
        </p:nvGraphicFramePr>
        <p:xfrm>
          <a:off x="1054728" y="1987124"/>
          <a:ext cx="7034540" cy="407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908"/>
                <a:gridCol w="1406908"/>
                <a:gridCol w="1406908"/>
                <a:gridCol w="1406908"/>
                <a:gridCol w="1406908"/>
              </a:tblGrid>
              <a:tr h="814155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91" marR="114491" marT="57245" marB="5724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+10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-100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+100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+1000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155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5109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5119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5009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5209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6109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155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3260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3270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3160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3360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4260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155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7119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7129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7019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7219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8119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155"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9620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9630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9720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solidFill>
                            <a:schemeClr val="tx1"/>
                          </a:solidFill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10 620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54729" y="1275076"/>
            <a:ext cx="7034543" cy="495108"/>
          </a:xfrm>
          <a:prstGeom prst="rect">
            <a:avLst/>
          </a:prstGeom>
          <a:solidFill>
            <a:srgbClr val="F29BA1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 smtClean="0"/>
              <a:t>Complete the table.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63719"/>
              </p:ext>
            </p:extLst>
          </p:nvPr>
        </p:nvGraphicFramePr>
        <p:xfrm>
          <a:off x="1054728" y="1987123"/>
          <a:ext cx="7034540" cy="4070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908"/>
                <a:gridCol w="1406908"/>
                <a:gridCol w="1406908"/>
                <a:gridCol w="1406908"/>
                <a:gridCol w="1406908"/>
              </a:tblGrid>
              <a:tr h="814155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4491" marR="114491" marT="57245" marB="5724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+10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-100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+100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+1000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15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5109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155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3260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15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7019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415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9520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619910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61991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5574" y="702863"/>
            <a:ext cx="217433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Numbers to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10 000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4729" y="1275076"/>
            <a:ext cx="7034543" cy="495108"/>
          </a:xfrm>
          <a:prstGeom prst="rect">
            <a:avLst/>
          </a:prstGeom>
          <a:solidFill>
            <a:srgbClr val="F29BA1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Use the clues to correctly match the number card to the child.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0" y="3429000"/>
            <a:ext cx="1431704" cy="262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Callum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</a:rPr>
              <a:t>My number is divisible by 5.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5899" y="3429000"/>
            <a:ext cx="1431704" cy="262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Tommy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</a:rPr>
              <a:t>The digit sum of </a:t>
            </a:r>
            <a:r>
              <a:rPr lang="en-GB" sz="1700" dirty="0" smtClean="0">
                <a:solidFill>
                  <a:schemeClr val="tx1"/>
                </a:solidFill>
              </a:rPr>
              <a:t>my </a:t>
            </a:r>
            <a:r>
              <a:rPr lang="en-GB" sz="1700" dirty="0">
                <a:solidFill>
                  <a:schemeClr val="tx1"/>
                </a:solidFill>
              </a:rPr>
              <a:t>number </a:t>
            </a:r>
            <a:r>
              <a:rPr lang="en-GB" sz="1700" dirty="0" smtClean="0">
                <a:solidFill>
                  <a:schemeClr val="tx1"/>
                </a:solidFill>
              </a:rPr>
              <a:t/>
            </a:r>
            <a:br>
              <a:rPr lang="en-GB" sz="1700" dirty="0" smtClean="0">
                <a:solidFill>
                  <a:schemeClr val="tx1"/>
                </a:solidFill>
              </a:rPr>
            </a:br>
            <a:r>
              <a:rPr lang="en-GB" sz="1700" dirty="0" smtClean="0">
                <a:solidFill>
                  <a:schemeClr val="tx1"/>
                </a:solidFill>
              </a:rPr>
              <a:t>is </a:t>
            </a:r>
            <a:r>
              <a:rPr lang="en-GB" sz="1700" dirty="0">
                <a:solidFill>
                  <a:schemeClr val="tx1"/>
                </a:solidFill>
              </a:rPr>
              <a:t>23.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6148" y="3429000"/>
            <a:ext cx="1431704" cy="262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Alesha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</a:rPr>
              <a:t>My number is 3000 more than Moira’s number.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06397" y="3429000"/>
            <a:ext cx="1431704" cy="262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en-GB" b="1" dirty="0" err="1">
                <a:solidFill>
                  <a:schemeClr val="tx1"/>
                </a:solidFill>
              </a:rPr>
              <a:t>Zuli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en-GB" sz="1700" dirty="0">
                <a:solidFill>
                  <a:schemeClr val="tx1"/>
                </a:solidFill>
              </a:rPr>
              <a:t>My </a:t>
            </a:r>
            <a:r>
              <a:rPr lang="en-GB" sz="1700" dirty="0" smtClean="0">
                <a:solidFill>
                  <a:schemeClr val="tx1"/>
                </a:solidFill>
              </a:rPr>
              <a:t>number </a:t>
            </a:r>
            <a:r>
              <a:rPr lang="en-GB" sz="1700" dirty="0">
                <a:solidFill>
                  <a:schemeClr val="tx1"/>
                </a:solidFill>
              </a:rPr>
              <a:t>has five digits.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6646" y="3429000"/>
            <a:ext cx="1431704" cy="2628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Moira</a:t>
            </a:r>
          </a:p>
          <a:p>
            <a:pPr algn="ctr"/>
            <a:r>
              <a:rPr lang="en-GB" sz="1700" dirty="0">
                <a:solidFill>
                  <a:schemeClr val="tx1"/>
                </a:solidFill>
              </a:rPr>
              <a:t>My number is a multiple of 10.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01286" y="1977183"/>
            <a:ext cx="1298104" cy="5251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12 030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3779" y="1973861"/>
            <a:ext cx="1298104" cy="5251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5549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12117" y="1977183"/>
            <a:ext cx="1298104" cy="5251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3325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22948" y="1977183"/>
            <a:ext cx="1298104" cy="5251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9030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736126" y="1973861"/>
            <a:ext cx="1298104" cy="52510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10 527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1"/>
          <a:stretch/>
        </p:blipFill>
        <p:spPr>
          <a:xfrm>
            <a:off x="2324033" y="4892001"/>
            <a:ext cx="1250588" cy="11568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77"/>
          <a:stretch/>
        </p:blipFill>
        <p:spPr>
          <a:xfrm>
            <a:off x="792112" y="4892001"/>
            <a:ext cx="1358779" cy="11568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53" b="56246"/>
          <a:stretch/>
        </p:blipFill>
        <p:spPr>
          <a:xfrm>
            <a:off x="5406398" y="4892001"/>
            <a:ext cx="1431704" cy="11568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0"/>
          <a:stretch/>
        </p:blipFill>
        <p:spPr>
          <a:xfrm>
            <a:off x="3469046" y="4892001"/>
            <a:ext cx="1731892" cy="11568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85"/>
          <a:stretch/>
        </p:blipFill>
        <p:spPr>
          <a:xfrm>
            <a:off x="7074433" y="4899649"/>
            <a:ext cx="1196129" cy="1149197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6" idx="2"/>
            <a:endCxn id="12" idx="0"/>
          </p:cNvCxnSpPr>
          <p:nvPr/>
        </p:nvCxnSpPr>
        <p:spPr>
          <a:xfrm>
            <a:off x="1750338" y="2502284"/>
            <a:ext cx="2821662" cy="926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" idx="0"/>
            <a:endCxn id="19" idx="2"/>
          </p:cNvCxnSpPr>
          <p:nvPr/>
        </p:nvCxnSpPr>
        <p:spPr>
          <a:xfrm flipV="1">
            <a:off x="1471502" y="2502284"/>
            <a:ext cx="1689667" cy="926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0" idx="0"/>
            <a:endCxn id="18" idx="2"/>
          </p:cNvCxnSpPr>
          <p:nvPr/>
        </p:nvCxnSpPr>
        <p:spPr>
          <a:xfrm flipV="1">
            <a:off x="3021751" y="2498962"/>
            <a:ext cx="2961080" cy="930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0" idx="2"/>
            <a:endCxn id="15" idx="0"/>
          </p:cNvCxnSpPr>
          <p:nvPr/>
        </p:nvCxnSpPr>
        <p:spPr>
          <a:xfrm>
            <a:off x="4572000" y="2502284"/>
            <a:ext cx="3100498" cy="9267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4" idx="0"/>
            <a:endCxn id="21" idx="2"/>
          </p:cNvCxnSpPr>
          <p:nvPr/>
        </p:nvCxnSpPr>
        <p:spPr>
          <a:xfrm flipV="1">
            <a:off x="6122249" y="2498962"/>
            <a:ext cx="1262929" cy="9300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4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55649" y="1322732"/>
            <a:ext cx="7632699" cy="2400886"/>
          </a:xfrm>
          <a:prstGeom prst="rect">
            <a:avLst/>
          </a:prstGeom>
          <a:solidFill>
            <a:srgbClr val="A9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2619910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61991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5574" y="702863"/>
            <a:ext cx="217433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Numbers to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10 000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2298" y="2378794"/>
            <a:ext cx="5088888" cy="369332"/>
          </a:xfrm>
          <a:prstGeom prst="rect">
            <a:avLst/>
          </a:prstGeom>
          <a:solidFill>
            <a:srgbClr val="F29BA1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Do you agree with her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152298" y="1563959"/>
            <a:ext cx="5088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Amara is counting in steps of 100 from 9105. </a:t>
            </a:r>
            <a:r>
              <a:rPr lang="en-GB" dirty="0" smtClean="0"/>
              <a:t>She </a:t>
            </a:r>
            <a:r>
              <a:rPr lang="en-GB" dirty="0"/>
              <a:t>thinks that she will say the number 10 005.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62301" y="2748126"/>
            <a:ext cx="505777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29BA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Discuss this with a partner to make sure you can explain your thinking clearly.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1" y="1182201"/>
            <a:ext cx="1955162" cy="254141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55649" y="3900278"/>
            <a:ext cx="4387851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Amara is </a:t>
            </a: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>correct</a:t>
            </a:r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. She will count up </a:t>
            </a: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/>
            </a:r>
            <a:b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>to </a:t>
            </a:r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9905 and then the </a:t>
            </a: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>next </a:t>
            </a:r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number will </a:t>
            </a: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/>
            </a:r>
            <a:b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>be </a:t>
            </a:r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10 005.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34000" y="3900278"/>
            <a:ext cx="3054350" cy="1049106"/>
          </a:xfrm>
          <a:prstGeom prst="rect">
            <a:avLst/>
          </a:prstGeom>
          <a:solidFill>
            <a:srgbClr val="F29BA1"/>
          </a:solidFill>
        </p:spPr>
        <p:txBody>
          <a:bodyPr wrap="square" lIns="72000" tIns="72000" rIns="72000" bIns="7200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sz="1700" dirty="0" smtClean="0"/>
              <a:t>Can </a:t>
            </a:r>
            <a:r>
              <a:rPr lang="en-GB" sz="1700" dirty="0"/>
              <a:t>you and your partner think of three other numbers that she would say?</a:t>
            </a:r>
          </a:p>
        </p:txBody>
      </p:sp>
    </p:spTree>
    <p:extLst>
      <p:ext uri="{BB962C8B-B14F-4D97-AF65-F5344CB8AC3E}">
        <p14:creationId xmlns:p14="http://schemas.microsoft.com/office/powerpoint/2010/main" val="9975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76714" y="3285460"/>
            <a:ext cx="5112586" cy="1039493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3106, 2106, 1106, 106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6714" y="3275847"/>
            <a:ext cx="5112586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There are endless possible answers, such as 9106, 15 106 or 39 106. As long as your </a:t>
            </a: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>positive number </a:t>
            </a:r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ends in 106, you are correct!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6714" y="3275847"/>
            <a:ext cx="5101661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>
            <a:noAutofit/>
          </a:bodyPr>
          <a:lstStyle/>
          <a:p>
            <a:pPr algn="ctr"/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>-894</a:t>
            </a:r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. </a:t>
            </a: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>106 </a:t>
            </a:r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is the last positive number that I would say; if I subtracted 1000 from this, I would </a:t>
            </a: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/>
            </a:r>
            <a:b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</a:br>
            <a:r>
              <a:rPr lang="en-GB" b="1" dirty="0" smtClean="0">
                <a:latin typeface="Kalam" panose="02000000000000000000" pitchFamily="2" charset="0"/>
                <a:cs typeface="Kalam" panose="02000000000000000000" pitchFamily="2" charset="0"/>
              </a:rPr>
              <a:t>get </a:t>
            </a:r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-894.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45977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2619910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61991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5574" y="702863"/>
            <a:ext cx="217433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Numbers to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10 000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55650" y="1366576"/>
            <a:ext cx="5554715" cy="1600834"/>
            <a:chOff x="755650" y="1366576"/>
            <a:chExt cx="5554715" cy="1600834"/>
          </a:xfrm>
        </p:grpSpPr>
        <p:sp>
          <p:nvSpPr>
            <p:cNvPr id="4" name="Rectangular Callout 3"/>
            <p:cNvSpPr/>
            <p:nvPr/>
          </p:nvSpPr>
          <p:spPr>
            <a:xfrm>
              <a:off x="755650" y="1366576"/>
              <a:ext cx="5554715" cy="1600834"/>
            </a:xfrm>
            <a:prstGeom prst="wedgeRectCallout">
              <a:avLst>
                <a:gd name="adj1" fmla="val 58964"/>
                <a:gd name="adj2" fmla="val 17500"/>
              </a:avLst>
            </a:prstGeom>
            <a:solidFill>
              <a:srgbClr val="A9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755650" y="1412940"/>
              <a:ext cx="5554715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dirty="0"/>
                <a:t>I am counting forwards in steps of 1000. </a:t>
              </a:r>
              <a:endParaRPr lang="en-GB" dirty="0" smtClean="0"/>
            </a:p>
            <a:p>
              <a:pPr algn="ctr">
                <a:spcAft>
                  <a:spcPts val="1200"/>
                </a:spcAft>
              </a:pPr>
              <a:r>
                <a:rPr lang="en-GB" dirty="0" smtClean="0"/>
                <a:t>I </a:t>
              </a:r>
              <a:r>
                <a:rPr lang="en-GB" dirty="0"/>
                <a:t>have just said </a:t>
              </a:r>
              <a:r>
                <a:rPr lang="en-GB" dirty="0" smtClean="0"/>
                <a:t>8106.</a:t>
              </a:r>
            </a:p>
            <a:p>
              <a:pPr algn="ctr"/>
              <a:r>
                <a:rPr lang="en-GB" b="1" dirty="0" smtClean="0"/>
                <a:t>Can </a:t>
              </a:r>
              <a:r>
                <a:rPr lang="en-GB" b="1" dirty="0"/>
                <a:t>you identify three other numbers </a:t>
              </a:r>
              <a:r>
                <a:rPr lang="en-GB" b="1" dirty="0" smtClean="0"/>
                <a:t/>
              </a:r>
              <a:br>
                <a:rPr lang="en-GB" b="1" dirty="0" smtClean="0"/>
              </a:br>
              <a:r>
                <a:rPr lang="en-GB" b="1" dirty="0" smtClean="0"/>
                <a:t>that </a:t>
              </a:r>
              <a:r>
                <a:rPr lang="en-GB" b="1" dirty="0"/>
                <a:t>I will say</a:t>
              </a:r>
              <a:r>
                <a:rPr lang="en-GB" b="1" dirty="0" smtClean="0"/>
                <a:t>?  </a:t>
              </a:r>
              <a:endParaRPr lang="en-GB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1"/>
          <a:stretch/>
        </p:blipFill>
        <p:spPr>
          <a:xfrm>
            <a:off x="6429375" y="1234800"/>
            <a:ext cx="1823875" cy="51835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55648" y="1366576"/>
            <a:ext cx="5554716" cy="1600834"/>
            <a:chOff x="755648" y="4493940"/>
            <a:chExt cx="5554716" cy="1600834"/>
          </a:xfrm>
        </p:grpSpPr>
        <p:sp>
          <p:nvSpPr>
            <p:cNvPr id="18" name="Rectangular Callout 17"/>
            <p:cNvSpPr/>
            <p:nvPr/>
          </p:nvSpPr>
          <p:spPr>
            <a:xfrm>
              <a:off x="755649" y="4493940"/>
              <a:ext cx="5554715" cy="1600834"/>
            </a:xfrm>
            <a:prstGeom prst="wedgeRectCallout">
              <a:avLst>
                <a:gd name="adj1" fmla="val 58964"/>
                <a:gd name="adj2" fmla="val 17500"/>
              </a:avLst>
            </a:prstGeom>
            <a:solidFill>
              <a:srgbClr val="A9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5648" y="4499221"/>
              <a:ext cx="5554715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dirty="0"/>
                <a:t>I am counting forwards in steps of 1000. </a:t>
              </a:r>
            </a:p>
            <a:p>
              <a:pPr algn="ctr">
                <a:spcAft>
                  <a:spcPts val="1200"/>
                </a:spcAft>
              </a:pPr>
              <a:r>
                <a:rPr lang="en-GB" dirty="0"/>
                <a:t>I have just said 8106.</a:t>
              </a:r>
            </a:p>
            <a:p>
              <a:pPr algn="ctr"/>
              <a:r>
                <a:rPr lang="en-GB" b="1" dirty="0" smtClean="0"/>
                <a:t>Can </a:t>
              </a:r>
              <a:r>
                <a:rPr lang="en-GB" b="1" dirty="0"/>
                <a:t>you identify three numbers that are less than 4000 that I have already said?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5650" y="1366576"/>
            <a:ext cx="5554716" cy="1603017"/>
            <a:chOff x="755648" y="4491757"/>
            <a:chExt cx="5554716" cy="1603017"/>
          </a:xfrm>
        </p:grpSpPr>
        <p:sp>
          <p:nvSpPr>
            <p:cNvPr id="24" name="Rectangular Callout 23"/>
            <p:cNvSpPr/>
            <p:nvPr/>
          </p:nvSpPr>
          <p:spPr>
            <a:xfrm>
              <a:off x="755649" y="4493940"/>
              <a:ext cx="5554715" cy="1600834"/>
            </a:xfrm>
            <a:prstGeom prst="wedgeRectCallout">
              <a:avLst>
                <a:gd name="adj1" fmla="val 58964"/>
                <a:gd name="adj2" fmla="val 17500"/>
              </a:avLst>
            </a:prstGeom>
            <a:solidFill>
              <a:srgbClr val="A9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5648" y="4491757"/>
              <a:ext cx="5554715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dirty="0"/>
                <a:t>I am counting forwards in steps of 1000. </a:t>
              </a:r>
            </a:p>
            <a:p>
              <a:pPr algn="ctr">
                <a:spcAft>
                  <a:spcPts val="1200"/>
                </a:spcAft>
              </a:pPr>
              <a:r>
                <a:rPr lang="en-GB" dirty="0"/>
                <a:t>I have just said 8106.</a:t>
              </a:r>
            </a:p>
            <a:p>
              <a:pPr algn="ctr"/>
              <a:r>
                <a:rPr lang="en-GB" b="1" dirty="0" smtClean="0"/>
                <a:t>If </a:t>
              </a:r>
              <a:r>
                <a:rPr lang="en-GB" b="1" dirty="0"/>
                <a:t>I started counting backwards, what would be the first negative number I would say? Prove 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0" grpId="0" animBg="1"/>
      <p:bldP spid="10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5649" y="1322731"/>
            <a:ext cx="7632699" cy="3211169"/>
          </a:xfrm>
          <a:prstGeom prst="rect">
            <a:avLst/>
          </a:prstGeom>
          <a:solidFill>
            <a:srgbClr val="A9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245977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2619910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 smtClean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261991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5574" y="702863"/>
            <a:ext cx="217433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Numbers to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10 000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0519" y="1417330"/>
            <a:ext cx="4629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Mustafa </a:t>
            </a:r>
            <a:r>
              <a:rPr lang="en-GB" dirty="0"/>
              <a:t>started with the number 8503. After following four </a:t>
            </a:r>
            <a:r>
              <a:rPr lang="en-GB" dirty="0" smtClean="0"/>
              <a:t>instructions </a:t>
            </a:r>
            <a:r>
              <a:rPr lang="en-GB" dirty="0"/>
              <a:t>from the cards below, he now has the number 8593.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2868" y="1156799"/>
            <a:ext cx="2480380" cy="337686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55649" y="5326629"/>
            <a:ext cx="5784852" cy="947171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</a:ln>
        </p:spPr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There is more than one possibility. Here is one example:</a:t>
            </a:r>
          </a:p>
          <a:p>
            <a:pPr algn="ctr"/>
            <a:r>
              <a:rPr lang="en-GB" b="1" dirty="0">
                <a:latin typeface="Kalam" panose="02000000000000000000" pitchFamily="2" charset="0"/>
                <a:cs typeface="Kalam" panose="02000000000000000000" pitchFamily="2" charset="0"/>
              </a:rPr>
              <a:t>- 1000, + 100, - 10, + 1000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30516" y="2460659"/>
            <a:ext cx="4657767" cy="1292662"/>
            <a:chOff x="930516" y="2532835"/>
            <a:chExt cx="4657767" cy="1292662"/>
          </a:xfrm>
        </p:grpSpPr>
        <p:sp>
          <p:nvSpPr>
            <p:cNvPr id="29" name="Rectangle 28"/>
            <p:cNvSpPr/>
            <p:nvPr/>
          </p:nvSpPr>
          <p:spPr>
            <a:xfrm>
              <a:off x="930516" y="2532835"/>
              <a:ext cx="4657767" cy="646331"/>
            </a:xfrm>
            <a:prstGeom prst="rect">
              <a:avLst/>
            </a:prstGeom>
            <a:solidFill>
              <a:srgbClr val="F29BA1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GB" dirty="0"/>
                <a:t>Which four instructions could he have followed from the cards below?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0519" y="3179166"/>
              <a:ext cx="4629290" cy="6463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29BA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He can only use each card once in each set of instructions.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30516" y="3964208"/>
            <a:ext cx="4657767" cy="369332"/>
          </a:xfrm>
          <a:prstGeom prst="rect">
            <a:avLst/>
          </a:prstGeom>
          <a:solidFill>
            <a:srgbClr val="F29BA1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Is there more than one possibility?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14243" y="4669747"/>
            <a:ext cx="6315514" cy="528423"/>
            <a:chOff x="1101286" y="4669747"/>
            <a:chExt cx="8345876" cy="528423"/>
          </a:xfrm>
        </p:grpSpPr>
        <p:sp>
          <p:nvSpPr>
            <p:cNvPr id="32" name="Rounded Rectangle 31"/>
            <p:cNvSpPr/>
            <p:nvPr/>
          </p:nvSpPr>
          <p:spPr>
            <a:xfrm>
              <a:off x="1101286" y="4673069"/>
              <a:ext cx="1298104" cy="52510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+10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333777" y="4669747"/>
              <a:ext cx="1298104" cy="52510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-10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12117" y="4673069"/>
              <a:ext cx="1298104" cy="52510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+100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922946" y="4673069"/>
              <a:ext cx="1298104" cy="52510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+1000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736124" y="4669747"/>
              <a:ext cx="1298104" cy="52510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-100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8149058" y="4669747"/>
              <a:ext cx="1298104" cy="52510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chemeClr val="tx1"/>
                  </a:solidFill>
                </a:rPr>
                <a:t>-1000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6660559" y="5305528"/>
            <a:ext cx="1727792" cy="968272"/>
          </a:xfrm>
          <a:prstGeom prst="rect">
            <a:avLst/>
          </a:prstGeom>
          <a:solidFill>
            <a:srgbClr val="F29BA1"/>
          </a:solidFill>
        </p:spPr>
        <p:txBody>
          <a:bodyPr wrap="square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GB" dirty="0" smtClean="0"/>
              <a:t>Did you find </a:t>
            </a:r>
            <a:br>
              <a:rPr lang="en-GB" dirty="0" smtClean="0"/>
            </a:br>
            <a:r>
              <a:rPr lang="en-GB" dirty="0" smtClean="0"/>
              <a:t>a different possibility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11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43689DF9-D287-432E-9F40-D237B819A1A7}" vid="{5144CDE6-24FE-4389-99E0-1DDC4C0A7B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671</Words>
  <Application>Microsoft Office PowerPoint</Application>
  <PresentationFormat>On-screen Show (4:3)</PresentationFormat>
  <Paragraphs>183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Tuffy-TTF</vt:lpstr>
      <vt:lpstr>Tuffy</vt:lpstr>
      <vt:lpstr>Twinkl</vt:lpstr>
      <vt:lpstr>Kalam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Haigh</dc:creator>
  <cp:lastModifiedBy>V Harris</cp:lastModifiedBy>
  <cp:revision>23</cp:revision>
  <dcterms:created xsi:type="dcterms:W3CDTF">2019-07-29T11:57:19Z</dcterms:created>
  <dcterms:modified xsi:type="dcterms:W3CDTF">2020-04-20T14:19:47Z</dcterms:modified>
</cp:coreProperties>
</file>