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60" r:id="rId15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224" y="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9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0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2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6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345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7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3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2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73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886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808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0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2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3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9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84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0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424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05100"/>
            <a:ext cx="244475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05100"/>
            <a:ext cx="244475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2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5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3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703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161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57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6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2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39713"/>
            <a:ext cx="2616200" cy="830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39713"/>
            <a:ext cx="7696200" cy="830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0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1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9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31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698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698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0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9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5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5901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033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9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73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77800"/>
            <a:ext cx="2616200" cy="957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77800"/>
            <a:ext cx="7696200" cy="957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5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5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3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823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0" y="2705100"/>
            <a:ext cx="190500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29800" y="2705100"/>
            <a:ext cx="190500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8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5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875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297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412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673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1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39713"/>
            <a:ext cx="2616200" cy="830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39713"/>
            <a:ext cx="7696200" cy="830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6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2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8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832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05100"/>
            <a:ext cx="244475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05100"/>
            <a:ext cx="244475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4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0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7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05100"/>
            <a:ext cx="515620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05100"/>
            <a:ext cx="5156200" cy="584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5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05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707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1232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87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39713"/>
            <a:ext cx="2616200" cy="830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39713"/>
            <a:ext cx="7696200" cy="830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5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8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151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629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0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06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39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39713"/>
            <a:ext cx="2616200" cy="830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39713"/>
            <a:ext cx="7696200" cy="830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8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6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7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994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1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6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9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007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613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156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538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9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1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5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6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417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3568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3568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6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4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2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73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544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02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7098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4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0"/>
            <a:ext cx="2616200" cy="8597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0"/>
            <a:ext cx="7696200" cy="8597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2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1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54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3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3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2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2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718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537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906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6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2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123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3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6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5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3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892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50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38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6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83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6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7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571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518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1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4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7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513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753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999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4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0"/>
            <a:ext cx="1466850" cy="975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0"/>
            <a:ext cx="4248150" cy="975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2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1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1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369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699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0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3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8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621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5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211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8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0"/>
            <a:ext cx="1466850" cy="975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0"/>
            <a:ext cx="4248150" cy="975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2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3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723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0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39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5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5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67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93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4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55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6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54000"/>
            <a:ext cx="2925762" cy="845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54000"/>
            <a:ext cx="8624888" cy="845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3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968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928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3731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817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2621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706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1638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6210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782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5354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968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87400" indent="-571500" algn="l" rtl="0" eaLnBrk="0" fontAlgn="base" hangingPunct="0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31900" indent="-571500" algn="l" rtl="0" eaLnBrk="0" fontAlgn="base" hangingPunct="0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676400" indent="-571500" algn="l" rtl="0" eaLnBrk="0" fontAlgn="base" hangingPunct="0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120900" indent="-571500" algn="l" rtl="0" eaLnBrk="0" fontAlgn="base" hangingPunct="0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565400" indent="-571500" algn="l" rtl="0" eaLnBrk="0" fontAlgn="base" hangingPunct="0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022600" indent="-571500" algn="l" rtl="0" fontAlgn="base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79800" indent="-571500" algn="l" rtl="0" fontAlgn="base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37000" indent="-571500" algn="l" rtl="0" fontAlgn="base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94200" indent="-571500" algn="l" rtl="0" fontAlgn="base">
        <a:spcBef>
          <a:spcPts val="4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39713"/>
            <a:ext cx="10464800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05100"/>
            <a:ext cx="5041900" cy="584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09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154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598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043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487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9448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020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8592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164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77800"/>
            <a:ext cx="10464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698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09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154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598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043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487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9448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020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8592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164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39713"/>
            <a:ext cx="10464800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05100"/>
            <a:ext cx="3962400" cy="584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09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154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598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043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487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9448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020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8592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164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39713"/>
            <a:ext cx="10464800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05100"/>
            <a:ext cx="5041900" cy="584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09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154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598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0431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487613" indent="-493713" algn="l" rtl="0" eaLnBrk="0" fontAlgn="base" hangingPunct="0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29448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020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8592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16413" indent="-493713" algn="l" rtl="0" fontAlgn="base">
        <a:spcBef>
          <a:spcPts val="38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39713"/>
            <a:ext cx="10464800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05100"/>
            <a:ext cx="10464800" cy="584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87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2319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676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1209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565400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0226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798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370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94200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9688" indent="-39688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39688" indent="4175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39688" indent="8747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39688" indent="13319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39688" indent="17891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968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0"/>
            <a:ext cx="10464800" cy="494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9688" indent="-39688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39688" indent="4175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39688" indent="8747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39688" indent="13319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39688" indent="17891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968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9688" indent="-39688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39688" indent="4175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39688" indent="8747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39688" indent="13319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39688" indent="1789113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968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0"/>
            <a:ext cx="5867400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text styles</a:t>
            </a:r>
          </a:p>
          <a:p>
            <a:pPr lvl="1"/>
            <a:r>
              <a:rPr lang="en-US" smtClean="0">
                <a:sym typeface="Gill Sans"/>
              </a:rPr>
              <a:t>Second level</a:t>
            </a:r>
          </a:p>
          <a:p>
            <a:pPr lvl="2"/>
            <a:r>
              <a:rPr lang="en-US" smtClean="0">
                <a:sym typeface="Gill Sans"/>
              </a:rPr>
              <a:t>Third level</a:t>
            </a:r>
          </a:p>
          <a:p>
            <a:pPr lvl="3"/>
            <a:r>
              <a:rPr lang="en-US" smtClean="0">
                <a:sym typeface="Gill Sans"/>
              </a:rPr>
              <a:t>Fourth level</a:t>
            </a:r>
          </a:p>
          <a:p>
            <a:pPr lvl="4"/>
            <a:r>
              <a:rPr lang="en-US" smtClean="0">
                <a:sym typeface="Gill Sans"/>
              </a:rPr>
              <a:t>Fifth level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0"/>
            <a:ext cx="5867400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928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13731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marL="1817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marL="22621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marL="2706688" indent="-571500" algn="l" rtl="0" eaLnBrk="0" fontAlgn="base" hangingPunct="0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marL="31638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6210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782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535488" indent="-571500" algn="l" rtl="0" fontAlgn="base">
        <a:spcBef>
          <a:spcPts val="2400"/>
        </a:spcBef>
        <a:spcAft>
          <a:spcPct val="0"/>
        </a:spcAft>
        <a:buClr>
          <a:srgbClr val="000000"/>
        </a:buClr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24" y="-595808"/>
            <a:ext cx="14619288" cy="10858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" name="Picture 1" descr="God's Story 3 - Pg 141.tif"/>
          <p:cNvPicPr>
            <a:picLocks noChangeAspect="1"/>
          </p:cNvPicPr>
          <p:nvPr/>
        </p:nvPicPr>
        <p:blipFill rotWithShape="1">
          <a:blip r:embed="rId3" cstate="print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79"/>
          <a:stretch/>
        </p:blipFill>
        <p:spPr>
          <a:xfrm>
            <a:off x="4990232" y="268288"/>
            <a:ext cx="6974528" cy="88919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2"/>
          <p:cNvSpPr/>
          <p:nvPr/>
        </p:nvSpPr>
        <p:spPr>
          <a:xfrm>
            <a:off x="1029792" y="484312"/>
            <a:ext cx="5184576" cy="2246769"/>
          </a:xfrm>
          <a:prstGeom prst="rect">
            <a:avLst/>
          </a:prstGeom>
          <a:solidFill>
            <a:srgbClr val="FFFFFF">
              <a:alpha val="75000"/>
            </a:srgbClr>
          </a:solidFill>
        </p:spPr>
        <p:txBody>
          <a:bodyPr wrap="square">
            <a:spAutoFit/>
          </a:bodyPr>
          <a:lstStyle/>
          <a:p>
            <a:r>
              <a:rPr lang="en-GB" sz="2800" b="1" dirty="0">
                <a:latin typeface="Century Gothic"/>
                <a:cs typeface="Century Gothic"/>
              </a:rPr>
              <a:t>There was once a man who had two sons. He went to the older one and said, ‘Son, go and work in the vineyard today.’ </a:t>
            </a:r>
            <a:endParaRPr lang="en-US" sz="2800" b="1" dirty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29792" y="3148608"/>
            <a:ext cx="5184576" cy="1384995"/>
          </a:xfrm>
          <a:prstGeom prst="rect">
            <a:avLst/>
          </a:prstGeom>
          <a:solidFill>
            <a:srgbClr val="FFFFFF">
              <a:alpha val="75000"/>
            </a:srgbClr>
          </a:solidFill>
        </p:spPr>
        <p:txBody>
          <a:bodyPr wrap="square">
            <a:spAutoFit/>
          </a:bodyPr>
          <a:lstStyle/>
          <a:p>
            <a:r>
              <a:rPr lang="en-GB" sz="2800" b="1" dirty="0">
                <a:latin typeface="Century Gothic"/>
                <a:cs typeface="Century Gothic"/>
              </a:rPr>
              <a:t>‘I don’t want to,’ he answered, but later he changed his mind and went. </a:t>
            </a:r>
            <a:endParaRPr lang="en-US" sz="2800" b="1" dirty="0">
              <a:latin typeface="Century Gothic"/>
              <a:cs typeface="Century Goth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29792" y="4876800"/>
            <a:ext cx="5184576" cy="1384995"/>
          </a:xfrm>
          <a:prstGeom prst="rect">
            <a:avLst/>
          </a:prstGeom>
          <a:solidFill>
            <a:srgbClr val="FFFFFF">
              <a:alpha val="75000"/>
            </a:srgbClr>
          </a:solidFill>
        </p:spPr>
        <p:txBody>
          <a:bodyPr wrap="square">
            <a:spAutoFit/>
          </a:bodyPr>
          <a:lstStyle/>
          <a:p>
            <a:r>
              <a:rPr lang="en-GB" sz="2800" b="1" dirty="0">
                <a:latin typeface="Century Gothic"/>
                <a:cs typeface="Century Gothic"/>
              </a:rPr>
              <a:t>Then the father went to the other son and said the same thing. </a:t>
            </a:r>
            <a:endParaRPr lang="en-US" sz="2800" b="1" dirty="0">
              <a:latin typeface="Century Gothic"/>
              <a:cs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29792" y="6604992"/>
            <a:ext cx="5184576" cy="954107"/>
          </a:xfrm>
          <a:prstGeom prst="rect">
            <a:avLst/>
          </a:prstGeom>
          <a:solidFill>
            <a:srgbClr val="FFFFFF">
              <a:alpha val="75000"/>
            </a:srgbClr>
          </a:solidFill>
        </p:spPr>
        <p:txBody>
          <a:bodyPr wrap="square">
            <a:spAutoFit/>
          </a:bodyPr>
          <a:lstStyle/>
          <a:p>
            <a:r>
              <a:rPr lang="en-GB" sz="2800" b="1" dirty="0">
                <a:latin typeface="Century Gothic"/>
                <a:cs typeface="Century Gothic"/>
              </a:rPr>
              <a:t>‘Yes, sir,’ he answered, but he did not </a:t>
            </a:r>
            <a:r>
              <a:rPr lang="en-GB" sz="2800" b="1" dirty="0" smtClean="0">
                <a:latin typeface="Century Gothic"/>
                <a:cs typeface="Century Gothic"/>
              </a:rPr>
              <a:t>go.</a:t>
            </a:r>
            <a:endParaRPr lang="en-GB" sz="2800" b="1" dirty="0">
              <a:latin typeface="Century Gothic"/>
              <a:cs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29792" y="7973144"/>
            <a:ext cx="5184576" cy="954107"/>
          </a:xfrm>
          <a:prstGeom prst="rect">
            <a:avLst/>
          </a:prstGeom>
          <a:solidFill>
            <a:srgbClr val="FFFFFF">
              <a:alpha val="75000"/>
            </a:srgbClr>
          </a:solidFill>
        </p:spPr>
        <p:txBody>
          <a:bodyPr wrap="square">
            <a:spAutoFit/>
          </a:bodyPr>
          <a:lstStyle/>
          <a:p>
            <a:r>
              <a:rPr lang="en-GB" sz="2800" b="1" dirty="0">
                <a:latin typeface="Century Gothic"/>
                <a:cs typeface="Century Gothic"/>
              </a:rPr>
              <a:t>Which one of the two did what his father wanted? </a:t>
            </a:r>
          </a:p>
        </p:txBody>
      </p:sp>
      <p:sp>
        <p:nvSpPr>
          <p:cNvPr id="9" name="Rectangle 8"/>
          <p:cNvSpPr/>
          <p:nvPr/>
        </p:nvSpPr>
        <p:spPr>
          <a:xfrm>
            <a:off x="6646416" y="484312"/>
            <a:ext cx="5184576" cy="1815882"/>
          </a:xfrm>
          <a:prstGeom prst="rect">
            <a:avLst/>
          </a:prstGeom>
          <a:solidFill>
            <a:srgbClr val="FFFFFF">
              <a:alpha val="75000"/>
            </a:srgbClr>
          </a:solidFill>
        </p:spPr>
        <p:txBody>
          <a:bodyPr wrap="square">
            <a:spAutoFit/>
          </a:bodyPr>
          <a:lstStyle/>
          <a:p>
            <a:r>
              <a:rPr lang="en-GB" sz="2800" b="1" dirty="0">
                <a:latin typeface="Century Gothic"/>
                <a:cs typeface="Century Gothic"/>
              </a:rPr>
              <a:t>Now Jesus was in the Temple teaching when he told this story, so he said to the people who were listening,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646416" y="2644552"/>
            <a:ext cx="5328592" cy="1384995"/>
          </a:xfrm>
          <a:prstGeom prst="rect">
            <a:avLst/>
          </a:prstGeom>
          <a:solidFill>
            <a:srgbClr val="FFFFFF">
              <a:alpha val="75000"/>
            </a:srgbClr>
          </a:solidFill>
        </p:spPr>
        <p:txBody>
          <a:bodyPr wrap="square">
            <a:spAutoFit/>
          </a:bodyPr>
          <a:lstStyle/>
          <a:p>
            <a:r>
              <a:rPr lang="en-GB" sz="2800" b="1" dirty="0">
                <a:latin typeface="Century Gothic"/>
                <a:cs typeface="Century Gothic"/>
              </a:rPr>
              <a:t>“What do you think? Which of the two sons did what his father wanted?”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46416" y="4444752"/>
            <a:ext cx="5184576" cy="523220"/>
          </a:xfrm>
          <a:prstGeom prst="rect">
            <a:avLst/>
          </a:prstGeom>
          <a:solidFill>
            <a:srgbClr val="FFFFFF">
              <a:alpha val="75000"/>
            </a:srgbClr>
          </a:solidFill>
        </p:spPr>
        <p:txBody>
          <a:bodyPr wrap="square">
            <a:spAutoFit/>
          </a:bodyPr>
          <a:lstStyle/>
          <a:p>
            <a:r>
              <a:rPr lang="en-GB" sz="2800" b="1" dirty="0">
                <a:latin typeface="Century Gothic"/>
                <a:cs typeface="Century Gothic"/>
              </a:rPr>
              <a:t>And they all said, “The first.”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10512" y="8117160"/>
            <a:ext cx="4464496" cy="707886"/>
          </a:xfrm>
          <a:prstGeom prst="rect">
            <a:avLst/>
          </a:prstGeom>
          <a:solidFill>
            <a:srgbClr val="FFFFFF">
              <a:alpha val="75000"/>
            </a:srgbClr>
          </a:solidFill>
        </p:spPr>
        <p:txBody>
          <a:bodyPr wrap="square">
            <a:spAutoFit/>
          </a:bodyPr>
          <a:lstStyle/>
          <a:p>
            <a:pPr algn="r"/>
            <a:r>
              <a:rPr lang="en-US" sz="2000" b="1" dirty="0" smtClean="0">
                <a:latin typeface="Century Gothic"/>
                <a:cs typeface="Century Gothic"/>
              </a:rPr>
              <a:t>Based on Matthew </a:t>
            </a:r>
            <a:r>
              <a:rPr lang="en-US" sz="2000" b="1" dirty="0">
                <a:latin typeface="Century Gothic"/>
                <a:cs typeface="Century Gothic"/>
              </a:rPr>
              <a:t>21: 28-</a:t>
            </a:r>
            <a:r>
              <a:rPr lang="en-US" sz="2000" b="1" dirty="0" smtClean="0">
                <a:latin typeface="Century Gothic"/>
                <a:cs typeface="Century Gothic"/>
              </a:rPr>
              <a:t>31</a:t>
            </a:r>
          </a:p>
          <a:p>
            <a:pPr algn="r"/>
            <a:r>
              <a:rPr lang="en-US" sz="2000" b="1" dirty="0" smtClean="0">
                <a:latin typeface="Century Gothic"/>
                <a:cs typeface="Century Gothic"/>
              </a:rPr>
              <a:t>(Come and See)</a:t>
            </a:r>
            <a:endParaRPr lang="en-GB" sz="20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7751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wipe/>
      </p:transition>
    </mc:Choice>
    <mc:Fallback xmlns="">
      <p:transition xmlns:p14="http://schemas.microsoft.com/office/powerpoint/2010/main"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Pages>0</Pages>
  <Words>147</Words>
  <Characters>0</Characters>
  <Application>Microsoft Office PowerPoint</Application>
  <PresentationFormat>Custom</PresentationFormat>
  <Lines>0</Lines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14</vt:i4>
      </vt:variant>
      <vt:variant>
        <vt:lpstr>Slide Titles</vt:lpstr>
      </vt:variant>
      <vt:variant>
        <vt:i4>1</vt:i4>
      </vt:variant>
    </vt:vector>
  </HeadingPairs>
  <TitlesOfParts>
    <vt:vector size="15" baseType="lpstr">
      <vt:lpstr>Blank</vt:lpstr>
      <vt:lpstr>Title &amp; Bullets</vt:lpstr>
      <vt:lpstr>Title - Center</vt:lpstr>
      <vt:lpstr>Title &amp; Subtitle</vt:lpstr>
      <vt:lpstr>Photo - Horizontal</vt:lpstr>
      <vt:lpstr>Photo - Horizontal Reflection</vt:lpstr>
      <vt:lpstr>Photo - Vertical</vt:lpstr>
      <vt:lpstr>Photo - Vertical Reflection</vt:lpstr>
      <vt:lpstr>Title - Top</vt:lpstr>
      <vt:lpstr>Bullets</vt:lpstr>
      <vt:lpstr>Title &amp; Bullets - Left</vt:lpstr>
      <vt:lpstr>Title &amp; Bullets - 2 Column</vt:lpstr>
      <vt:lpstr>Title &amp; Bullets - Right</vt:lpstr>
      <vt:lpstr>Title, Bullets &amp; Photo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Gwen</dc:creator>
  <cp:lastModifiedBy>R Ignatov</cp:lastModifiedBy>
  <cp:revision>22</cp:revision>
  <dcterms:modified xsi:type="dcterms:W3CDTF">2020-05-31T12:38:01Z</dcterms:modified>
</cp:coreProperties>
</file>