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0" r:id="rId6"/>
    <p:sldId id="261" r:id="rId7"/>
    <p:sldId id="262" r:id="rId8"/>
    <p:sldId id="263" r:id="rId9"/>
    <p:sldId id="264" r:id="rId10"/>
    <p:sldId id="265" r:id="rId11"/>
    <p:sldId id="268" r:id="rId12"/>
    <p:sldId id="270"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34B99E-F6D0-4A3A-8E3A-000D549E74EB}"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D346BE-9316-4D28-8B2F-7FC8BF7A32EF}" type="slidenum">
              <a:rPr lang="en-GB" smtClean="0"/>
              <a:t>‹#›</a:t>
            </a:fld>
            <a:endParaRPr lang="en-GB"/>
          </a:p>
        </p:txBody>
      </p:sp>
    </p:spTree>
    <p:extLst>
      <p:ext uri="{BB962C8B-B14F-4D97-AF65-F5344CB8AC3E}">
        <p14:creationId xmlns:p14="http://schemas.microsoft.com/office/powerpoint/2010/main" val="320565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34B99E-F6D0-4A3A-8E3A-000D549E74EB}"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D346BE-9316-4D28-8B2F-7FC8BF7A32EF}" type="slidenum">
              <a:rPr lang="en-GB" smtClean="0"/>
              <a:t>‹#›</a:t>
            </a:fld>
            <a:endParaRPr lang="en-GB"/>
          </a:p>
        </p:txBody>
      </p:sp>
    </p:spTree>
    <p:extLst>
      <p:ext uri="{BB962C8B-B14F-4D97-AF65-F5344CB8AC3E}">
        <p14:creationId xmlns:p14="http://schemas.microsoft.com/office/powerpoint/2010/main" val="367986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34B99E-F6D0-4A3A-8E3A-000D549E74EB}"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D346BE-9316-4D28-8B2F-7FC8BF7A32EF}" type="slidenum">
              <a:rPr lang="en-GB" smtClean="0"/>
              <a:t>‹#›</a:t>
            </a:fld>
            <a:endParaRPr lang="en-GB"/>
          </a:p>
        </p:txBody>
      </p:sp>
    </p:spTree>
    <p:extLst>
      <p:ext uri="{BB962C8B-B14F-4D97-AF65-F5344CB8AC3E}">
        <p14:creationId xmlns:p14="http://schemas.microsoft.com/office/powerpoint/2010/main" val="380339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34B99E-F6D0-4A3A-8E3A-000D549E74EB}"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D346BE-9316-4D28-8B2F-7FC8BF7A32EF}" type="slidenum">
              <a:rPr lang="en-GB" smtClean="0"/>
              <a:t>‹#›</a:t>
            </a:fld>
            <a:endParaRPr lang="en-GB"/>
          </a:p>
        </p:txBody>
      </p:sp>
    </p:spTree>
    <p:extLst>
      <p:ext uri="{BB962C8B-B14F-4D97-AF65-F5344CB8AC3E}">
        <p14:creationId xmlns:p14="http://schemas.microsoft.com/office/powerpoint/2010/main" val="386873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4B99E-F6D0-4A3A-8E3A-000D549E74EB}"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D346BE-9316-4D28-8B2F-7FC8BF7A32EF}" type="slidenum">
              <a:rPr lang="en-GB" smtClean="0"/>
              <a:t>‹#›</a:t>
            </a:fld>
            <a:endParaRPr lang="en-GB"/>
          </a:p>
        </p:txBody>
      </p:sp>
    </p:spTree>
    <p:extLst>
      <p:ext uri="{BB962C8B-B14F-4D97-AF65-F5344CB8AC3E}">
        <p14:creationId xmlns:p14="http://schemas.microsoft.com/office/powerpoint/2010/main" val="14763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34B99E-F6D0-4A3A-8E3A-000D549E74EB}"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D346BE-9316-4D28-8B2F-7FC8BF7A32EF}" type="slidenum">
              <a:rPr lang="en-GB" smtClean="0"/>
              <a:t>‹#›</a:t>
            </a:fld>
            <a:endParaRPr lang="en-GB"/>
          </a:p>
        </p:txBody>
      </p:sp>
    </p:spTree>
    <p:extLst>
      <p:ext uri="{BB962C8B-B14F-4D97-AF65-F5344CB8AC3E}">
        <p14:creationId xmlns:p14="http://schemas.microsoft.com/office/powerpoint/2010/main" val="276154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34B99E-F6D0-4A3A-8E3A-000D549E74EB}" type="datetimeFigureOut">
              <a:rPr lang="en-GB" smtClean="0"/>
              <a:t>15/05/2020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D346BE-9316-4D28-8B2F-7FC8BF7A32EF}" type="slidenum">
              <a:rPr lang="en-GB" smtClean="0"/>
              <a:t>‹#›</a:t>
            </a:fld>
            <a:endParaRPr lang="en-GB"/>
          </a:p>
        </p:txBody>
      </p:sp>
    </p:spTree>
    <p:extLst>
      <p:ext uri="{BB962C8B-B14F-4D97-AF65-F5344CB8AC3E}">
        <p14:creationId xmlns:p14="http://schemas.microsoft.com/office/powerpoint/2010/main" val="364140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34B99E-F6D0-4A3A-8E3A-000D549E74EB}" type="datetimeFigureOut">
              <a:rPr lang="en-GB" smtClean="0"/>
              <a:t>15/05/2020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D346BE-9316-4D28-8B2F-7FC8BF7A32EF}" type="slidenum">
              <a:rPr lang="en-GB" smtClean="0"/>
              <a:t>‹#›</a:t>
            </a:fld>
            <a:endParaRPr lang="en-GB"/>
          </a:p>
        </p:txBody>
      </p:sp>
    </p:spTree>
    <p:extLst>
      <p:ext uri="{BB962C8B-B14F-4D97-AF65-F5344CB8AC3E}">
        <p14:creationId xmlns:p14="http://schemas.microsoft.com/office/powerpoint/2010/main" val="337984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4B99E-F6D0-4A3A-8E3A-000D549E74EB}" type="datetimeFigureOut">
              <a:rPr lang="en-GB" smtClean="0"/>
              <a:t>15/05/2020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D346BE-9316-4D28-8B2F-7FC8BF7A32EF}" type="slidenum">
              <a:rPr lang="en-GB" smtClean="0"/>
              <a:t>‹#›</a:t>
            </a:fld>
            <a:endParaRPr lang="en-GB"/>
          </a:p>
        </p:txBody>
      </p:sp>
    </p:spTree>
    <p:extLst>
      <p:ext uri="{BB962C8B-B14F-4D97-AF65-F5344CB8AC3E}">
        <p14:creationId xmlns:p14="http://schemas.microsoft.com/office/powerpoint/2010/main" val="86121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4B99E-F6D0-4A3A-8E3A-000D549E74EB}"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D346BE-9316-4D28-8B2F-7FC8BF7A32EF}" type="slidenum">
              <a:rPr lang="en-GB" smtClean="0"/>
              <a:t>‹#›</a:t>
            </a:fld>
            <a:endParaRPr lang="en-GB"/>
          </a:p>
        </p:txBody>
      </p:sp>
    </p:spTree>
    <p:extLst>
      <p:ext uri="{BB962C8B-B14F-4D97-AF65-F5344CB8AC3E}">
        <p14:creationId xmlns:p14="http://schemas.microsoft.com/office/powerpoint/2010/main" val="69662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4B99E-F6D0-4A3A-8E3A-000D549E74EB}"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D346BE-9316-4D28-8B2F-7FC8BF7A32EF}" type="slidenum">
              <a:rPr lang="en-GB" smtClean="0"/>
              <a:t>‹#›</a:t>
            </a:fld>
            <a:endParaRPr lang="en-GB"/>
          </a:p>
        </p:txBody>
      </p:sp>
    </p:spTree>
    <p:extLst>
      <p:ext uri="{BB962C8B-B14F-4D97-AF65-F5344CB8AC3E}">
        <p14:creationId xmlns:p14="http://schemas.microsoft.com/office/powerpoint/2010/main" val="328549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4B99E-F6D0-4A3A-8E3A-000D549E74EB}" type="datetimeFigureOut">
              <a:rPr lang="en-GB" smtClean="0"/>
              <a:t>15/05/2020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346BE-9316-4D28-8B2F-7FC8BF7A32EF}" type="slidenum">
              <a:rPr lang="en-GB" smtClean="0"/>
              <a:t>‹#›</a:t>
            </a:fld>
            <a:endParaRPr lang="en-GB"/>
          </a:p>
        </p:txBody>
      </p:sp>
    </p:spTree>
    <p:extLst>
      <p:ext uri="{BB962C8B-B14F-4D97-AF65-F5344CB8AC3E}">
        <p14:creationId xmlns:p14="http://schemas.microsoft.com/office/powerpoint/2010/main" val="579258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81742">
            <a:off x="3560572" y="3873461"/>
            <a:ext cx="5692942" cy="198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87461">
            <a:off x="82655" y="4058787"/>
            <a:ext cx="4140721" cy="201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GB" b="1" u="sng" dirty="0" smtClean="0">
                <a:latin typeface="Comic Sans MS" panose="030F0702030302020204" pitchFamily="66" charset="0"/>
              </a:rPr>
              <a:t>LO: To learn about the gifts of the Holy Spirit. </a:t>
            </a:r>
            <a:endParaRPr lang="en-GB" b="1" u="sng"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88640"/>
            <a:ext cx="5268242" cy="1984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958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omic Sans MS" panose="030F0702030302020204" pitchFamily="66" charset="0"/>
              </a:rPr>
              <a:t>LO: To learn about the gifts of the Holy Spirit. </a:t>
            </a:r>
            <a:endParaRPr lang="en-GB" dirty="0"/>
          </a:p>
        </p:txBody>
      </p:sp>
      <p:sp>
        <p:nvSpPr>
          <p:cNvPr id="3" name="Content Placeholder 2"/>
          <p:cNvSpPr>
            <a:spLocks noGrp="1"/>
          </p:cNvSpPr>
          <p:nvPr>
            <p:ph sz="half" idx="1"/>
          </p:nvPr>
        </p:nvSpPr>
        <p:spPr/>
        <p:txBody>
          <a:bodyPr/>
          <a:lstStyle/>
          <a:p>
            <a:r>
              <a:rPr lang="en-GB" sz="3200" b="1" dirty="0" smtClean="0">
                <a:latin typeface="Comic Sans MS" panose="030F0702030302020204" pitchFamily="66" charset="0"/>
              </a:rPr>
              <a:t>Fear of the Lord - </a:t>
            </a:r>
            <a:r>
              <a:rPr lang="en-GB" sz="3200" dirty="0" smtClean="0">
                <a:latin typeface="Comic Sans MS" panose="030F0702030302020204" pitchFamily="66" charset="0"/>
              </a:rPr>
              <a:t>this gift enables people to recognise the awe and wonder of God and be amazed by the love and goodness of God.</a:t>
            </a:r>
          </a:p>
          <a:p>
            <a:endParaRPr lang="en-GB" dirty="0"/>
          </a:p>
        </p:txBody>
      </p:sp>
      <p:pic>
        <p:nvPicPr>
          <p:cNvPr id="5" name="Content Placeholder 4" descr="http://bestclipartblog.com/clipart-pics/heart-clipart-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88598"/>
            <a:ext cx="4038600" cy="37491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5618762" y="2845199"/>
            <a:ext cx="21602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200" b="1" dirty="0" smtClean="0"/>
              <a:t>GOD</a:t>
            </a:r>
            <a:endParaRPr lang="en-GB" sz="7200" b="1" dirty="0"/>
          </a:p>
        </p:txBody>
      </p:sp>
    </p:spTree>
    <p:extLst>
      <p:ext uri="{BB962C8B-B14F-4D97-AF65-F5344CB8AC3E}">
        <p14:creationId xmlns:p14="http://schemas.microsoft.com/office/powerpoint/2010/main" val="373027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600" u="sng" dirty="0" smtClean="0">
                <a:latin typeface="Comic Sans MS" panose="030F0702030302020204" pitchFamily="66" charset="0"/>
              </a:rPr>
              <a:t>Key questions to reflect on </a:t>
            </a:r>
            <a:r>
              <a:rPr lang="en-GB" sz="3600" b="1" u="sng" dirty="0" smtClean="0">
                <a:solidFill>
                  <a:srgbClr val="FF0000"/>
                </a:solidFill>
                <a:latin typeface="Comic Sans MS" panose="030F0702030302020204" pitchFamily="66" charset="0"/>
              </a:rPr>
              <a:t>(think about):</a:t>
            </a:r>
            <a:r>
              <a:rPr lang="en-GB" sz="3600" u="sng" dirty="0" smtClean="0">
                <a:latin typeface="Comic Sans MS" panose="030F0702030302020204" pitchFamily="66" charset="0"/>
              </a:rPr>
              <a:t/>
            </a:r>
            <a:br>
              <a:rPr lang="en-GB" sz="3600" u="sng" dirty="0" smtClean="0">
                <a:latin typeface="Comic Sans MS" panose="030F0702030302020204" pitchFamily="66" charset="0"/>
              </a:rPr>
            </a:br>
            <a:r>
              <a:rPr lang="en-GB" sz="3600" dirty="0" smtClean="0">
                <a:latin typeface="Comic Sans MS" panose="030F0702030302020204" pitchFamily="66" charset="0"/>
              </a:rPr>
              <a:t>You do not have to record the answers. Discuss it with someone at home. </a:t>
            </a:r>
            <a:endParaRPr lang="en-GB" sz="3600"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r>
              <a:rPr lang="en-GB" dirty="0">
                <a:solidFill>
                  <a:schemeClr val="tx2"/>
                </a:solidFill>
                <a:latin typeface="Comic Sans MS" panose="030F0702030302020204" pitchFamily="66" charset="0"/>
              </a:rPr>
              <a:t>Which of the gifts of the Holy Spirit do you think is the most important to you? Why?</a:t>
            </a:r>
          </a:p>
          <a:p>
            <a:r>
              <a:rPr lang="en-GB" dirty="0">
                <a:solidFill>
                  <a:srgbClr val="FF0000"/>
                </a:solidFill>
                <a:latin typeface="Comic Sans MS" panose="030F0702030302020204" pitchFamily="66" charset="0"/>
              </a:rPr>
              <a:t>How do the gifts of the Holy Spirit help people to live Christian lives in serving others?</a:t>
            </a:r>
          </a:p>
          <a:p>
            <a:r>
              <a:rPr lang="en-GB" dirty="0">
                <a:solidFill>
                  <a:srgbClr val="7030A0"/>
                </a:solidFill>
                <a:latin typeface="Comic Sans MS" panose="030F0702030302020204" pitchFamily="66" charset="0"/>
              </a:rPr>
              <a:t>Where might you experience the gifts of the Holy Spirit in action at home, school and in the local community?  E.g. wisdom helps us to be thoughtful and think of the needs of others first</a:t>
            </a:r>
            <a:r>
              <a:rPr lang="en-GB" dirty="0">
                <a:latin typeface="Comic Sans MS" panose="030F0702030302020204" pitchFamily="66" charset="0"/>
              </a:rPr>
              <a:t>.</a:t>
            </a:r>
          </a:p>
          <a:p>
            <a:endParaRPr lang="en-GB" dirty="0"/>
          </a:p>
        </p:txBody>
      </p:sp>
    </p:spTree>
    <p:extLst>
      <p:ext uri="{BB962C8B-B14F-4D97-AF65-F5344CB8AC3E}">
        <p14:creationId xmlns:p14="http://schemas.microsoft.com/office/powerpoint/2010/main" val="751866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000" b="1" u="sng" dirty="0" smtClean="0"/>
              <a:t>Your Task - Challenge 1 </a:t>
            </a:r>
            <a:br>
              <a:rPr lang="en-GB" sz="4000" b="1" u="sng" dirty="0" smtClean="0"/>
            </a:br>
            <a:r>
              <a:rPr lang="en-GB" sz="4000" b="1" u="sng" dirty="0" smtClean="0"/>
              <a:t>Cut out the definition and match it to the correct gift. </a:t>
            </a:r>
            <a:r>
              <a:rPr lang="en-GB" sz="4000" b="1" u="sng" dirty="0"/>
              <a:t/>
            </a:r>
            <a:br>
              <a:rPr lang="en-GB" sz="4000" b="1" u="sng" dirty="0"/>
            </a:br>
            <a:endParaRPr lang="en-GB" sz="4000" b="1" u="sng"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820979"/>
            <a:ext cx="5616624" cy="430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297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a:t>
            </a:r>
            <a:r>
              <a:rPr lang="en-GB" dirty="0" smtClean="0"/>
              <a:t>TASK – Challenge 2/3</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sz="2800" dirty="0" smtClean="0">
                <a:latin typeface="Comic Sans MS" panose="030F0702030302020204" pitchFamily="66" charset="0"/>
              </a:rPr>
              <a:t>Choose </a:t>
            </a:r>
            <a:r>
              <a:rPr lang="en-GB" sz="2800" b="1" dirty="0" smtClean="0">
                <a:latin typeface="Comic Sans MS" panose="030F0702030302020204" pitchFamily="66" charset="0"/>
              </a:rPr>
              <a:t>ONE</a:t>
            </a:r>
            <a:r>
              <a:rPr lang="en-GB" sz="2800" dirty="0" smtClean="0">
                <a:latin typeface="Comic Sans MS" panose="030F0702030302020204" pitchFamily="66" charset="0"/>
              </a:rPr>
              <a:t> </a:t>
            </a:r>
            <a:r>
              <a:rPr lang="en-GB" sz="2800" dirty="0">
                <a:latin typeface="Comic Sans MS" panose="030F0702030302020204" pitchFamily="66" charset="0"/>
              </a:rPr>
              <a:t>of the gifts of the Holy </a:t>
            </a:r>
            <a:r>
              <a:rPr lang="en-GB" sz="2800" dirty="0" smtClean="0">
                <a:latin typeface="Comic Sans MS" panose="030F0702030302020204" pitchFamily="66" charset="0"/>
              </a:rPr>
              <a:t>Spirit. Put it in </a:t>
            </a:r>
            <a:r>
              <a:rPr lang="en-GB" sz="2800" dirty="0">
                <a:latin typeface="Comic Sans MS" panose="030F0702030302020204" pitchFamily="66" charset="0"/>
              </a:rPr>
              <a:t>the </a:t>
            </a:r>
            <a:r>
              <a:rPr lang="en-GB" sz="2800" dirty="0" smtClean="0">
                <a:latin typeface="Comic Sans MS" panose="030F0702030302020204" pitchFamily="66" charset="0"/>
              </a:rPr>
              <a:t>centre of your page. Think about </a:t>
            </a:r>
            <a:r>
              <a:rPr lang="en-GB" sz="2800" dirty="0">
                <a:latin typeface="Comic Sans MS" panose="030F0702030302020204" pitchFamily="66" charset="0"/>
              </a:rPr>
              <a:t>where these are </a:t>
            </a:r>
            <a:r>
              <a:rPr lang="en-GB" sz="2800" dirty="0" smtClean="0">
                <a:latin typeface="Comic Sans MS" panose="030F0702030302020204" pitchFamily="66" charset="0"/>
              </a:rPr>
              <a:t>practised by</a:t>
            </a:r>
            <a:r>
              <a:rPr lang="en-GB" sz="2800" dirty="0">
                <a:latin typeface="Comic Sans MS" panose="030F0702030302020204" pitchFamily="66" charset="0"/>
              </a:rPr>
              <a:t>  believers at home, in school or parish. </a:t>
            </a:r>
            <a:r>
              <a:rPr lang="en-GB" sz="2800" b="1" dirty="0" smtClean="0">
                <a:latin typeface="Comic Sans MS" panose="030F0702030302020204" pitchFamily="66" charset="0"/>
              </a:rPr>
              <a:t>Give </a:t>
            </a:r>
            <a:r>
              <a:rPr lang="en-GB" sz="2800" b="1" dirty="0">
                <a:latin typeface="Comic Sans MS" panose="030F0702030302020204" pitchFamily="66" charset="0"/>
              </a:rPr>
              <a:t>reasons why </a:t>
            </a:r>
            <a:r>
              <a:rPr lang="en-GB" sz="2800" b="1" dirty="0" smtClean="0">
                <a:latin typeface="Comic Sans MS" panose="030F0702030302020204" pitchFamily="66" charset="0"/>
              </a:rPr>
              <a:t>(2 points) </a:t>
            </a:r>
            <a:r>
              <a:rPr lang="en-GB" sz="2800" dirty="0" smtClean="0">
                <a:latin typeface="Comic Sans MS" panose="030F0702030302020204" pitchFamily="66" charset="0"/>
              </a:rPr>
              <a:t>believers </a:t>
            </a:r>
            <a:r>
              <a:rPr lang="en-GB" sz="2800" dirty="0">
                <a:latin typeface="Comic Sans MS" panose="030F0702030302020204" pitchFamily="66" charset="0"/>
              </a:rPr>
              <a:t>act in these ways</a:t>
            </a:r>
            <a:r>
              <a:rPr lang="en-GB" sz="2800" dirty="0" smtClean="0">
                <a:latin typeface="Comic Sans MS" panose="030F0702030302020204" pitchFamily="66" charset="0"/>
              </a:rPr>
              <a:t>.  </a:t>
            </a:r>
            <a:r>
              <a:rPr lang="en-GB" sz="2800" b="1" dirty="0" smtClean="0">
                <a:solidFill>
                  <a:srgbClr val="FF0000"/>
                </a:solidFill>
                <a:latin typeface="Comic Sans MS" panose="030F0702030302020204" pitchFamily="66" charset="0"/>
              </a:rPr>
              <a:t>For example</a:t>
            </a:r>
            <a:r>
              <a:rPr lang="en-GB" sz="2800" dirty="0" smtClean="0">
                <a:latin typeface="Comic Sans MS" panose="030F0702030302020204" pitchFamily="66" charset="0"/>
              </a:rPr>
              <a:t>:                   </a:t>
            </a:r>
          </a:p>
          <a:p>
            <a:pPr marL="0" indent="0">
              <a:buNone/>
            </a:pPr>
            <a:r>
              <a:rPr lang="en-GB" sz="2800" dirty="0" smtClean="0">
                <a:latin typeface="Comic Sans MS" panose="030F0702030302020204" pitchFamily="66" charset="0"/>
              </a:rPr>
              <a:t>Home                                                            </a:t>
            </a:r>
            <a:r>
              <a:rPr lang="en-GB" sz="2800" b="1" dirty="0" smtClean="0">
                <a:latin typeface="Comic Sans MS" panose="030F0702030302020204" pitchFamily="66" charset="0"/>
              </a:rPr>
              <a:t>School</a:t>
            </a:r>
            <a:r>
              <a:rPr lang="en-GB" sz="2800" dirty="0" smtClean="0">
                <a:latin typeface="Comic Sans MS" panose="030F0702030302020204" pitchFamily="66" charset="0"/>
              </a:rPr>
              <a:t>                                                        </a:t>
            </a:r>
            <a:endParaRPr lang="en-GB" sz="2800" b="1" dirty="0">
              <a:latin typeface="Comic Sans MS" panose="030F0702030302020204" pitchFamily="66" charset="0"/>
            </a:endParaRPr>
          </a:p>
          <a:p>
            <a:pPr marL="0" indent="0">
              <a:buNone/>
            </a:pPr>
            <a:endParaRPr lang="en-GB" sz="2800" dirty="0" smtClean="0">
              <a:latin typeface="Comic Sans MS" panose="030F0702030302020204" pitchFamily="66" charset="0"/>
            </a:endParaRPr>
          </a:p>
          <a:p>
            <a:pPr marL="0" indent="0">
              <a:buNone/>
            </a:pPr>
            <a:r>
              <a:rPr lang="en-GB" sz="2800" dirty="0">
                <a:latin typeface="Comic Sans MS" panose="030F0702030302020204" pitchFamily="66" charset="0"/>
              </a:rPr>
              <a:t> </a:t>
            </a:r>
            <a:r>
              <a:rPr lang="en-GB" sz="2800" dirty="0" smtClean="0">
                <a:latin typeface="Comic Sans MS" panose="030F0702030302020204" pitchFamily="66" charset="0"/>
              </a:rPr>
              <a:t>                                                </a:t>
            </a:r>
          </a:p>
          <a:p>
            <a:pPr marL="0" indent="0">
              <a:buNone/>
            </a:pPr>
            <a:r>
              <a:rPr lang="en-GB" sz="2800" dirty="0">
                <a:latin typeface="Comic Sans MS" panose="030F0702030302020204" pitchFamily="66" charset="0"/>
              </a:rPr>
              <a:t> </a:t>
            </a:r>
            <a:r>
              <a:rPr lang="en-GB" sz="2800" dirty="0" smtClean="0">
                <a:latin typeface="Comic Sans MS" panose="030F0702030302020204" pitchFamily="66" charset="0"/>
              </a:rPr>
              <a:t>                                                    </a:t>
            </a:r>
            <a:r>
              <a:rPr lang="en-GB" sz="2800" b="1" dirty="0" smtClean="0">
                <a:latin typeface="Comic Sans MS" panose="030F0702030302020204" pitchFamily="66" charset="0"/>
              </a:rPr>
              <a:t>Parish</a:t>
            </a:r>
          </a:p>
          <a:p>
            <a:pPr marL="0" indent="0">
              <a:buNone/>
            </a:pPr>
            <a:r>
              <a:rPr lang="en-GB" sz="2800" b="1" u="sng" dirty="0" smtClean="0">
                <a:latin typeface="Comic Sans MS" panose="030F0702030302020204" pitchFamily="66" charset="0"/>
              </a:rPr>
              <a:t>Extension:</a:t>
            </a:r>
            <a:r>
              <a:rPr lang="en-GB" sz="2800" dirty="0" smtClean="0">
                <a:latin typeface="Comic Sans MS" panose="030F0702030302020204" pitchFamily="66" charset="0"/>
              </a:rPr>
              <a:t> Can </a:t>
            </a:r>
            <a:r>
              <a:rPr lang="en-GB" sz="2800" dirty="0">
                <a:latin typeface="Comic Sans MS" panose="030F0702030302020204" pitchFamily="66" charset="0"/>
              </a:rPr>
              <a:t>you think of </a:t>
            </a:r>
            <a:r>
              <a:rPr lang="en-GB" sz="2800" b="1" dirty="0" smtClean="0">
                <a:latin typeface="Comic Sans MS" panose="030F0702030302020204" pitchFamily="66" charset="0"/>
              </a:rPr>
              <a:t>other places and </a:t>
            </a:r>
            <a:r>
              <a:rPr lang="en-GB" sz="2800" b="1" dirty="0">
                <a:latin typeface="Comic Sans MS" panose="030F0702030302020204" pitchFamily="66" charset="0"/>
              </a:rPr>
              <a:t>ways </a:t>
            </a:r>
            <a:r>
              <a:rPr lang="en-GB" sz="2800" dirty="0">
                <a:latin typeface="Comic Sans MS" panose="030F0702030302020204" pitchFamily="66" charset="0"/>
              </a:rPr>
              <a:t>these might be lived out?</a:t>
            </a:r>
            <a:r>
              <a:rPr lang="en-GB" sz="2800" b="1" dirty="0" smtClean="0">
                <a:latin typeface="Comic Sans MS" panose="030F0702030302020204" pitchFamily="66" charset="0"/>
              </a:rPr>
              <a:t> </a:t>
            </a:r>
          </a:p>
        </p:txBody>
      </p:sp>
      <p:sp>
        <p:nvSpPr>
          <p:cNvPr id="4" name="Oval 3"/>
          <p:cNvSpPr/>
          <p:nvPr/>
        </p:nvSpPr>
        <p:spPr>
          <a:xfrm>
            <a:off x="2769154" y="3612812"/>
            <a:ext cx="3096344" cy="7920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rgbClr val="FF0000"/>
              </a:solidFill>
            </a:endParaRPr>
          </a:p>
        </p:txBody>
      </p:sp>
      <p:sp>
        <p:nvSpPr>
          <p:cNvPr id="5" name="TextBox 4"/>
          <p:cNvSpPr txBox="1"/>
          <p:nvPr/>
        </p:nvSpPr>
        <p:spPr>
          <a:xfrm>
            <a:off x="3345218" y="3771736"/>
            <a:ext cx="19442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      WISDOM</a:t>
            </a:r>
            <a:endParaRPr lang="en-GB" dirty="0"/>
          </a:p>
        </p:txBody>
      </p:sp>
      <p:cxnSp>
        <p:nvCxnSpPr>
          <p:cNvPr id="8" name="Straight Arrow Connector 7"/>
          <p:cNvCxnSpPr/>
          <p:nvPr/>
        </p:nvCxnSpPr>
        <p:spPr>
          <a:xfrm flipV="1">
            <a:off x="5653987" y="3402975"/>
            <a:ext cx="1296144" cy="4196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p:cNvCxnSpPr>
          <p:nvPr/>
        </p:nvCxnSpPr>
        <p:spPr>
          <a:xfrm flipH="1" flipV="1">
            <a:off x="1473010" y="3534616"/>
            <a:ext cx="1296144" cy="474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17326" y="4404900"/>
            <a:ext cx="136815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926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omic Sans MS" panose="030F0702030302020204" pitchFamily="66" charset="0"/>
              </a:rPr>
              <a:t>LO: To learn about the gifts of the Holy Spirit. </a:t>
            </a:r>
            <a:endParaRPr lang="en-GB" b="1" u="sng"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a:latin typeface="Comic Sans MS" panose="030F0702030302020204" pitchFamily="66" charset="0"/>
              </a:rPr>
              <a:t>We first find the gifts of the Holy Spirit in the Old </a:t>
            </a:r>
            <a:r>
              <a:rPr lang="en-GB" dirty="0" smtClean="0">
                <a:latin typeface="Comic Sans MS" panose="030F0702030302020204" pitchFamily="66" charset="0"/>
              </a:rPr>
              <a:t>Testament book </a:t>
            </a:r>
            <a:r>
              <a:rPr lang="en-GB" dirty="0">
                <a:latin typeface="Comic Sans MS" panose="030F0702030302020204" pitchFamily="66" charset="0"/>
              </a:rPr>
              <a:t>of </a:t>
            </a:r>
            <a:r>
              <a:rPr lang="en-GB" dirty="0" smtClean="0">
                <a:latin typeface="Comic Sans MS" panose="030F0702030302020204" pitchFamily="66" charset="0"/>
              </a:rPr>
              <a:t>Isaiah, who </a:t>
            </a:r>
            <a:r>
              <a:rPr lang="en-GB" dirty="0">
                <a:latin typeface="Comic Sans MS" panose="030F0702030302020204" pitchFamily="66" charset="0"/>
              </a:rPr>
              <a:t>was looking forward to the coming of Jesus, the Chosen One.  He recognised that the one who was to come, the Messiah, would have these special gifts given by the Spirit of God.</a:t>
            </a:r>
          </a:p>
          <a:p>
            <a:pPr marL="0" indent="0">
              <a:buNone/>
            </a:pPr>
            <a:r>
              <a:rPr lang="en-GB" b="1" i="1" dirty="0">
                <a:solidFill>
                  <a:schemeClr val="tx2"/>
                </a:solidFill>
              </a:rPr>
              <a:t>The spirit of the Lord shall rest on him, the spirit of wisdom and understanding, the spirit of counsel and might, the spirit of knowledge and the fear of the Lord. </a:t>
            </a:r>
            <a:endParaRPr lang="en-GB" b="1" dirty="0">
              <a:solidFill>
                <a:schemeClr val="tx2"/>
              </a:solidFill>
            </a:endParaRPr>
          </a:p>
          <a:p>
            <a:pPr marL="0" indent="0">
              <a:buNone/>
            </a:pPr>
            <a:r>
              <a:rPr lang="en-GB" b="1" dirty="0">
                <a:solidFill>
                  <a:schemeClr val="tx2"/>
                </a:solidFill>
              </a:rPr>
              <a:t>Isaiah 11:2</a:t>
            </a:r>
          </a:p>
          <a:p>
            <a:pPr marL="0" indent="0">
              <a:buNone/>
            </a:pPr>
            <a:endParaRPr lang="en-GB" dirty="0"/>
          </a:p>
        </p:txBody>
      </p:sp>
    </p:spTree>
    <p:extLst>
      <p:ext uri="{BB962C8B-B14F-4D97-AF65-F5344CB8AC3E}">
        <p14:creationId xmlns:p14="http://schemas.microsoft.com/office/powerpoint/2010/main" val="1784810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omic Sans MS" panose="030F0702030302020204" pitchFamily="66" charset="0"/>
              </a:rPr>
              <a:t>LO: To learn about the gifts of the Holy Spirit. </a:t>
            </a:r>
            <a:endParaRPr lang="en-GB" dirty="0"/>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The gifts of the Holy Spirit enable people to live as Christians.  There are </a:t>
            </a:r>
            <a:r>
              <a:rPr lang="en-GB" b="1" dirty="0">
                <a:latin typeface="Comic Sans MS" panose="030F0702030302020204" pitchFamily="66" charset="0"/>
              </a:rPr>
              <a:t>seven particular gifts</a:t>
            </a:r>
            <a:r>
              <a:rPr lang="en-GB" dirty="0">
                <a:latin typeface="Comic Sans MS" panose="030F0702030302020204" pitchFamily="66" charset="0"/>
              </a:rPr>
              <a:t>, which are linked together and help people to lead good lives and make use of the gifts they have.  These gifts should be used to help others.</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008679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omic Sans MS" panose="030F0702030302020204" pitchFamily="66" charset="0"/>
              </a:rPr>
              <a:t>LO: To learn about the gifts of the Holy Spirit. </a:t>
            </a:r>
            <a:endParaRPr lang="en-GB" dirty="0"/>
          </a:p>
        </p:txBody>
      </p:sp>
      <p:sp>
        <p:nvSpPr>
          <p:cNvPr id="3" name="Content Placeholder 2"/>
          <p:cNvSpPr>
            <a:spLocks noGrp="1"/>
          </p:cNvSpPr>
          <p:nvPr>
            <p:ph sz="half" idx="1"/>
          </p:nvPr>
        </p:nvSpPr>
        <p:spPr/>
        <p:txBody>
          <a:bodyPr/>
          <a:lstStyle/>
          <a:p>
            <a:pPr marL="0" indent="0">
              <a:buNone/>
            </a:pPr>
            <a:r>
              <a:rPr lang="en-GB" sz="3200" b="1" dirty="0" smtClean="0">
                <a:latin typeface="Comic Sans MS" panose="030F0702030302020204" pitchFamily="66" charset="0"/>
              </a:rPr>
              <a:t>Wisdom</a:t>
            </a:r>
            <a:r>
              <a:rPr lang="en-GB" sz="3200" dirty="0" smtClean="0">
                <a:latin typeface="Comic Sans MS" panose="030F0702030302020204" pitchFamily="66" charset="0"/>
              </a:rPr>
              <a:t> – that is the gift to be sensible and not to jump to conclusions but be thoughtful.</a:t>
            </a:r>
          </a:p>
          <a:p>
            <a:endParaRPr lang="en-GB" dirty="0"/>
          </a:p>
        </p:txBody>
      </p:sp>
      <p:pic>
        <p:nvPicPr>
          <p:cNvPr id="6" name="Content Placeholder 5" descr="http://www.clker.com/cliparts/9/a/e/e/12154415151126295659lemmling_Cartoon_owl.svg.med.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47841" y="1988314"/>
            <a:ext cx="3839318" cy="374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17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omic Sans MS" panose="030F0702030302020204" pitchFamily="66" charset="0"/>
              </a:rPr>
              <a:t>LO: To learn about the gifts of the Holy Spirit. </a:t>
            </a:r>
            <a:endParaRPr lang="en-GB" dirty="0"/>
          </a:p>
        </p:txBody>
      </p:sp>
      <p:sp>
        <p:nvSpPr>
          <p:cNvPr id="3" name="Content Placeholder 2"/>
          <p:cNvSpPr>
            <a:spLocks noGrp="1"/>
          </p:cNvSpPr>
          <p:nvPr>
            <p:ph sz="half" idx="1"/>
          </p:nvPr>
        </p:nvSpPr>
        <p:spPr/>
        <p:txBody>
          <a:bodyPr>
            <a:normAutofit/>
          </a:bodyPr>
          <a:lstStyle/>
          <a:p>
            <a:pPr marL="0" indent="0">
              <a:buNone/>
            </a:pPr>
            <a:r>
              <a:rPr lang="en-GB" sz="3200" b="1" dirty="0" smtClean="0">
                <a:latin typeface="Comic Sans MS" panose="030F0702030302020204" pitchFamily="66" charset="0"/>
              </a:rPr>
              <a:t>Understanding</a:t>
            </a:r>
            <a:r>
              <a:rPr lang="en-GB" sz="3200" dirty="0" smtClean="0">
                <a:latin typeface="Comic Sans MS" panose="030F0702030302020204" pitchFamily="66" charset="0"/>
              </a:rPr>
              <a:t> – enables people to be compassionate and to take time to find out and be able to appreciate what is happening.</a:t>
            </a:r>
          </a:p>
          <a:p>
            <a:endParaRPr lang="en-GB" sz="3200" dirty="0" smtClean="0">
              <a:latin typeface="Comic Sans MS" panose="030F0702030302020204" pitchFamily="66" charset="0"/>
            </a:endParaRPr>
          </a:p>
          <a:p>
            <a:endParaRPr lang="en-GB" dirty="0"/>
          </a:p>
        </p:txBody>
      </p:sp>
      <p:sp>
        <p:nvSpPr>
          <p:cNvPr id="6" name="Content Placeholder 5"/>
          <p:cNvSpPr>
            <a:spLocks noGrp="1"/>
          </p:cNvSpPr>
          <p:nvPr>
            <p:ph sz="half" idx="2"/>
          </p:nvPr>
        </p:nvSpPr>
        <p:spPr/>
        <p:txBody>
          <a:bodyPr>
            <a:normAutofit/>
          </a:bodyPr>
          <a:lstStyle/>
          <a:p>
            <a:endParaRPr lang="en-GB"/>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00808"/>
            <a:ext cx="3440807"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556792"/>
            <a:ext cx="3971925"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10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omic Sans MS" panose="030F0702030302020204" pitchFamily="66" charset="0"/>
              </a:rPr>
              <a:t>LO: To learn about the gifts of the Holy Spirit. </a:t>
            </a:r>
            <a:endParaRPr lang="en-GB" dirty="0"/>
          </a:p>
        </p:txBody>
      </p:sp>
      <p:sp>
        <p:nvSpPr>
          <p:cNvPr id="3" name="Content Placeholder 2"/>
          <p:cNvSpPr>
            <a:spLocks noGrp="1"/>
          </p:cNvSpPr>
          <p:nvPr>
            <p:ph sz="half" idx="1"/>
          </p:nvPr>
        </p:nvSpPr>
        <p:spPr>
          <a:xfrm>
            <a:off x="457200" y="1600200"/>
            <a:ext cx="3898776" cy="4525963"/>
          </a:xfrm>
        </p:spPr>
        <p:txBody>
          <a:bodyPr>
            <a:normAutofit fontScale="92500" lnSpcReduction="10000"/>
          </a:bodyPr>
          <a:lstStyle/>
          <a:p>
            <a:pPr marL="0" indent="0">
              <a:buNone/>
            </a:pPr>
            <a:r>
              <a:rPr lang="en-GB" b="1" dirty="0" smtClean="0">
                <a:latin typeface="Comic Sans MS" panose="030F0702030302020204" pitchFamily="66" charset="0"/>
              </a:rPr>
              <a:t>Counsel</a:t>
            </a:r>
            <a:r>
              <a:rPr lang="en-GB" dirty="0" smtClean="0">
                <a:latin typeface="Comic Sans MS" panose="030F0702030302020204" pitchFamily="66" charset="0"/>
              </a:rPr>
              <a:t> – means using wisdom and understanding to come to a good decision about something.</a:t>
            </a:r>
          </a:p>
          <a:p>
            <a:r>
              <a:rPr lang="en-US" dirty="0" smtClean="0">
                <a:latin typeface="Comic Sans MS" panose="030F0702030302020204" pitchFamily="66" charset="0"/>
              </a:rPr>
              <a:t>Finding out what is </a:t>
            </a:r>
            <a:r>
              <a:rPr lang="en-US" b="1" dirty="0" smtClean="0">
                <a:latin typeface="Comic Sans MS" panose="030F0702030302020204" pitchFamily="66" charset="0"/>
              </a:rPr>
              <a:t>right and wrong </a:t>
            </a:r>
            <a:r>
              <a:rPr lang="en-US" dirty="0" smtClean="0">
                <a:latin typeface="Comic Sans MS" panose="030F0702030302020204" pitchFamily="66" charset="0"/>
              </a:rPr>
              <a:t>and discovering answers to questions and difficulties.</a:t>
            </a:r>
          </a:p>
          <a:p>
            <a:r>
              <a:rPr lang="en-US" dirty="0" smtClean="0">
                <a:latin typeface="Comic Sans MS" panose="030F0702030302020204" pitchFamily="66" charset="0"/>
              </a:rPr>
              <a:t>Finding the truth. </a:t>
            </a:r>
            <a:endParaRPr lang="en-AU" dirty="0" smtClean="0">
              <a:latin typeface="Comic Sans MS" panose="030F0702030302020204" pitchFamily="66" charset="0"/>
            </a:endParaRPr>
          </a:p>
          <a:p>
            <a:endParaRPr lang="en-GB" dirty="0" smtClean="0">
              <a:latin typeface="Comic Sans MS" panose="030F0702030302020204" pitchFamily="66" charset="0"/>
            </a:endParaRPr>
          </a:p>
          <a:p>
            <a:endParaRPr lang="en-GB" dirty="0"/>
          </a:p>
        </p:txBody>
      </p:sp>
      <p:pic>
        <p:nvPicPr>
          <p:cNvPr id="9"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91112" y="1910556"/>
            <a:ext cx="315277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193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omic Sans MS" panose="030F0702030302020204" pitchFamily="66" charset="0"/>
              </a:rPr>
              <a:t>LO: To learn about the gifts of the Holy Spirit. </a:t>
            </a:r>
            <a:endParaRPr lang="en-GB" dirty="0"/>
          </a:p>
        </p:txBody>
      </p:sp>
      <p:sp>
        <p:nvSpPr>
          <p:cNvPr id="3" name="Content Placeholder 2"/>
          <p:cNvSpPr>
            <a:spLocks noGrp="1"/>
          </p:cNvSpPr>
          <p:nvPr>
            <p:ph sz="half" idx="1"/>
          </p:nvPr>
        </p:nvSpPr>
        <p:spPr/>
        <p:txBody>
          <a:bodyPr>
            <a:normAutofit fontScale="92500" lnSpcReduction="20000"/>
          </a:bodyPr>
          <a:lstStyle/>
          <a:p>
            <a:r>
              <a:rPr lang="en-GB" sz="3200" b="1" dirty="0" smtClean="0">
                <a:latin typeface="Comic Sans MS" panose="030F0702030302020204" pitchFamily="66" charset="0"/>
              </a:rPr>
              <a:t>Fortitude</a:t>
            </a:r>
            <a:r>
              <a:rPr lang="en-GB" sz="3200" dirty="0" smtClean="0">
                <a:latin typeface="Comic Sans MS" panose="030F0702030302020204" pitchFamily="66" charset="0"/>
              </a:rPr>
              <a:t>  – there are times when everyone needs to be brave in standing up for what they believe to be right and holy.</a:t>
            </a:r>
          </a:p>
          <a:p>
            <a:r>
              <a:rPr lang="en-GB" sz="3200" dirty="0" smtClean="0">
                <a:latin typeface="Comic Sans MS" panose="030F0702030302020204" pitchFamily="66" charset="0"/>
              </a:rPr>
              <a:t>Overcome problems and be brave to solve it. </a:t>
            </a:r>
          </a:p>
          <a:p>
            <a:endParaRPr lang="en-GB" dirty="0"/>
          </a:p>
        </p:txBody>
      </p:sp>
      <p:pic>
        <p:nvPicPr>
          <p:cNvPr id="5" name="Content Placeholder 4" descr="http://junialeigh.files.wordpress.com/2010/09/obstacl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16832"/>
            <a:ext cx="4038600" cy="4176464"/>
          </a:xfrm>
          <a:prstGeom prst="rect">
            <a:avLst/>
          </a:prstGeom>
          <a:noFill/>
          <a:ln w="635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80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bestclipartblog.com/clipart-pics/student-clip-art-7.gif"/>
          <p:cNvPicPr>
            <a:picLocks noChangeAspect="1" noChangeArrowheads="1"/>
          </p:cNvPicPr>
          <p:nvPr/>
        </p:nvPicPr>
        <p:blipFill rotWithShape="1">
          <a:blip r:embed="rId2">
            <a:extLst>
              <a:ext uri="{28A0092B-C50C-407E-A947-70E740481C1C}">
                <a14:useLocalDpi xmlns:a14="http://schemas.microsoft.com/office/drawing/2010/main" val="0"/>
              </a:ext>
            </a:extLst>
          </a:blip>
          <a:srcRect l="15262" r="16463" b="4732"/>
          <a:stretch/>
        </p:blipFill>
        <p:spPr bwMode="auto">
          <a:xfrm>
            <a:off x="4427984" y="3284984"/>
            <a:ext cx="2991474" cy="3284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b="1" u="sng" dirty="0" smtClean="0">
                <a:latin typeface="Comic Sans MS" panose="030F0702030302020204" pitchFamily="66" charset="0"/>
              </a:rPr>
              <a:t>LO: To learn about the gifts of the Holy Spirit. </a:t>
            </a:r>
            <a:endParaRPr lang="en-GB" dirty="0"/>
          </a:p>
        </p:txBody>
      </p:sp>
      <p:sp>
        <p:nvSpPr>
          <p:cNvPr id="3" name="Content Placeholder 2"/>
          <p:cNvSpPr>
            <a:spLocks noGrp="1"/>
          </p:cNvSpPr>
          <p:nvPr>
            <p:ph sz="half" idx="1"/>
          </p:nvPr>
        </p:nvSpPr>
        <p:spPr/>
        <p:txBody>
          <a:bodyPr>
            <a:normAutofit fontScale="92500" lnSpcReduction="20000"/>
          </a:bodyPr>
          <a:lstStyle/>
          <a:p>
            <a:r>
              <a:rPr lang="en-GB" sz="3200" b="1" dirty="0" smtClean="0">
                <a:latin typeface="Comic Sans MS" panose="030F0702030302020204" pitchFamily="66" charset="0"/>
              </a:rPr>
              <a:t>Knowledge</a:t>
            </a:r>
            <a:r>
              <a:rPr lang="en-GB" sz="3200" dirty="0" smtClean="0">
                <a:latin typeface="Comic Sans MS" panose="030F0702030302020204" pitchFamily="66" charset="0"/>
              </a:rPr>
              <a:t> – without knowledge you cannot make right judgements or have an understanding. It takes practice to have true knowledge. READING and LISTENING</a:t>
            </a:r>
          </a:p>
          <a:p>
            <a:endParaRPr lang="en-GB" sz="3200" dirty="0" smtClean="0">
              <a:latin typeface="Comic Sans MS" panose="030F0702030302020204" pitchFamily="66" charset="0"/>
            </a:endParaRPr>
          </a:p>
          <a:p>
            <a:endParaRPr lang="en-GB" dirty="0"/>
          </a:p>
        </p:txBody>
      </p:sp>
      <p:pic>
        <p:nvPicPr>
          <p:cNvPr id="5" name="Content Placeholder 5" descr="http://www.clker.com/cliparts/T/B/M/c/B/E/right-ear-md.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12561" y="1412776"/>
            <a:ext cx="278022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74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omic Sans MS" panose="030F0702030302020204" pitchFamily="66" charset="0"/>
              </a:rPr>
              <a:t>LO: To learn about the gifts of the Holy Spirit. </a:t>
            </a:r>
            <a:endParaRPr lang="en-GB" dirty="0"/>
          </a:p>
        </p:txBody>
      </p:sp>
      <p:sp>
        <p:nvSpPr>
          <p:cNvPr id="3" name="Content Placeholder 2"/>
          <p:cNvSpPr>
            <a:spLocks noGrp="1"/>
          </p:cNvSpPr>
          <p:nvPr>
            <p:ph sz="half" idx="1"/>
          </p:nvPr>
        </p:nvSpPr>
        <p:spPr/>
        <p:txBody>
          <a:bodyPr/>
          <a:lstStyle/>
          <a:p>
            <a:r>
              <a:rPr lang="en-GB" sz="3200" b="1" dirty="0" smtClean="0">
                <a:latin typeface="Comic Sans MS" panose="030F0702030302020204" pitchFamily="66" charset="0"/>
              </a:rPr>
              <a:t>Piety</a:t>
            </a:r>
            <a:r>
              <a:rPr lang="en-GB" sz="3200" dirty="0" smtClean="0">
                <a:latin typeface="Comic Sans MS" panose="030F0702030302020204" pitchFamily="66" charset="0"/>
              </a:rPr>
              <a:t>  – this is about reverence and respect for God, for one another and for oneself.</a:t>
            </a:r>
          </a:p>
          <a:p>
            <a:endParaRPr lang="en-GB" dirty="0"/>
          </a:p>
        </p:txBody>
      </p:sp>
      <p:pic>
        <p:nvPicPr>
          <p:cNvPr id="5" name="Content Placeholder 4" descr="http://free.clipartof.com/7-Free-Teamwork-Clip-Art-Of-A-Circle-Of-Diverse-People-Holding-Hands.p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38696" y="2048094"/>
            <a:ext cx="3657607" cy="36301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6156176" y="3573016"/>
            <a:ext cx="108012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smtClean="0"/>
              <a:t>GOD</a:t>
            </a:r>
            <a:endParaRPr lang="en-GB" sz="3200" b="1" dirty="0"/>
          </a:p>
        </p:txBody>
      </p:sp>
    </p:spTree>
    <p:extLst>
      <p:ext uri="{BB962C8B-B14F-4D97-AF65-F5344CB8AC3E}">
        <p14:creationId xmlns:p14="http://schemas.microsoft.com/office/powerpoint/2010/main" val="63326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546</Words>
  <Application>Microsoft Office PowerPoint</Application>
  <PresentationFormat>On-screen Show (4:3)</PresentationFormat>
  <Paragraphs>39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LO: To learn about the gifts of the Holy Spirit. </vt:lpstr>
      <vt:lpstr>LO: To learn about the gifts of the Holy Spirit. </vt:lpstr>
      <vt:lpstr>LO: To learn about the gifts of the Holy Spirit. </vt:lpstr>
      <vt:lpstr>LO: To learn about the gifts of the Holy Spirit. </vt:lpstr>
      <vt:lpstr>LO: To learn about the gifts of the Holy Spirit. </vt:lpstr>
      <vt:lpstr>LO: To learn about the gifts of the Holy Spirit. </vt:lpstr>
      <vt:lpstr>LO: To learn about the gifts of the Holy Spirit. </vt:lpstr>
      <vt:lpstr>LO: To learn about the gifts of the Holy Spirit. </vt:lpstr>
      <vt:lpstr>LO: To learn about the gifts of the Holy Spirit. </vt:lpstr>
      <vt:lpstr>LO: To learn about the gifts of the Holy Spirit. </vt:lpstr>
      <vt:lpstr>Key questions to reflect on (think about): You do not have to record the answers. Discuss it with someone at home. </vt:lpstr>
      <vt:lpstr> Your Task - Challenge 1  Cut out the definition and match it to the correct gift.  </vt:lpstr>
      <vt:lpstr>YOUR TASK – Challenge 2/3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To learn about the gifts of the Holy Spirit.</dc:title>
  <dc:creator>R Ignatov</dc:creator>
  <cp:lastModifiedBy>R Ignatov</cp:lastModifiedBy>
  <cp:revision>15</cp:revision>
  <dcterms:created xsi:type="dcterms:W3CDTF">2020-05-14T09:52:48Z</dcterms:created>
  <dcterms:modified xsi:type="dcterms:W3CDTF">2020-05-15T10:24:32Z</dcterms:modified>
</cp:coreProperties>
</file>