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900" y="-2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activeX/activeX2.xml><?xml version="1.0" encoding="utf-8"?>
<ax:ocx xmlns:ax="http://schemas.microsoft.com/office/2006/activeX" xmlns:r="http://schemas.openxmlformats.org/officeDocument/2006/relationships" ax:classid="{5512D118-5CC6-11CF-8D67-00AA00BDCE1D}" ax:persistence="persistStream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xmlns="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6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2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50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xmlns="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025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xmlns="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866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2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xmlns="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1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xmlns="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0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837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xmlns="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52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xmlns="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67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62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19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2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xmlns="" id="{8F187B58-3857-4454-9C70-EFB475976F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xmlns="" id="{AC2732EC-32B9-4B41-BC8B-AF23CC333E3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8248" y="10"/>
            <a:ext cx="11455524" cy="6857990"/>
          </a:xfrm>
          <a:prstGeom prst="rect">
            <a:avLst/>
          </a:pr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xmlns="" id="{4C5418A4-3935-49EA-B51C-5DDCBFAA395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428056" y="2813365"/>
            <a:ext cx="7450687" cy="3406460"/>
          </a:xfrm>
          <a:custGeom>
            <a:avLst/>
            <a:gdLst>
              <a:gd name="connsiteX0" fmla="*/ 6457914 w 7450687"/>
              <a:gd name="connsiteY0" fmla="*/ 0 h 3406460"/>
              <a:gd name="connsiteX1" fmla="*/ 6844288 w 7450687"/>
              <a:gd name="connsiteY1" fmla="*/ 233492 h 3406460"/>
              <a:gd name="connsiteX2" fmla="*/ 7386323 w 7450687"/>
              <a:gd name="connsiteY2" fmla="*/ 717155 h 3406460"/>
              <a:gd name="connsiteX3" fmla="*/ 7430798 w 7450687"/>
              <a:gd name="connsiteY3" fmla="*/ 1809564 h 3406460"/>
              <a:gd name="connsiteX4" fmla="*/ 7013848 w 7450687"/>
              <a:gd name="connsiteY4" fmla="*/ 3104890 h 3406460"/>
              <a:gd name="connsiteX5" fmla="*/ 6569101 w 7450687"/>
              <a:gd name="connsiteY5" fmla="*/ 3402314 h 3406460"/>
              <a:gd name="connsiteX6" fmla="*/ 3683807 w 7450687"/>
              <a:gd name="connsiteY6" fmla="*/ 3341162 h 3406460"/>
              <a:gd name="connsiteX7" fmla="*/ 1704683 w 7450687"/>
              <a:gd name="connsiteY7" fmla="*/ 2860279 h 3406460"/>
              <a:gd name="connsiteX8" fmla="*/ 2010446 w 7450687"/>
              <a:gd name="connsiteY8" fmla="*/ 2801907 h 3406460"/>
              <a:gd name="connsiteX9" fmla="*/ 1273834 w 7450687"/>
              <a:gd name="connsiteY9" fmla="*/ 2674041 h 3406460"/>
              <a:gd name="connsiteX10" fmla="*/ 1315530 w 7450687"/>
              <a:gd name="connsiteY10" fmla="*/ 2657363 h 3406460"/>
              <a:gd name="connsiteX11" fmla="*/ 1234919 w 7450687"/>
              <a:gd name="connsiteY11" fmla="*/ 2590651 h 3406460"/>
              <a:gd name="connsiteX12" fmla="*/ 904138 w 7450687"/>
              <a:gd name="connsiteY12" fmla="*/ 2485024 h 3406460"/>
              <a:gd name="connsiteX13" fmla="*/ 1315530 w 7450687"/>
              <a:gd name="connsiteY13" fmla="*/ 2307126 h 3406460"/>
              <a:gd name="connsiteX14" fmla="*/ 851326 w 7450687"/>
              <a:gd name="connsiteY14" fmla="*/ 2065294 h 3406460"/>
              <a:gd name="connsiteX15" fmla="*/ 615053 w 7450687"/>
              <a:gd name="connsiteY15" fmla="*/ 2006921 h 3406460"/>
              <a:gd name="connsiteX16" fmla="*/ 1393361 w 7450687"/>
              <a:gd name="connsiteY16" fmla="*/ 1703937 h 3406460"/>
              <a:gd name="connsiteX17" fmla="*/ 131391 w 7450687"/>
              <a:gd name="connsiteY17" fmla="*/ 1553835 h 3406460"/>
              <a:gd name="connsiteX18" fmla="*/ 234239 w 7450687"/>
              <a:gd name="connsiteY18" fmla="*/ 1492682 h 3406460"/>
              <a:gd name="connsiteX19" fmla="*/ 1018105 w 7450687"/>
              <a:gd name="connsiteY19" fmla="*/ 1509360 h 3406460"/>
              <a:gd name="connsiteX20" fmla="*/ 1148750 w 7450687"/>
              <a:gd name="connsiteY20" fmla="*/ 1462106 h 3406460"/>
              <a:gd name="connsiteX21" fmla="*/ 1018105 w 7450687"/>
              <a:gd name="connsiteY21" fmla="*/ 1387055 h 3406460"/>
              <a:gd name="connsiteX22" fmla="*/ 509426 w 7450687"/>
              <a:gd name="connsiteY22" fmla="*/ 1331461 h 3406460"/>
              <a:gd name="connsiteX23" fmla="*/ 376002 w 7450687"/>
              <a:gd name="connsiteY23" fmla="*/ 1206376 h 3406460"/>
              <a:gd name="connsiteX24" fmla="*/ 150849 w 7450687"/>
              <a:gd name="connsiteY24" fmla="*/ 1061833 h 3406460"/>
              <a:gd name="connsiteX25" fmla="*/ 306510 w 7450687"/>
              <a:gd name="connsiteY25" fmla="*/ 942308 h 3406460"/>
              <a:gd name="connsiteX26" fmla="*/ 53560 w 7450687"/>
              <a:gd name="connsiteY26" fmla="*/ 764409 h 3406460"/>
              <a:gd name="connsiteX27" fmla="*/ 125832 w 7450687"/>
              <a:gd name="connsiteY27" fmla="*/ 530917 h 3406460"/>
              <a:gd name="connsiteX28" fmla="*/ 551121 w 7450687"/>
              <a:gd name="connsiteY28" fmla="*/ 475324 h 3406460"/>
              <a:gd name="connsiteX29" fmla="*/ 1120952 w 7450687"/>
              <a:gd name="connsiteY29" fmla="*/ 394713 h 3406460"/>
              <a:gd name="connsiteX30" fmla="*/ 1693564 w 7450687"/>
              <a:gd name="connsiteY30" fmla="*/ 325221 h 3406460"/>
              <a:gd name="connsiteX31" fmla="*/ 2266175 w 7450687"/>
              <a:gd name="connsiteY31" fmla="*/ 325221 h 3406460"/>
              <a:gd name="connsiteX32" fmla="*/ 2430177 w 7450687"/>
              <a:gd name="connsiteY32" fmla="*/ 330781 h 3406460"/>
              <a:gd name="connsiteX33" fmla="*/ 2432956 w 7450687"/>
              <a:gd name="connsiteY33" fmla="*/ 330781 h 3406460"/>
              <a:gd name="connsiteX34" fmla="*/ 3144551 w 7450687"/>
              <a:gd name="connsiteY34" fmla="*/ 355798 h 3406460"/>
              <a:gd name="connsiteX35" fmla="*/ 3408619 w 7450687"/>
              <a:gd name="connsiteY35" fmla="*/ 358577 h 3406460"/>
              <a:gd name="connsiteX36" fmla="*/ 3981231 w 7450687"/>
              <a:gd name="connsiteY36" fmla="*/ 361357 h 3406460"/>
              <a:gd name="connsiteX37" fmla="*/ 4551063 w 7450687"/>
              <a:gd name="connsiteY37" fmla="*/ 350238 h 3406460"/>
              <a:gd name="connsiteX38" fmla="*/ 5129233 w 7450687"/>
              <a:gd name="connsiteY38" fmla="*/ 316882 h 3406460"/>
              <a:gd name="connsiteX39" fmla="*/ 5699065 w 7450687"/>
              <a:gd name="connsiteY39" fmla="*/ 272407 h 3406460"/>
              <a:gd name="connsiteX40" fmla="*/ 6063202 w 7450687"/>
              <a:gd name="connsiteY40" fmla="*/ 172339 h 3406460"/>
              <a:gd name="connsiteX41" fmla="*/ 6457914 w 7450687"/>
              <a:gd name="connsiteY41" fmla="*/ 0 h 3406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450687" h="3406460">
                <a:moveTo>
                  <a:pt x="6457914" y="0"/>
                </a:moveTo>
                <a:cubicBezTo>
                  <a:pt x="6560763" y="125085"/>
                  <a:pt x="6713644" y="161221"/>
                  <a:pt x="6844288" y="233492"/>
                </a:cubicBezTo>
                <a:cubicBezTo>
                  <a:pt x="6972153" y="289086"/>
                  <a:pt x="7336289" y="611527"/>
                  <a:pt x="7386323" y="717155"/>
                </a:cubicBezTo>
                <a:cubicBezTo>
                  <a:pt x="7475273" y="900613"/>
                  <a:pt x="7453035" y="1573293"/>
                  <a:pt x="7430798" y="1809564"/>
                </a:cubicBezTo>
                <a:cubicBezTo>
                  <a:pt x="7347408" y="2398855"/>
                  <a:pt x="7041645" y="3077093"/>
                  <a:pt x="7013848" y="3104890"/>
                </a:cubicBezTo>
                <a:cubicBezTo>
                  <a:pt x="6924899" y="3085432"/>
                  <a:pt x="6721983" y="3391196"/>
                  <a:pt x="6569101" y="3402314"/>
                </a:cubicBezTo>
                <a:cubicBezTo>
                  <a:pt x="6407881" y="3413434"/>
                  <a:pt x="4039604" y="3405095"/>
                  <a:pt x="3683807" y="3341162"/>
                </a:cubicBezTo>
                <a:cubicBezTo>
                  <a:pt x="1749158" y="2988144"/>
                  <a:pt x="1704683" y="2860279"/>
                  <a:pt x="1704683" y="2860279"/>
                </a:cubicBezTo>
                <a:cubicBezTo>
                  <a:pt x="1704683" y="2860279"/>
                  <a:pt x="1910378" y="2835262"/>
                  <a:pt x="2010446" y="2801907"/>
                </a:cubicBezTo>
                <a:cubicBezTo>
                  <a:pt x="1865904" y="2799126"/>
                  <a:pt x="1296072" y="2693500"/>
                  <a:pt x="1273834" y="2674041"/>
                </a:cubicBezTo>
                <a:cubicBezTo>
                  <a:pt x="1284954" y="2668482"/>
                  <a:pt x="1301632" y="2662923"/>
                  <a:pt x="1315530" y="2657363"/>
                </a:cubicBezTo>
                <a:cubicBezTo>
                  <a:pt x="1284954" y="2640686"/>
                  <a:pt x="1259936" y="2621228"/>
                  <a:pt x="1234919" y="2590651"/>
                </a:cubicBezTo>
                <a:cubicBezTo>
                  <a:pt x="1154309" y="2487804"/>
                  <a:pt x="1018105" y="2523940"/>
                  <a:pt x="904138" y="2485024"/>
                </a:cubicBezTo>
                <a:cubicBezTo>
                  <a:pt x="976410" y="2268210"/>
                  <a:pt x="1168208" y="2348820"/>
                  <a:pt x="1315530" y="2307126"/>
                </a:cubicBezTo>
                <a:cubicBezTo>
                  <a:pt x="929156" y="2179260"/>
                  <a:pt x="1004207" y="2112548"/>
                  <a:pt x="851326" y="2065294"/>
                </a:cubicBezTo>
                <a:cubicBezTo>
                  <a:pt x="659528" y="2006921"/>
                  <a:pt x="615053" y="2006921"/>
                  <a:pt x="615053" y="2006921"/>
                </a:cubicBezTo>
                <a:cubicBezTo>
                  <a:pt x="840206" y="1829023"/>
                  <a:pt x="1109834" y="2020820"/>
                  <a:pt x="1393361" y="1703937"/>
                </a:cubicBezTo>
                <a:cubicBezTo>
                  <a:pt x="1120952" y="1659463"/>
                  <a:pt x="306510" y="1637225"/>
                  <a:pt x="131391" y="1553835"/>
                </a:cubicBezTo>
                <a:cubicBezTo>
                  <a:pt x="198103" y="1584411"/>
                  <a:pt x="203663" y="1492682"/>
                  <a:pt x="234239" y="1492682"/>
                </a:cubicBezTo>
                <a:cubicBezTo>
                  <a:pt x="492748" y="1489903"/>
                  <a:pt x="756816" y="1542717"/>
                  <a:pt x="1018105" y="1509360"/>
                </a:cubicBezTo>
                <a:cubicBezTo>
                  <a:pt x="1065359" y="1506581"/>
                  <a:pt x="1140411" y="1531597"/>
                  <a:pt x="1148750" y="1462106"/>
                </a:cubicBezTo>
                <a:cubicBezTo>
                  <a:pt x="1157088" y="1375936"/>
                  <a:pt x="1059800" y="1395394"/>
                  <a:pt x="1018105" y="1387055"/>
                </a:cubicBezTo>
                <a:cubicBezTo>
                  <a:pt x="848545" y="1359258"/>
                  <a:pt x="681766" y="1348140"/>
                  <a:pt x="509426" y="1331461"/>
                </a:cubicBezTo>
                <a:cubicBezTo>
                  <a:pt x="437155" y="1323122"/>
                  <a:pt x="348206" y="1339800"/>
                  <a:pt x="376002" y="1206376"/>
                </a:cubicBezTo>
                <a:cubicBezTo>
                  <a:pt x="353764" y="1078512"/>
                  <a:pt x="220341" y="1122986"/>
                  <a:pt x="150849" y="1061833"/>
                </a:cubicBezTo>
                <a:cubicBezTo>
                  <a:pt x="184205" y="989562"/>
                  <a:pt x="278714" y="1039597"/>
                  <a:pt x="306510" y="942308"/>
                </a:cubicBezTo>
                <a:cubicBezTo>
                  <a:pt x="173086" y="972884"/>
                  <a:pt x="186985" y="761630"/>
                  <a:pt x="53560" y="764409"/>
                </a:cubicBezTo>
                <a:cubicBezTo>
                  <a:pt x="-57626" y="639324"/>
                  <a:pt x="22984" y="578171"/>
                  <a:pt x="125832" y="530917"/>
                </a:cubicBezTo>
                <a:cubicBezTo>
                  <a:pt x="259256" y="472544"/>
                  <a:pt x="406578" y="486442"/>
                  <a:pt x="551121" y="475324"/>
                </a:cubicBezTo>
                <a:cubicBezTo>
                  <a:pt x="742919" y="450306"/>
                  <a:pt x="926376" y="391934"/>
                  <a:pt x="1120952" y="394713"/>
                </a:cubicBezTo>
                <a:cubicBezTo>
                  <a:pt x="1304411" y="336340"/>
                  <a:pt x="1507326" y="400272"/>
                  <a:pt x="1693564" y="325221"/>
                </a:cubicBezTo>
                <a:cubicBezTo>
                  <a:pt x="1882582" y="325221"/>
                  <a:pt x="2074379" y="325221"/>
                  <a:pt x="2266175" y="325221"/>
                </a:cubicBezTo>
                <a:cubicBezTo>
                  <a:pt x="2321770" y="328001"/>
                  <a:pt x="2374582" y="328001"/>
                  <a:pt x="2430177" y="330781"/>
                </a:cubicBezTo>
                <a:cubicBezTo>
                  <a:pt x="2430177" y="330781"/>
                  <a:pt x="2432956" y="330781"/>
                  <a:pt x="2432956" y="330781"/>
                </a:cubicBezTo>
                <a:cubicBezTo>
                  <a:pt x="2672008" y="339120"/>
                  <a:pt x="2908279" y="344679"/>
                  <a:pt x="3144551" y="355798"/>
                </a:cubicBezTo>
                <a:cubicBezTo>
                  <a:pt x="3233500" y="355798"/>
                  <a:pt x="3319670" y="358577"/>
                  <a:pt x="3408619" y="358577"/>
                </a:cubicBezTo>
                <a:cubicBezTo>
                  <a:pt x="3597637" y="372475"/>
                  <a:pt x="3789434" y="380814"/>
                  <a:pt x="3981231" y="361357"/>
                </a:cubicBezTo>
                <a:cubicBezTo>
                  <a:pt x="4173028" y="378035"/>
                  <a:pt x="4359266" y="366917"/>
                  <a:pt x="4551063" y="350238"/>
                </a:cubicBezTo>
                <a:cubicBezTo>
                  <a:pt x="4745639" y="369696"/>
                  <a:pt x="4937437" y="341899"/>
                  <a:pt x="5129233" y="316882"/>
                </a:cubicBezTo>
                <a:cubicBezTo>
                  <a:pt x="5321031" y="328001"/>
                  <a:pt x="5512828" y="328001"/>
                  <a:pt x="5699065" y="272407"/>
                </a:cubicBezTo>
                <a:cubicBezTo>
                  <a:pt x="5840829" y="333560"/>
                  <a:pt x="5910321" y="133424"/>
                  <a:pt x="6063202" y="172339"/>
                </a:cubicBezTo>
                <a:cubicBezTo>
                  <a:pt x="6216084" y="214035"/>
                  <a:pt x="6324491" y="55593"/>
                  <a:pt x="6457914" y="0"/>
                </a:cubicBezTo>
                <a:close/>
              </a:path>
            </a:pathLst>
          </a:custGeom>
          <a:solidFill>
            <a:schemeClr val="bg1">
              <a:alpha val="8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081D1B-1E11-4A94-BC15-0D8C20B67D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8986" y="3547277"/>
            <a:ext cx="4452181" cy="1341624"/>
          </a:xfrm>
        </p:spPr>
        <p:txBody>
          <a:bodyPr anchor="b">
            <a:normAutofit/>
          </a:bodyPr>
          <a:lstStyle/>
          <a:p>
            <a:r>
              <a:rPr lang="en-GB" sz="4000" dirty="0"/>
              <a:t>Science </a:t>
            </a:r>
            <a:r>
              <a:rPr lang="en-GB" sz="4000" dirty="0">
                <a:sym typeface="Wingdings" panose="05000000000000000000" pitchFamily="2" charset="2"/>
              </a:rPr>
              <a:t></a:t>
            </a:r>
            <a:r>
              <a:rPr lang="en-GB" sz="4000" dirty="0"/>
              <a:t> 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40730AE-48F1-4FC0-BA64-46577769A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65110" y="4945656"/>
            <a:ext cx="3957144" cy="646785"/>
          </a:xfrm>
        </p:spPr>
        <p:txBody>
          <a:bodyPr>
            <a:normAutofit/>
          </a:bodyPr>
          <a:lstStyle/>
          <a:p>
            <a:r>
              <a:rPr lang="en-GB" sz="2000" dirty="0"/>
              <a:t>By Charlie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6098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E68074-5F31-4DBE-97F3-031E22317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8) which are the thinnest and smallest blood vessels?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E895EEE-50D5-4438-94B5-1751E6883C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Arteries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Veins 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Capillaries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None of the above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1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39B985-2216-4F70-B060-500ECADAD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9) Where does the heart pump oxygenated to?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A55EE51-80FC-4730-8909-998C67A6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to the brain only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to the lungs only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to the digestive system only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to the whole body </a:t>
            </a:r>
          </a:p>
        </p:txBody>
      </p:sp>
    </p:spTree>
    <p:extLst>
      <p:ext uri="{BB962C8B-B14F-4D97-AF65-F5344CB8AC3E}">
        <p14:creationId xmlns:p14="http://schemas.microsoft.com/office/powerpoint/2010/main" val="249965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739CBEE-7847-42BE-8D3F-97A7A700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10) which animal has only one lung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8548D0-CED5-46C9-88E4-DDD8AD7801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ant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snake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monkey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horse</a:t>
            </a:r>
          </a:p>
        </p:txBody>
      </p:sp>
    </p:spTree>
    <p:extLst>
      <p:ext uri="{BB962C8B-B14F-4D97-AF65-F5344CB8AC3E}">
        <p14:creationId xmlns:p14="http://schemas.microsoft.com/office/powerpoint/2010/main" val="14945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62F1FE-BF59-4566-B19A-336AF0A09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answers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99255A-CF22-45C3-92E5-AA1B81219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6070600" cy="48021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question 1, c: four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question 2, b: valves closing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question 3  a: veins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4  b: right atrium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5  a: arteries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6  a: oxygen makes it red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7  a: vena cava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8  b: veins 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9  d: to the whole body 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question 10  b: snake 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826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E983D2-39B4-4CCD-A4EF-C986962ED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154"/>
            <a:ext cx="10515600" cy="1325563"/>
          </a:xfrm>
        </p:spPr>
        <p:txBody>
          <a:bodyPr/>
          <a:lstStyle/>
          <a:p>
            <a:r>
              <a:rPr lang="en-GB" b="1" i="0" dirty="0">
                <a:solidFill>
                  <a:schemeClr val="bg1"/>
                </a:solidFill>
              </a:rPr>
              <a:t>1) How many chambers does the heart have?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232CAA-99CA-4FED-B548-622A59AC1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>
                    <a:alpha val="66000"/>
                  </a:schemeClr>
                </a:solidFill>
              </a:rPr>
              <a:t>Six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>
                    <a:alpha val="66000"/>
                  </a:schemeClr>
                </a:solidFill>
              </a:rPr>
              <a:t>Five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>
                    <a:alpha val="66000"/>
                  </a:schemeClr>
                </a:solidFill>
              </a:rPr>
              <a:t>Four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>
                    <a:alpha val="66000"/>
                  </a:schemeClr>
                </a:solidFill>
              </a:rPr>
              <a:t>Three </a:t>
            </a:r>
            <a:endParaRPr lang="en-US" dirty="0">
              <a:solidFill>
                <a:schemeClr val="bg1">
                  <a:alpha val="66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99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169BC2-88EE-436D-8028-6418B6E73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chemeClr val="bg1"/>
                </a:solidFill>
              </a:rPr>
              <a:t>2) The beating sound your heart makes comes from?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FB111AF-4D8C-45A9-84F5-5610E0609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Blood going in the wrong direction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Valves closing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Your heart skipping beats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Your ears playing tricks on you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4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17C858-E587-4AC5-B2A2-CCBF3128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i="0" dirty="0">
                <a:solidFill>
                  <a:schemeClr val="bg1"/>
                </a:solidFill>
              </a:rPr>
              <a:t>3) Which blood vessels have valves and thin walls?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C9A437-C13B-4677-B970-6A4C4F59E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Veins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Capillaries 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Lymph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Arteries</a:t>
            </a:r>
          </a:p>
        </p:txBody>
      </p:sp>
    </p:spTree>
    <p:extLst>
      <p:ext uri="{BB962C8B-B14F-4D97-AF65-F5344CB8AC3E}">
        <p14:creationId xmlns:p14="http://schemas.microsoft.com/office/powerpoint/2010/main" val="320701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19B846-14DB-44EA-B130-40FF4C057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0" dirty="0">
                <a:solidFill>
                  <a:schemeClr val="bg1"/>
                </a:solidFill>
              </a:rPr>
              <a:t>4) From which chamber of the heart does blood leave to go to the lungs?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4F36C5-5F71-4638-9E27-1696E4ADC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Right ventricle</a:t>
            </a:r>
          </a:p>
          <a:p>
            <a:pPr marL="514350" indent="-514350">
              <a:buFont typeface="+mj-lt"/>
              <a:buAutoNum type="alphaUcPeriod"/>
            </a:pPr>
            <a:endParaRPr lang="en-GB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GB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Right atrium</a:t>
            </a:r>
          </a:p>
          <a:p>
            <a:pPr marL="514350" indent="-514350">
              <a:buFont typeface="+mj-lt"/>
              <a:buAutoNum type="alphaUcPeriod"/>
            </a:pPr>
            <a:endParaRPr lang="en-GB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GB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Left ventricle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89FCC879-336A-4F17-9A6F-039F3D977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ReithSans"/>
              </a:rPr>
              <a:t>Right ventricle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ReithSans"/>
              </a:rPr>
              <a:t>Right atrium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ReithSans"/>
              </a:rPr>
              <a:t>Left ventricle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52" name="HTMLOption1" r:id="rId2" imgW="1371600" imgH="304920"/>
        </mc:Choice>
        <mc:Fallback>
          <p:control name="HTMLOption1" r:id="rId2" imgW="1371600" imgH="304920">
            <p:pic>
              <p:nvPicPr>
                <p:cNvPr id="0" name="HTMLOption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53" name="HTMLOption2" r:id="rId3" imgW="1371600" imgH="304920"/>
        </mc:Choice>
        <mc:Fallback>
          <p:control name="HTMLOption2" r:id="rId3" imgW="1371600" imgH="304920">
            <p:pic>
              <p:nvPicPr>
                <p:cNvPr id="0" name="HTMLOption2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" y="152400"/>
                  <a:ext cx="1371600" cy="304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4518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28A9A96-8B09-4EDC-9AC2-F7AED7976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0" dirty="0">
                <a:solidFill>
                  <a:schemeClr val="bg1"/>
                </a:solidFill>
              </a:rPr>
              <a:t>5) Which type of blood vessel has a pulse?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B040F13-EBC0-4429-BCB1-DA6CE884B0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Arteries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Vein 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Capillary 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67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C41959E-C7C4-439D-A7A6-4890C74A2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8000" dirty="0">
                <a:solidFill>
                  <a:schemeClr val="bg1"/>
                </a:solidFill>
              </a:rPr>
              <a:t>well done on making it this far  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2167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2B5A30-80D0-46EF-9EC2-53C450396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i="0" dirty="0">
                <a:solidFill>
                  <a:schemeClr val="bg1"/>
                </a:solidFill>
              </a:rPr>
              <a:t>6) Why is blood that flows from the lungs to the heart bright red rather than dark red?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614E31D-975C-4263-8B78-358A2403E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dirty="0">
                <a:solidFill>
                  <a:schemeClr val="bg1"/>
                </a:solidFill>
              </a:rPr>
              <a:t>Oxygen makes it red.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Carbon dioxide makes it red.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The lungs add a dye to blood as it flows through them.</a:t>
            </a:r>
          </a:p>
          <a:p>
            <a:pPr marL="514350" indent="-514350">
              <a:buFont typeface="+mj-lt"/>
              <a:buAutoNum type="alphaUcPeriod"/>
            </a:pPr>
            <a:r>
              <a:rPr lang="en-GB" dirty="0">
                <a:solidFill>
                  <a:schemeClr val="bg1"/>
                </a:solidFill>
              </a:rPr>
              <a:t>Eaten too much beetroot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04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64C5ED-2D07-445B-89A5-E524E6019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i="0" dirty="0">
                <a:solidFill>
                  <a:schemeClr val="bg1"/>
                </a:solidFill>
              </a:rPr>
              <a:t>7) What is the name of the blood vessel which carries blood to the right atrium?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xmlns="" id="{C6F5BB44-0DD8-4964-93E9-79EDF967A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2676168"/>
            <a:ext cx="5933661" cy="2831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neva"/>
              </a:rPr>
              <a:t>  vena cava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neva"/>
              </a:rPr>
              <a:t>  pulmonary artery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neva"/>
              </a:rPr>
              <a:t>  pulmonary vein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lphaUcPeriod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Geneva"/>
              </a:rPr>
              <a:t>  aorta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4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ushVTI">
  <a:themeElements>
    <a:clrScheme name="AnalogousFromLightSeed_2SEEDS">
      <a:dk1>
        <a:srgbClr val="000000"/>
      </a:dk1>
      <a:lt1>
        <a:srgbClr val="FFFFFF"/>
      </a:lt1>
      <a:dk2>
        <a:srgbClr val="412824"/>
      </a:dk2>
      <a:lt2>
        <a:srgbClr val="E2E7E8"/>
      </a:lt2>
      <a:accent1>
        <a:srgbClr val="CA856F"/>
      </a:accent1>
      <a:accent2>
        <a:srgbClr val="D38996"/>
      </a:accent2>
      <a:accent3>
        <a:srgbClr val="BB9E67"/>
      </a:accent3>
      <a:accent4>
        <a:srgbClr val="61B09D"/>
      </a:accent4>
      <a:accent5>
        <a:srgbClr val="63ACBB"/>
      </a:accent5>
      <a:accent6>
        <a:srgbClr val="6F94CA"/>
      </a:accent6>
      <a:hlink>
        <a:srgbClr val="5C8A99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2820</TotalTime>
  <Words>297</Words>
  <Application>Microsoft Office PowerPoint</Application>
  <PresentationFormat>Custom</PresentationFormat>
  <Paragraphs>70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BrushVTI</vt:lpstr>
      <vt:lpstr>Science  </vt:lpstr>
      <vt:lpstr>1) How many chambers does the heart have?</vt:lpstr>
      <vt:lpstr>2) The beating sound your heart makes comes from? </vt:lpstr>
      <vt:lpstr>3) Which blood vessels have valves and thin walls?</vt:lpstr>
      <vt:lpstr>4) From which chamber of the heart does blood leave to go to the lungs?</vt:lpstr>
      <vt:lpstr>5) Which type of blood vessel has a pulse?</vt:lpstr>
      <vt:lpstr>PowerPoint Presentation</vt:lpstr>
      <vt:lpstr>6) Why is blood that flows from the lungs to the heart bright red rather than dark red?</vt:lpstr>
      <vt:lpstr>7) What is the name of the blood vessel which carries blood to the right atrium?</vt:lpstr>
      <vt:lpstr>8) which are the thinnest and smallest blood vessels?</vt:lpstr>
      <vt:lpstr>9) Where does the heart pump oxygenated to? </vt:lpstr>
      <vt:lpstr>10) which animal has only one lung </vt:lpstr>
      <vt:lpstr>answers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Science </dc:title>
  <dc:creator>Charlie</dc:creator>
  <cp:lastModifiedBy>L Crofton</cp:lastModifiedBy>
  <cp:revision>20</cp:revision>
  <dcterms:created xsi:type="dcterms:W3CDTF">2020-05-18T09:52:43Z</dcterms:created>
  <dcterms:modified xsi:type="dcterms:W3CDTF">2020-05-20T12:00:27Z</dcterms:modified>
</cp:coreProperties>
</file>