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5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6.xml" ContentType="application/vnd.openxmlformats-officedocument.theme+xml"/>
  <Override PartName="/ppt/slideLayouts/slideLayout25.xml" ContentType="application/vnd.openxmlformats-officedocument.presentationml.slideLayout+xml"/>
  <Override PartName="/ppt/theme/theme7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65" r:id="rId5"/>
    <p:sldMasterId id="2147483671" r:id="rId6"/>
    <p:sldMasterId id="2147483676" r:id="rId7"/>
    <p:sldMasterId id="2147483679" r:id="rId8"/>
    <p:sldMasterId id="2147483684" r:id="rId9"/>
    <p:sldMasterId id="2147483690" r:id="rId10"/>
    <p:sldMasterId id="2147483692" r:id="rId11"/>
  </p:sldMasterIdLst>
  <p:notesMasterIdLst>
    <p:notesMasterId r:id="rId53"/>
  </p:notesMasterIdLst>
  <p:sldIdLst>
    <p:sldId id="333" r:id="rId12"/>
    <p:sldId id="334" r:id="rId13"/>
    <p:sldId id="336" r:id="rId14"/>
    <p:sldId id="374" r:id="rId15"/>
    <p:sldId id="337" r:id="rId16"/>
    <p:sldId id="338" r:id="rId17"/>
    <p:sldId id="339" r:id="rId18"/>
    <p:sldId id="340" r:id="rId19"/>
    <p:sldId id="341" r:id="rId20"/>
    <p:sldId id="342" r:id="rId21"/>
    <p:sldId id="344" r:id="rId22"/>
    <p:sldId id="343" r:id="rId23"/>
    <p:sldId id="345" r:id="rId24"/>
    <p:sldId id="346" r:id="rId25"/>
    <p:sldId id="347" r:id="rId26"/>
    <p:sldId id="348" r:id="rId27"/>
    <p:sldId id="354" r:id="rId28"/>
    <p:sldId id="350" r:id="rId29"/>
    <p:sldId id="360" r:id="rId30"/>
    <p:sldId id="375" r:id="rId31"/>
    <p:sldId id="376" r:id="rId32"/>
    <p:sldId id="377" r:id="rId33"/>
    <p:sldId id="378" r:id="rId34"/>
    <p:sldId id="379" r:id="rId35"/>
    <p:sldId id="366" r:id="rId36"/>
    <p:sldId id="349" r:id="rId37"/>
    <p:sldId id="355" r:id="rId38"/>
    <p:sldId id="351" r:id="rId39"/>
    <p:sldId id="367" r:id="rId40"/>
    <p:sldId id="368" r:id="rId41"/>
    <p:sldId id="369" r:id="rId42"/>
    <p:sldId id="370" r:id="rId43"/>
    <p:sldId id="371" r:id="rId44"/>
    <p:sldId id="372" r:id="rId45"/>
    <p:sldId id="373" r:id="rId46"/>
    <p:sldId id="352" r:id="rId47"/>
    <p:sldId id="356" r:id="rId48"/>
    <p:sldId id="353" r:id="rId49"/>
    <p:sldId id="357" r:id="rId50"/>
    <p:sldId id="358" r:id="rId51"/>
    <p:sldId id="359" r:id="rId5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ck du Pille" initials="JdP" lastIdx="26" clrIdx="0">
    <p:extLst>
      <p:ext uri="{19B8F6BF-5375-455C-9EA6-DF929625EA0E}">
        <p15:presenceInfo xmlns:p15="http://schemas.microsoft.com/office/powerpoint/2012/main" userId="Jack du Pill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CB5"/>
    <a:srgbClr val="095FC3"/>
    <a:srgbClr val="8989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E4079A-C161-6DB6-9550-D3C426FA5C95}" v="8" dt="2018-07-27T13:31:04.00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55"/>
    <p:restoredTop sz="80719" autoAdjust="0"/>
  </p:normalViewPr>
  <p:slideViewPr>
    <p:cSldViewPr snapToGrid="0">
      <p:cViewPr varScale="1">
        <p:scale>
          <a:sx n="53" d="100"/>
          <a:sy n="53" d="100"/>
        </p:scale>
        <p:origin x="1260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slide" Target="slides/slide30.xml"/><Relationship Id="rId54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theme" Target="theme/theme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0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0ED96C-B4B9-45A7-9C43-9FB27A4B53DE}" type="datetimeFigureOut">
              <a:rPr lang="en-GB" smtClean="0"/>
              <a:pPr/>
              <a:t>03/07/2019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1C54C8-35FE-4613-A55E-0CB2BFA199D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57312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C54C8-35FE-4613-A55E-0CB2BFA199D7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96022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Notes from Teacher booklet:</a:t>
            </a:r>
          </a:p>
          <a:p>
            <a:endParaRPr lang="en-GB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Children interview someone who works for the NHS about their job. You can invite an NHS member of staff to your school at www.inspiringthefuture.org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 do children have family who work for the NHS? Alternatively, you can run this as a role play activity. Children assume a role in the NHS they have researched and others ask them questions to find out more.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Example interview questions have been provided in this PowerPoint or children can think of their own.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C54C8-35FE-4613-A55E-0CB2BFA199D7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94183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C54C8-35FE-4613-A55E-0CB2BFA199D7}" type="slidenum">
              <a:rPr lang="en-GB" smtClean="0">
                <a:solidFill>
                  <a:prstClr val="black"/>
                </a:solidFill>
              </a:rPr>
              <a:pPr/>
              <a:t>15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6630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Notes from Teacher booklet:</a:t>
            </a:r>
          </a:p>
          <a:p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Read Sophie and/or Ajay’s story. Both needed help from the NHS. Who do they meet and what role(s) do they play?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Before reading the stories, hand out the story card sheets. As children listen to the story, they mark the jobs they want to find out more about.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After, discuss the jobs they chose.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C54C8-35FE-4613-A55E-0CB2BFA199D7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78647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Notes from Teacher booklet:</a:t>
            </a:r>
          </a:p>
          <a:p>
            <a:endParaRPr lang="en-GB" dirty="0"/>
          </a:p>
          <a:p>
            <a:r>
              <a: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Children explore the job cards then choose one to investigate further by filling in a blank job card. This could work in a variety of ways. For example:</a:t>
            </a:r>
          </a:p>
          <a:p>
            <a:r>
              <a: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 A carousel activity with children moving from table to table to explore the different cards</a:t>
            </a:r>
          </a:p>
          <a:p>
            <a:r>
              <a: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 There are job cards available for every role mentioned in the patient stories (Activity 3). Children could base their selection on these stories</a:t>
            </a:r>
          </a:p>
          <a:p>
            <a:r>
              <a: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 Children could choose a job from the community scene (Activity 1)</a:t>
            </a:r>
          </a:p>
          <a:p>
            <a:endParaRPr lang="en-GB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 more information visit www.stepintothenhs.nhs.uk or www.healthcareers.nhs.uk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C54C8-35FE-4613-A55E-0CB2BFA199D7}" type="slidenum">
              <a:rPr lang="en-GB" smtClean="0"/>
              <a:pPr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6948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 sz="4400" b="1"/>
            </a:lvl1pPr>
          </a:lstStyle>
          <a:p>
            <a:r>
              <a:rPr lang="en-US" sz="4000">
                <a:solidFill>
                  <a:schemeClr val="accent1"/>
                </a:solidFill>
                <a:latin typeface="+mj-lt"/>
              </a:rPr>
              <a:t>Headline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9" name="Subtitle 2"/>
          <p:cNvSpPr txBox="1">
            <a:spLocks/>
          </p:cNvSpPr>
          <p:nvPr userDrawn="1"/>
        </p:nvSpPr>
        <p:spPr>
          <a:xfrm>
            <a:off x="222023" y="6411769"/>
            <a:ext cx="8672394" cy="3374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4"/>
              </a:buClr>
              <a:buSzTx/>
              <a:buFont typeface="Arial"/>
              <a:buNone/>
              <a:tabLst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95FC3"/>
              </a:buClr>
            </a:pPr>
            <a:r>
              <a:rPr lang="en-GB" sz="1600" err="1">
                <a:solidFill>
                  <a:srgbClr val="095FC3"/>
                </a:solidFill>
              </a:rPr>
              <a:t>www.</a:t>
            </a:r>
            <a:r>
              <a:rPr lang="en-GB" sz="1600" b="1" err="1">
                <a:solidFill>
                  <a:srgbClr val="EC6621"/>
                </a:solidFill>
              </a:rPr>
              <a:t>stepintothenhs</a:t>
            </a:r>
            <a:r>
              <a:rPr lang="en-GB" sz="1600" err="1">
                <a:solidFill>
                  <a:srgbClr val="095FC3"/>
                </a:solidFill>
              </a:rPr>
              <a:t>.nhs.uk</a:t>
            </a:r>
            <a:endParaRPr lang="en-US" sz="1600">
              <a:solidFill>
                <a:srgbClr val="095FC3"/>
              </a:solidFill>
            </a:endParaRPr>
          </a:p>
        </p:txBody>
      </p:sp>
      <p:pic>
        <p:nvPicPr>
          <p:cNvPr id="6" name="Picture 5" descr="step_into_NHS_P_PP_icons_Straplin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525" y="6017434"/>
            <a:ext cx="4238155" cy="5234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542898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 sz="4400" b="1"/>
            </a:lvl1pPr>
          </a:lstStyle>
          <a:p>
            <a:r>
              <a:rPr lang="en-US" sz="4000">
                <a:solidFill>
                  <a:schemeClr val="accent1"/>
                </a:solidFill>
                <a:latin typeface="+mj-lt"/>
              </a:rPr>
              <a:t>Headline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9" name="Subtitle 2"/>
          <p:cNvSpPr txBox="1">
            <a:spLocks/>
          </p:cNvSpPr>
          <p:nvPr userDrawn="1"/>
        </p:nvSpPr>
        <p:spPr>
          <a:xfrm>
            <a:off x="222023" y="6411769"/>
            <a:ext cx="8672394" cy="3374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4"/>
              </a:buClr>
              <a:buSzTx/>
              <a:buFont typeface="Arial"/>
              <a:buNone/>
              <a:tabLst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95FC3"/>
              </a:buClr>
            </a:pPr>
            <a:r>
              <a:rPr lang="en-GB" sz="1600" dirty="0" err="1">
                <a:solidFill>
                  <a:srgbClr val="095FC3"/>
                </a:solidFill>
              </a:rPr>
              <a:t>www.stepintothenhs.nhs.uk</a:t>
            </a:r>
            <a:r>
              <a:rPr lang="en-GB" sz="1600" dirty="0">
                <a:solidFill>
                  <a:srgbClr val="095FC3"/>
                </a:solidFill>
              </a:rPr>
              <a:t>/primary-schools</a:t>
            </a:r>
            <a:endParaRPr lang="en-US" sz="1600" dirty="0">
              <a:solidFill>
                <a:srgbClr val="095FC3"/>
              </a:solidFill>
            </a:endParaRPr>
          </a:p>
        </p:txBody>
      </p:sp>
      <p:pic>
        <p:nvPicPr>
          <p:cNvPr id="6" name="Picture 5" descr="step_into_NHS_P_PP_icons_Straplin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525" y="6017434"/>
            <a:ext cx="4238155" cy="5234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54289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2459911"/>
            <a:ext cx="8229600" cy="3738710"/>
          </a:xfrm>
        </p:spPr>
        <p:txBody>
          <a:bodyPr/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95FC3"/>
              </a:buClr>
              <a:buSzTx/>
              <a:buFont typeface="Arial"/>
              <a:buChar char="•"/>
              <a:tabLst/>
              <a:defRPr/>
            </a:lvl1pPr>
            <a:lvl2pPr marL="7429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C6621"/>
              </a:buClr>
              <a:buSzTx/>
              <a:buFont typeface="Arial"/>
              <a:buChar char="–"/>
              <a:tabLst/>
              <a:defRPr/>
            </a:lvl2pPr>
            <a:lvl3pPr marL="11430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E6BA8"/>
              </a:buClr>
              <a:buSzTx/>
              <a:buFont typeface="Arial"/>
              <a:buChar char="•"/>
              <a:tabLst/>
              <a:defRPr/>
            </a:lvl3pPr>
            <a:lvl4pPr marL="16002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D930"/>
              </a:buClr>
              <a:buSzTx/>
              <a:buFont typeface="Arial"/>
              <a:buChar char="–"/>
              <a:tabLst/>
              <a:defRPr/>
            </a:lvl4pPr>
            <a:lvl5pPr marL="20574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»"/>
              <a:tabLst/>
              <a:defRPr/>
            </a:lvl5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95FC3"/>
              </a:buClr>
              <a:buSzTx/>
              <a:buFont typeface="Arial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C6621"/>
              </a:buClr>
              <a:buSzTx/>
              <a:buFont typeface="Arial"/>
              <a:buChar char="–"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E6BA8"/>
              </a:buClr>
              <a:buSzTx/>
              <a:buFont typeface="Arial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600200" marR="0" lvl="3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D930"/>
              </a:buClr>
              <a:buSzTx/>
              <a:buFont typeface="Arial"/>
              <a:buChar char="–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2057400" marR="0" lvl="4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»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1616260"/>
            <a:ext cx="8229600" cy="843652"/>
          </a:xfrm>
          <a:prstGeom prst="rect">
            <a:avLst/>
          </a:prstGeom>
        </p:spPr>
        <p:txBody>
          <a:bodyPr/>
          <a:lstStyle>
            <a:lvl1pPr algn="l">
              <a:defRPr sz="4400" b="1">
                <a:solidFill>
                  <a:srgbClr val="000000"/>
                </a:solidFill>
              </a:defRPr>
            </a:lvl1pPr>
          </a:lstStyle>
          <a:p>
            <a:r>
              <a:rPr lang="en-US" sz="4000">
                <a:solidFill>
                  <a:schemeClr val="accent1"/>
                </a:solidFill>
                <a:latin typeface="+mj-lt"/>
              </a:rPr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24375946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 userDrawn="1"/>
        </p:nvSpPr>
        <p:spPr>
          <a:xfrm>
            <a:off x="457200" y="1616260"/>
            <a:ext cx="4187512" cy="84365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>
                <a:solidFill>
                  <a:srgbClr val="095FC3"/>
                </a:solidFill>
              </a:rPr>
              <a:t>Headline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623870"/>
            <a:ext cx="4038600" cy="3502293"/>
          </a:xfrm>
        </p:spPr>
        <p:txBody>
          <a:bodyPr/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95FC3"/>
              </a:buClr>
              <a:buSzTx/>
              <a:buFont typeface="Arial"/>
              <a:buChar char="•"/>
              <a:tabLst/>
              <a:defRPr sz="2800"/>
            </a:lvl1pPr>
            <a:lvl2pPr marL="7429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C6621"/>
              </a:buClr>
              <a:buSzTx/>
              <a:buFont typeface="Arial"/>
              <a:buChar char="–"/>
              <a:tabLst/>
              <a:defRPr sz="2400"/>
            </a:lvl2pPr>
            <a:lvl3pPr marL="11430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E6BA8"/>
              </a:buClr>
              <a:buSzTx/>
              <a:buFont typeface="Arial"/>
              <a:buChar char="•"/>
              <a:tabLst/>
              <a:defRPr sz="2000"/>
            </a:lvl3pPr>
            <a:lvl4pPr marL="16002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D930"/>
              </a:buClr>
              <a:buSzTx/>
              <a:buFont typeface="Arial"/>
              <a:buChar char="–"/>
              <a:tabLst/>
              <a:defRPr sz="1800"/>
            </a:lvl4pPr>
            <a:lvl5pPr marL="20574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»"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600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04009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5800" y="2636912"/>
            <a:ext cx="7772400" cy="21055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54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Subtitle 2"/>
          <p:cNvSpPr txBox="1">
            <a:spLocks/>
          </p:cNvSpPr>
          <p:nvPr userDrawn="1"/>
        </p:nvSpPr>
        <p:spPr>
          <a:xfrm>
            <a:off x="222023" y="6411769"/>
            <a:ext cx="8672394" cy="3374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4"/>
              </a:buClr>
              <a:buSzTx/>
              <a:buFont typeface="Arial"/>
              <a:buNone/>
              <a:tabLst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F81BD"/>
              </a:buClr>
            </a:pPr>
            <a:r>
              <a:rPr lang="en-GB" sz="1600" b="1" dirty="0" err="1">
                <a:solidFill>
                  <a:srgbClr val="FFFFFF"/>
                </a:solidFill>
              </a:rPr>
              <a:t>www.stepintothenhs.nhs.uk</a:t>
            </a:r>
            <a:r>
              <a:rPr lang="en-GB" sz="1600" b="1" dirty="0">
                <a:solidFill>
                  <a:srgbClr val="FFFFFF"/>
                </a:solidFill>
              </a:rPr>
              <a:t>/primary-schools</a:t>
            </a:r>
            <a:endParaRPr lang="en-US" sz="1600" b="1" dirty="0">
              <a:solidFill>
                <a:srgbClr val="FFFFFF"/>
              </a:solidFill>
            </a:endParaRPr>
          </a:p>
        </p:txBody>
      </p:sp>
      <p:pic>
        <p:nvPicPr>
          <p:cNvPr id="10" name="Picture 9" descr="step_into_NHS_P_PP_icons_Straplin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525" y="6017434"/>
            <a:ext cx="4238155" cy="5234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5899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22387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 sz="4400" b="1"/>
            </a:lvl1pPr>
          </a:lstStyle>
          <a:p>
            <a:r>
              <a:rPr lang="en-US" sz="4000">
                <a:solidFill>
                  <a:schemeClr val="accent1"/>
                </a:solidFill>
                <a:latin typeface="+mj-lt"/>
              </a:rPr>
              <a:t>Headline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9" name="Subtitle 2"/>
          <p:cNvSpPr txBox="1">
            <a:spLocks/>
          </p:cNvSpPr>
          <p:nvPr userDrawn="1"/>
        </p:nvSpPr>
        <p:spPr>
          <a:xfrm>
            <a:off x="222023" y="6411769"/>
            <a:ext cx="8672394" cy="3374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4"/>
              </a:buClr>
              <a:buSzTx/>
              <a:buFont typeface="Arial"/>
              <a:buNone/>
              <a:tabLst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95FC3"/>
              </a:buClr>
            </a:pPr>
            <a:r>
              <a:rPr lang="en-GB" sz="1600" dirty="0" err="1">
                <a:solidFill>
                  <a:srgbClr val="095FC3"/>
                </a:solidFill>
              </a:rPr>
              <a:t>www.stepintothenhs.nhs.uk</a:t>
            </a:r>
            <a:r>
              <a:rPr lang="en-GB" sz="1600" dirty="0">
                <a:solidFill>
                  <a:srgbClr val="095FC3"/>
                </a:solidFill>
              </a:rPr>
              <a:t>/primary-schools</a:t>
            </a:r>
            <a:endParaRPr lang="en-US" sz="1600" dirty="0">
              <a:solidFill>
                <a:srgbClr val="095FC3"/>
              </a:solidFill>
            </a:endParaRPr>
          </a:p>
        </p:txBody>
      </p:sp>
      <p:pic>
        <p:nvPicPr>
          <p:cNvPr id="6" name="Picture 5" descr="step_into_NHS_P_PP_icons_Straplin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525" y="6017434"/>
            <a:ext cx="4238155" cy="5234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542898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2459911"/>
            <a:ext cx="8229600" cy="3738710"/>
          </a:xfrm>
        </p:spPr>
        <p:txBody>
          <a:bodyPr/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95FC3"/>
              </a:buClr>
              <a:buSzTx/>
              <a:buFont typeface="Arial"/>
              <a:buChar char="•"/>
              <a:tabLst/>
              <a:defRPr/>
            </a:lvl1pPr>
            <a:lvl2pPr marL="7429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C6621"/>
              </a:buClr>
              <a:buSzTx/>
              <a:buFont typeface="Arial"/>
              <a:buChar char="–"/>
              <a:tabLst/>
              <a:defRPr/>
            </a:lvl2pPr>
            <a:lvl3pPr marL="11430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E6BA8"/>
              </a:buClr>
              <a:buSzTx/>
              <a:buFont typeface="Arial"/>
              <a:buChar char="•"/>
              <a:tabLst/>
              <a:defRPr/>
            </a:lvl3pPr>
            <a:lvl4pPr marL="16002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D930"/>
              </a:buClr>
              <a:buSzTx/>
              <a:buFont typeface="Arial"/>
              <a:buChar char="–"/>
              <a:tabLst/>
              <a:defRPr/>
            </a:lvl4pPr>
            <a:lvl5pPr marL="20574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»"/>
              <a:tabLst/>
              <a:defRPr/>
            </a:lvl5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95FC3"/>
              </a:buClr>
              <a:buSzTx/>
              <a:buFont typeface="Arial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C6621"/>
              </a:buClr>
              <a:buSzTx/>
              <a:buFont typeface="Arial"/>
              <a:buChar char="–"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E6BA8"/>
              </a:buClr>
              <a:buSzTx/>
              <a:buFont typeface="Arial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600200" marR="0" lvl="3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D930"/>
              </a:buClr>
              <a:buSzTx/>
              <a:buFont typeface="Arial"/>
              <a:buChar char="–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2057400" marR="0" lvl="4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»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1616260"/>
            <a:ext cx="8229600" cy="843652"/>
          </a:xfrm>
          <a:prstGeom prst="rect">
            <a:avLst/>
          </a:prstGeom>
        </p:spPr>
        <p:txBody>
          <a:bodyPr/>
          <a:lstStyle>
            <a:lvl1pPr algn="l">
              <a:defRPr sz="4400" b="1">
                <a:solidFill>
                  <a:srgbClr val="000000"/>
                </a:solidFill>
              </a:defRPr>
            </a:lvl1pPr>
          </a:lstStyle>
          <a:p>
            <a:r>
              <a:rPr lang="en-US" sz="4000">
                <a:solidFill>
                  <a:schemeClr val="accent1"/>
                </a:solidFill>
                <a:latin typeface="+mj-lt"/>
              </a:rPr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24375946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623870"/>
            <a:ext cx="4038600" cy="3502293"/>
          </a:xfrm>
        </p:spPr>
        <p:txBody>
          <a:bodyPr/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95FC3"/>
              </a:buClr>
              <a:buSzTx/>
              <a:buFont typeface="Arial"/>
              <a:buChar char="•"/>
              <a:tabLst/>
              <a:defRPr sz="2800"/>
            </a:lvl1pPr>
            <a:lvl2pPr marL="7429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C6621"/>
              </a:buClr>
              <a:buSzTx/>
              <a:buFont typeface="Arial"/>
              <a:buChar char="–"/>
              <a:tabLst/>
              <a:defRPr sz="2400"/>
            </a:lvl2pPr>
            <a:lvl3pPr marL="11430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E6BA8"/>
              </a:buClr>
              <a:buSzTx/>
              <a:buFont typeface="Arial"/>
              <a:buChar char="•"/>
              <a:tabLst/>
              <a:defRPr sz="2000"/>
            </a:lvl3pPr>
            <a:lvl4pPr marL="16002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D930"/>
              </a:buClr>
              <a:buSzTx/>
              <a:buFont typeface="Arial"/>
              <a:buChar char="–"/>
              <a:tabLst/>
              <a:defRPr sz="1800"/>
            </a:lvl4pPr>
            <a:lvl5pPr marL="20574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»"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600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0400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2459911"/>
            <a:ext cx="8229600" cy="3738710"/>
          </a:xfrm>
        </p:spPr>
        <p:txBody>
          <a:bodyPr/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95FC3"/>
              </a:buClr>
              <a:buSzTx/>
              <a:buFont typeface="Arial"/>
              <a:buChar char="•"/>
              <a:tabLst/>
              <a:defRPr/>
            </a:lvl1pPr>
            <a:lvl2pPr marL="7429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C6621"/>
              </a:buClr>
              <a:buSzTx/>
              <a:buFont typeface="Arial"/>
              <a:buChar char="–"/>
              <a:tabLst/>
              <a:defRPr/>
            </a:lvl2pPr>
            <a:lvl3pPr marL="11430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E6BA8"/>
              </a:buClr>
              <a:buSzTx/>
              <a:buFont typeface="Arial"/>
              <a:buChar char="•"/>
              <a:tabLst/>
              <a:defRPr/>
            </a:lvl3pPr>
            <a:lvl4pPr marL="16002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D930"/>
              </a:buClr>
              <a:buSzTx/>
              <a:buFont typeface="Arial"/>
              <a:buChar char="–"/>
              <a:tabLst/>
              <a:defRPr/>
            </a:lvl4pPr>
            <a:lvl5pPr marL="20574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»"/>
              <a:tabLst/>
              <a:defRPr/>
            </a:lvl5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95FC3"/>
              </a:buClr>
              <a:buSzTx/>
              <a:buFont typeface="Arial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C6621"/>
              </a:buClr>
              <a:buSzTx/>
              <a:buFont typeface="Arial"/>
              <a:buChar char="–"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E6BA8"/>
              </a:buClr>
              <a:buSzTx/>
              <a:buFont typeface="Arial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600200" marR="0" lvl="3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D930"/>
              </a:buClr>
              <a:buSzTx/>
              <a:buFont typeface="Arial"/>
              <a:buChar char="–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2057400" marR="0" lvl="4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»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1616260"/>
            <a:ext cx="8229600" cy="843652"/>
          </a:xfrm>
          <a:prstGeom prst="rect">
            <a:avLst/>
          </a:prstGeom>
        </p:spPr>
        <p:txBody>
          <a:bodyPr/>
          <a:lstStyle>
            <a:lvl1pPr algn="l">
              <a:defRPr sz="4400" b="1">
                <a:solidFill>
                  <a:srgbClr val="000000"/>
                </a:solidFill>
              </a:defRPr>
            </a:lvl1pPr>
          </a:lstStyle>
          <a:p>
            <a:r>
              <a:rPr lang="en-US" sz="4000">
                <a:solidFill>
                  <a:schemeClr val="accent1"/>
                </a:solidFill>
                <a:latin typeface="+mj-lt"/>
              </a:rPr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24375946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9" name="Subtitle 2"/>
          <p:cNvSpPr txBox="1">
            <a:spLocks/>
          </p:cNvSpPr>
          <p:nvPr userDrawn="1"/>
        </p:nvSpPr>
        <p:spPr>
          <a:xfrm>
            <a:off x="222023" y="6411769"/>
            <a:ext cx="8672394" cy="3374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4"/>
              </a:buClr>
              <a:buSzTx/>
              <a:buFont typeface="Arial"/>
              <a:buNone/>
              <a:tabLst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95FC3"/>
              </a:buClr>
            </a:pPr>
            <a:r>
              <a:rPr lang="en-GB" sz="1600" dirty="0" err="1">
                <a:solidFill>
                  <a:prstClr val="white"/>
                </a:solidFill>
              </a:rPr>
              <a:t>www.stepintothenhs.nhs.uk</a:t>
            </a:r>
            <a:r>
              <a:rPr lang="en-GB" sz="1600" dirty="0">
                <a:solidFill>
                  <a:prstClr val="white"/>
                </a:solidFill>
              </a:rPr>
              <a:t>/primary-schools</a:t>
            </a:r>
            <a:endParaRPr lang="en-US" sz="1600" dirty="0">
              <a:solidFill>
                <a:prstClr val="white"/>
              </a:solidFill>
            </a:endParaRPr>
          </a:p>
        </p:txBody>
      </p:sp>
      <p:pic>
        <p:nvPicPr>
          <p:cNvPr id="6" name="Picture 5" descr="step_into_NHS_P_PP_icons_Straplin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525" y="6017434"/>
            <a:ext cx="4238155" cy="5234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93225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2459038"/>
            <a:ext cx="8229600" cy="3667125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457200" y="1792965"/>
            <a:ext cx="8229600" cy="666073"/>
          </a:xfrm>
          <a:prstGeom prst="rect">
            <a:avLst/>
          </a:prstGeom>
        </p:spPr>
        <p:txBody>
          <a:bodyPr/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9107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651783"/>
            <a:ext cx="4038600" cy="3474380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800">
                <a:solidFill>
                  <a:schemeClr val="bg1"/>
                </a:solidFill>
              </a:defRPr>
            </a:lvl1pPr>
            <a:lvl2pPr>
              <a:buClr>
                <a:schemeClr val="accent1"/>
              </a:buClr>
              <a:defRPr sz="2400"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accent1"/>
              </a:buClr>
              <a:defRPr sz="1800">
                <a:solidFill>
                  <a:schemeClr val="bg1"/>
                </a:solidFill>
              </a:defRPr>
            </a:lvl4pPr>
            <a:lvl5pPr>
              <a:buClr>
                <a:schemeClr val="accent1"/>
              </a:buCl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651783"/>
            <a:ext cx="4038600" cy="3474380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800">
                <a:solidFill>
                  <a:srgbClr val="FFFFFF"/>
                </a:solidFill>
              </a:defRPr>
            </a:lvl1pPr>
            <a:lvl2pPr>
              <a:buClr>
                <a:schemeClr val="accent1"/>
              </a:buClr>
              <a:defRPr sz="2400">
                <a:solidFill>
                  <a:srgbClr val="FFFFFF"/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rgbClr val="FFFFFF"/>
                </a:solidFill>
              </a:defRPr>
            </a:lvl3pPr>
            <a:lvl4pPr>
              <a:buClr>
                <a:schemeClr val="accent1"/>
              </a:buClr>
              <a:defRPr sz="1800">
                <a:solidFill>
                  <a:srgbClr val="FFFFFF"/>
                </a:solidFill>
              </a:defRPr>
            </a:lvl4pPr>
            <a:lvl5pPr>
              <a:buClr>
                <a:schemeClr val="accent1"/>
              </a:buClr>
              <a:defRPr sz="18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457200" y="1792965"/>
            <a:ext cx="8229600" cy="666073"/>
          </a:xfrm>
          <a:prstGeom prst="rect">
            <a:avLst/>
          </a:prstGeom>
        </p:spPr>
        <p:txBody>
          <a:bodyPr/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3338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651783"/>
            <a:ext cx="4038600" cy="3474380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800">
                <a:solidFill>
                  <a:schemeClr val="bg1"/>
                </a:solidFill>
              </a:defRPr>
            </a:lvl1pPr>
            <a:lvl2pPr>
              <a:buClr>
                <a:schemeClr val="accent1"/>
              </a:buClr>
              <a:defRPr sz="2400"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accent1"/>
              </a:buClr>
              <a:defRPr sz="1800">
                <a:solidFill>
                  <a:schemeClr val="bg1"/>
                </a:solidFill>
              </a:defRPr>
            </a:lvl4pPr>
            <a:lvl5pPr>
              <a:buClr>
                <a:schemeClr val="accent1"/>
              </a:buCl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1792965"/>
            <a:ext cx="4038600" cy="666073"/>
          </a:xfrm>
          <a:prstGeom prst="rect">
            <a:avLst/>
          </a:prstGeom>
        </p:spPr>
        <p:txBody>
          <a:bodyPr/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GB"/>
              <a:t>Headline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1459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51474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/>
          <p:cNvSpPr txBox="1">
            <a:spLocks/>
          </p:cNvSpPr>
          <p:nvPr userDrawn="1"/>
        </p:nvSpPr>
        <p:spPr>
          <a:xfrm>
            <a:off x="222023" y="6411769"/>
            <a:ext cx="8672394" cy="3374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4"/>
              </a:buClr>
              <a:buSzTx/>
              <a:buFont typeface="Arial"/>
              <a:buNone/>
              <a:tabLst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F81BD"/>
              </a:buClr>
            </a:pPr>
            <a:r>
              <a:rPr lang="en-GB" sz="1600" b="1" dirty="0" err="1">
                <a:solidFill>
                  <a:prstClr val="black"/>
                </a:solidFill>
              </a:rPr>
              <a:t>www.stepintothenhs.nhs.uk</a:t>
            </a:r>
            <a:r>
              <a:rPr lang="en-GB" sz="1600" b="1" dirty="0">
                <a:solidFill>
                  <a:prstClr val="black"/>
                </a:solidFill>
              </a:rPr>
              <a:t>/primary-schools</a:t>
            </a:r>
            <a:endParaRPr lang="en-US" sz="1600" b="1" dirty="0">
              <a:solidFill>
                <a:prstClr val="black"/>
              </a:solidFill>
            </a:endParaRPr>
          </a:p>
        </p:txBody>
      </p:sp>
      <p:pic>
        <p:nvPicPr>
          <p:cNvPr id="6" name="Picture 5" descr="step_into_NHS_P_PP_icons_Straplin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525" y="6017434"/>
            <a:ext cx="4238155" cy="5234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74776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 sz="4400" b="1"/>
            </a:lvl1pPr>
          </a:lstStyle>
          <a:p>
            <a:r>
              <a:rPr lang="en-US" sz="4000">
                <a:solidFill>
                  <a:schemeClr val="accent1"/>
                </a:solidFill>
                <a:latin typeface="+mj-lt"/>
              </a:rPr>
              <a:t>Headline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9" name="Subtitle 2"/>
          <p:cNvSpPr txBox="1">
            <a:spLocks/>
          </p:cNvSpPr>
          <p:nvPr userDrawn="1"/>
        </p:nvSpPr>
        <p:spPr>
          <a:xfrm>
            <a:off x="222023" y="6411769"/>
            <a:ext cx="8672394" cy="3374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4"/>
              </a:buClr>
              <a:buSzTx/>
              <a:buFont typeface="Arial"/>
              <a:buNone/>
              <a:tabLst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95FC3"/>
              </a:buClr>
            </a:pPr>
            <a:r>
              <a:rPr lang="en-GB" sz="1600" dirty="0" err="1">
                <a:solidFill>
                  <a:srgbClr val="095FC3"/>
                </a:solidFill>
              </a:rPr>
              <a:t>www.stepintothenhs.nhs.uk</a:t>
            </a:r>
            <a:r>
              <a:rPr lang="en-GB" sz="1600" dirty="0">
                <a:solidFill>
                  <a:srgbClr val="095FC3"/>
                </a:solidFill>
              </a:rPr>
              <a:t>/primary-schools</a:t>
            </a:r>
            <a:endParaRPr lang="en-US" sz="1600" dirty="0">
              <a:solidFill>
                <a:srgbClr val="095FC3"/>
              </a:solidFill>
            </a:endParaRPr>
          </a:p>
        </p:txBody>
      </p:sp>
      <p:pic>
        <p:nvPicPr>
          <p:cNvPr id="6" name="Picture 5" descr="step_into_NHS_P_PP_icons_Straplin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525" y="6017434"/>
            <a:ext cx="4238155" cy="5234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542898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2459911"/>
            <a:ext cx="8229600" cy="3738710"/>
          </a:xfrm>
        </p:spPr>
        <p:txBody>
          <a:bodyPr/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95FC3"/>
              </a:buClr>
              <a:buSzTx/>
              <a:buFont typeface="Arial"/>
              <a:buChar char="•"/>
              <a:tabLst/>
              <a:defRPr/>
            </a:lvl1pPr>
            <a:lvl2pPr marL="7429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C6621"/>
              </a:buClr>
              <a:buSzTx/>
              <a:buFont typeface="Arial"/>
              <a:buChar char="–"/>
              <a:tabLst/>
              <a:defRPr/>
            </a:lvl2pPr>
            <a:lvl3pPr marL="11430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E6BA8"/>
              </a:buClr>
              <a:buSzTx/>
              <a:buFont typeface="Arial"/>
              <a:buChar char="•"/>
              <a:tabLst/>
              <a:defRPr/>
            </a:lvl3pPr>
            <a:lvl4pPr marL="16002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D930"/>
              </a:buClr>
              <a:buSzTx/>
              <a:buFont typeface="Arial"/>
              <a:buChar char="–"/>
              <a:tabLst/>
              <a:defRPr/>
            </a:lvl4pPr>
            <a:lvl5pPr marL="20574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»"/>
              <a:tabLst/>
              <a:defRPr/>
            </a:lvl5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95FC3"/>
              </a:buClr>
              <a:buSzTx/>
              <a:buFont typeface="Arial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C6621"/>
              </a:buClr>
              <a:buSzTx/>
              <a:buFont typeface="Arial"/>
              <a:buChar char="–"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E6BA8"/>
              </a:buClr>
              <a:buSzTx/>
              <a:buFont typeface="Arial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600200" marR="0" lvl="3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D930"/>
              </a:buClr>
              <a:buSzTx/>
              <a:buFont typeface="Arial"/>
              <a:buChar char="–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2057400" marR="0" lvl="4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»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1616260"/>
            <a:ext cx="8229600" cy="843652"/>
          </a:xfrm>
          <a:prstGeom prst="rect">
            <a:avLst/>
          </a:prstGeom>
        </p:spPr>
        <p:txBody>
          <a:bodyPr/>
          <a:lstStyle>
            <a:lvl1pPr algn="l">
              <a:defRPr sz="4400" b="1">
                <a:solidFill>
                  <a:srgbClr val="000000"/>
                </a:solidFill>
              </a:defRPr>
            </a:lvl1pPr>
          </a:lstStyle>
          <a:p>
            <a:r>
              <a:rPr lang="en-US" sz="4000">
                <a:solidFill>
                  <a:schemeClr val="accent1"/>
                </a:solidFill>
                <a:latin typeface="+mj-lt"/>
              </a:rPr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24375946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623870"/>
            <a:ext cx="4038600" cy="3502293"/>
          </a:xfrm>
        </p:spPr>
        <p:txBody>
          <a:bodyPr/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95FC3"/>
              </a:buClr>
              <a:buSzTx/>
              <a:buFont typeface="Arial"/>
              <a:buChar char="•"/>
              <a:tabLst/>
              <a:defRPr sz="2800"/>
            </a:lvl1pPr>
            <a:lvl2pPr marL="7429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C6621"/>
              </a:buClr>
              <a:buSzTx/>
              <a:buFont typeface="Arial"/>
              <a:buChar char="–"/>
              <a:tabLst/>
              <a:defRPr sz="2400"/>
            </a:lvl2pPr>
            <a:lvl3pPr marL="11430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E6BA8"/>
              </a:buClr>
              <a:buSzTx/>
              <a:buFont typeface="Arial"/>
              <a:buChar char="•"/>
              <a:tabLst/>
              <a:defRPr sz="2000"/>
            </a:lvl3pPr>
            <a:lvl4pPr marL="16002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D930"/>
              </a:buClr>
              <a:buSzTx/>
              <a:buFont typeface="Arial"/>
              <a:buChar char="–"/>
              <a:tabLst/>
              <a:defRPr sz="1800"/>
            </a:lvl4pPr>
            <a:lvl5pPr marL="20574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»"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600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0400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623870"/>
            <a:ext cx="4038600" cy="3502293"/>
          </a:xfrm>
        </p:spPr>
        <p:txBody>
          <a:bodyPr/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95FC3"/>
              </a:buClr>
              <a:buSzTx/>
              <a:buFont typeface="Arial"/>
              <a:buChar char="•"/>
              <a:tabLst/>
              <a:defRPr sz="2800"/>
            </a:lvl1pPr>
            <a:lvl2pPr marL="7429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C6621"/>
              </a:buClr>
              <a:buSzTx/>
              <a:buFont typeface="Arial"/>
              <a:buChar char="–"/>
              <a:tabLst/>
              <a:defRPr sz="2400"/>
            </a:lvl2pPr>
            <a:lvl3pPr marL="11430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E6BA8"/>
              </a:buClr>
              <a:buSzTx/>
              <a:buFont typeface="Arial"/>
              <a:buChar char="•"/>
              <a:tabLst/>
              <a:defRPr sz="2000"/>
            </a:lvl3pPr>
            <a:lvl4pPr marL="16002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D930"/>
              </a:buClr>
              <a:buSzTx/>
              <a:buFont typeface="Arial"/>
              <a:buChar char="–"/>
              <a:tabLst/>
              <a:defRPr sz="1800"/>
            </a:lvl4pPr>
            <a:lvl5pPr marL="20574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»"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60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0400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9" name="Subtitle 2"/>
          <p:cNvSpPr txBox="1">
            <a:spLocks/>
          </p:cNvSpPr>
          <p:nvPr userDrawn="1"/>
        </p:nvSpPr>
        <p:spPr>
          <a:xfrm>
            <a:off x="222023" y="6411769"/>
            <a:ext cx="8672394" cy="3374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4"/>
              </a:buClr>
              <a:buSzTx/>
              <a:buFont typeface="Arial"/>
              <a:buNone/>
              <a:tabLst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95FC3"/>
              </a:buClr>
            </a:pPr>
            <a:r>
              <a:rPr lang="en-GB" sz="1600" dirty="0" err="1">
                <a:solidFill>
                  <a:prstClr val="white"/>
                </a:solidFill>
              </a:rPr>
              <a:t>www.stepintothenhs.nhs.uk</a:t>
            </a:r>
            <a:r>
              <a:rPr lang="en-GB" sz="1600" dirty="0">
                <a:solidFill>
                  <a:prstClr val="white"/>
                </a:solidFill>
              </a:rPr>
              <a:t>/primary-schools</a:t>
            </a:r>
            <a:endParaRPr lang="en-US" sz="1600" dirty="0">
              <a:solidFill>
                <a:prstClr val="white"/>
              </a:solidFill>
            </a:endParaRPr>
          </a:p>
        </p:txBody>
      </p:sp>
      <p:pic>
        <p:nvPicPr>
          <p:cNvPr id="6" name="Picture 5" descr="step_into_NHS_P_PP_icons_Straplin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525" y="6017434"/>
            <a:ext cx="4238155" cy="5234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93225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2459038"/>
            <a:ext cx="8229600" cy="3667125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457200" y="1792965"/>
            <a:ext cx="8229600" cy="666073"/>
          </a:xfrm>
          <a:prstGeom prst="rect">
            <a:avLst/>
          </a:prstGeom>
        </p:spPr>
        <p:txBody>
          <a:bodyPr/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910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651783"/>
            <a:ext cx="4038600" cy="3474380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800">
                <a:solidFill>
                  <a:schemeClr val="bg1"/>
                </a:solidFill>
              </a:defRPr>
            </a:lvl1pPr>
            <a:lvl2pPr>
              <a:buClr>
                <a:schemeClr val="accent1"/>
              </a:buClr>
              <a:defRPr sz="2400"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accent1"/>
              </a:buClr>
              <a:defRPr sz="1800">
                <a:solidFill>
                  <a:schemeClr val="bg1"/>
                </a:solidFill>
              </a:defRPr>
            </a:lvl4pPr>
            <a:lvl5pPr>
              <a:buClr>
                <a:schemeClr val="accent1"/>
              </a:buCl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651783"/>
            <a:ext cx="4038600" cy="3474380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800">
                <a:solidFill>
                  <a:srgbClr val="FFFFFF"/>
                </a:solidFill>
              </a:defRPr>
            </a:lvl1pPr>
            <a:lvl2pPr>
              <a:buClr>
                <a:schemeClr val="accent1"/>
              </a:buClr>
              <a:defRPr sz="2400">
                <a:solidFill>
                  <a:srgbClr val="FFFFFF"/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rgbClr val="FFFFFF"/>
                </a:solidFill>
              </a:defRPr>
            </a:lvl3pPr>
            <a:lvl4pPr>
              <a:buClr>
                <a:schemeClr val="accent1"/>
              </a:buClr>
              <a:defRPr sz="1800">
                <a:solidFill>
                  <a:srgbClr val="FFFFFF"/>
                </a:solidFill>
              </a:defRPr>
            </a:lvl4pPr>
            <a:lvl5pPr>
              <a:buClr>
                <a:schemeClr val="accent1"/>
              </a:buClr>
              <a:defRPr sz="18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457200" y="1792965"/>
            <a:ext cx="8229600" cy="666073"/>
          </a:xfrm>
          <a:prstGeom prst="rect">
            <a:avLst/>
          </a:prstGeom>
        </p:spPr>
        <p:txBody>
          <a:bodyPr/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333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651783"/>
            <a:ext cx="4038600" cy="3474380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800">
                <a:solidFill>
                  <a:schemeClr val="bg1"/>
                </a:solidFill>
              </a:defRPr>
            </a:lvl1pPr>
            <a:lvl2pPr>
              <a:buClr>
                <a:schemeClr val="accent1"/>
              </a:buClr>
              <a:defRPr sz="2400"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accent1"/>
              </a:buClr>
              <a:defRPr sz="1800">
                <a:solidFill>
                  <a:schemeClr val="bg1"/>
                </a:solidFill>
              </a:defRPr>
            </a:lvl4pPr>
            <a:lvl5pPr>
              <a:buClr>
                <a:schemeClr val="accent1"/>
              </a:buCl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1792965"/>
            <a:ext cx="4038600" cy="666073"/>
          </a:xfrm>
          <a:prstGeom prst="rect">
            <a:avLst/>
          </a:prstGeom>
        </p:spPr>
        <p:txBody>
          <a:bodyPr/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GB"/>
              <a:t>Headline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145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5147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1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.png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1" y="-27384"/>
            <a:ext cx="9144001" cy="1465459"/>
          </a:xfrm>
          <a:prstGeom prst="rect">
            <a:avLst/>
          </a:prstGeom>
          <a:gradFill>
            <a:gsLst>
              <a:gs pos="100000">
                <a:schemeClr val="accent6"/>
              </a:gs>
              <a:gs pos="0">
                <a:schemeClr val="bg1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14379"/>
            <a:ext cx="8229600" cy="43842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95FC3"/>
              </a:buClr>
              <a:buSzTx/>
              <a:buFont typeface="Arial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C6621"/>
              </a:buClr>
              <a:buSzTx/>
              <a:buFont typeface="Arial"/>
              <a:buChar char="–"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E6BA8"/>
              </a:buClr>
              <a:buSzTx/>
              <a:buFont typeface="Arial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600200" marR="0" lvl="3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D930"/>
              </a:buClr>
              <a:buSzTx/>
              <a:buFont typeface="Arial"/>
              <a:buChar char="–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</a:t>
            </a:r>
          </a:p>
        </p:txBody>
      </p:sp>
      <p:pic>
        <p:nvPicPr>
          <p:cNvPr id="9" name="Picture 8" descr="step_into_NHS_P_PP_icons_words_kids.pn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78" y="65694"/>
            <a:ext cx="2371246" cy="13020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884368" y="188640"/>
            <a:ext cx="864096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274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62807" y="0"/>
            <a:ext cx="9220763" cy="6915572"/>
          </a:xfrm>
          <a:prstGeom prst="rect">
            <a:avLst/>
          </a:prstGeom>
          <a:gradFill>
            <a:gsLst>
              <a:gs pos="21000">
                <a:schemeClr val="accent6"/>
              </a:gs>
              <a:gs pos="100000">
                <a:schemeClr val="accent6">
                  <a:lumMod val="40000"/>
                  <a:lumOff val="60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 descr="step_into_NHS_P_PP_icons_words_kids.png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78" y="65694"/>
            <a:ext cx="2371246" cy="13020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884368" y="188640"/>
            <a:ext cx="864096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699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1" y="0"/>
            <a:ext cx="9144001" cy="1465459"/>
          </a:xfrm>
          <a:prstGeom prst="rect">
            <a:avLst/>
          </a:prstGeom>
          <a:gradFill>
            <a:gsLst>
              <a:gs pos="100000">
                <a:schemeClr val="accent6"/>
              </a:gs>
              <a:gs pos="0">
                <a:schemeClr val="bg1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14379"/>
            <a:ext cx="8229600" cy="43842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95FC3"/>
              </a:buClr>
              <a:buSzTx/>
              <a:buFont typeface="Arial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C6621"/>
              </a:buClr>
              <a:buSzTx/>
              <a:buFont typeface="Arial"/>
              <a:buChar char="–"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E6BA8"/>
              </a:buClr>
              <a:buSzTx/>
              <a:buFont typeface="Arial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600200" marR="0" lvl="3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D930"/>
              </a:buClr>
              <a:buSzTx/>
              <a:buFont typeface="Arial"/>
              <a:buChar char="–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</a:t>
            </a:r>
          </a:p>
        </p:txBody>
      </p:sp>
      <p:pic>
        <p:nvPicPr>
          <p:cNvPr id="9" name="Picture 8" descr="step_into_NHS_P_PP_icons_words_kids.pn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78" y="65694"/>
            <a:ext cx="2371246" cy="13020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884368" y="188640"/>
            <a:ext cx="864096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274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ircle_background-01-01.png"/>
          <p:cNvPicPr>
            <a:picLocks noChangeAspect="1"/>
          </p:cNvPicPr>
          <p:nvPr userDrawn="1"/>
        </p:nvPicPr>
        <p:blipFill>
          <a:blip r:embed="rId4" cstate="print">
            <a:duotone>
              <a:prstClr val="black"/>
              <a:srgbClr val="8DBA4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222000"/>
                    </a14:imgEffect>
                    <a14:imgEffect>
                      <a14:brightnessContrast brigh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890" y="-50225"/>
            <a:ext cx="9211165" cy="6922181"/>
          </a:xfrm>
          <a:prstGeom prst="rect">
            <a:avLst/>
          </a:prstGeom>
        </p:spPr>
      </p:pic>
      <p:pic>
        <p:nvPicPr>
          <p:cNvPr id="8" name="Picture 7" descr="step_into_NHS_P_PP_icons_words_kids_2.pn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906" y="94826"/>
            <a:ext cx="3352188" cy="17419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884368" y="188640"/>
            <a:ext cx="864096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757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1" y="0"/>
            <a:ext cx="9144001" cy="1465459"/>
          </a:xfrm>
          <a:prstGeom prst="rect">
            <a:avLst/>
          </a:prstGeom>
          <a:gradFill>
            <a:gsLst>
              <a:gs pos="100000">
                <a:schemeClr val="accent6"/>
              </a:gs>
              <a:gs pos="0">
                <a:schemeClr val="bg1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14379"/>
            <a:ext cx="8229600" cy="43842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95FC3"/>
              </a:buClr>
              <a:buSzTx/>
              <a:buFont typeface="Arial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C6621"/>
              </a:buClr>
              <a:buSzTx/>
              <a:buFont typeface="Arial"/>
              <a:buChar char="–"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E6BA8"/>
              </a:buClr>
              <a:buSzTx/>
              <a:buFont typeface="Arial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600200" marR="0" lvl="3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D930"/>
              </a:buClr>
              <a:buSzTx/>
              <a:buFont typeface="Arial"/>
              <a:buChar char="–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</a:t>
            </a:r>
          </a:p>
        </p:txBody>
      </p:sp>
      <p:pic>
        <p:nvPicPr>
          <p:cNvPr id="9" name="Picture 8" descr="step_into_NHS_P_PP_icons_words_kids.pn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78" y="65694"/>
            <a:ext cx="2371246" cy="13020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884368" y="188640"/>
            <a:ext cx="864096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274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62807" y="0"/>
            <a:ext cx="9220763" cy="6915572"/>
          </a:xfrm>
          <a:prstGeom prst="rect">
            <a:avLst/>
          </a:prstGeom>
          <a:gradFill>
            <a:gsLst>
              <a:gs pos="21000">
                <a:schemeClr val="accent6"/>
              </a:gs>
              <a:gs pos="100000">
                <a:schemeClr val="accent6">
                  <a:lumMod val="40000"/>
                  <a:lumOff val="60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 descr="step_into_NHS_P_PP_icons_words_kids.png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78" y="65694"/>
            <a:ext cx="2371246" cy="13020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884368" y="188640"/>
            <a:ext cx="864096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699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ircle_background-01-01.png"/>
          <p:cNvPicPr>
            <a:picLocks noChangeAspect="1"/>
          </p:cNvPicPr>
          <p:nvPr userDrawn="1"/>
        </p:nvPicPr>
        <p:blipFill>
          <a:blip r:embed="rId3" cstate="print">
            <a:alphaModFix amt="49000"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890" y="-50225"/>
            <a:ext cx="9211165" cy="6922181"/>
          </a:xfrm>
          <a:prstGeom prst="rect">
            <a:avLst/>
          </a:prstGeom>
        </p:spPr>
      </p:pic>
      <p:pic>
        <p:nvPicPr>
          <p:cNvPr id="8" name="Picture 7" descr="step_into_NHS_P_PP_icons_words_kids_2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906" y="94826"/>
            <a:ext cx="3352188" cy="17419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884368" y="188640"/>
            <a:ext cx="864096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922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1" y="0"/>
            <a:ext cx="9144001" cy="1465459"/>
          </a:xfrm>
          <a:prstGeom prst="rect">
            <a:avLst/>
          </a:prstGeom>
          <a:gradFill>
            <a:gsLst>
              <a:gs pos="100000">
                <a:schemeClr val="accent6"/>
              </a:gs>
              <a:gs pos="0">
                <a:schemeClr val="bg1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14379"/>
            <a:ext cx="8229600" cy="43842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95FC3"/>
              </a:buClr>
              <a:buSzTx/>
              <a:buFont typeface="Arial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C6621"/>
              </a:buClr>
              <a:buSzTx/>
              <a:buFont typeface="Arial"/>
              <a:buChar char="–"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E6BA8"/>
              </a:buClr>
              <a:buSzTx/>
              <a:buFont typeface="Arial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600200" marR="0" lvl="3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D930"/>
              </a:buClr>
              <a:buSzTx/>
              <a:buFont typeface="Arial"/>
              <a:buChar char="–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</a:t>
            </a:r>
          </a:p>
        </p:txBody>
      </p:sp>
      <p:pic>
        <p:nvPicPr>
          <p:cNvPr id="9" name="Picture 8" descr="step_into_NHS_P_PP_icons_words_kids.pn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78" y="65694"/>
            <a:ext cx="2371246" cy="13020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884368" y="188640"/>
            <a:ext cx="864096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274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Working in the NHS</a:t>
            </a:r>
          </a:p>
        </p:txBody>
      </p:sp>
    </p:spTree>
    <p:extLst>
      <p:ext uri="{BB962C8B-B14F-4D97-AF65-F5344CB8AC3E}">
        <p14:creationId xmlns:p14="http://schemas.microsoft.com/office/powerpoint/2010/main" val="31541818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2" y="6477000"/>
            <a:ext cx="9144002" cy="381000"/>
          </a:xfrm>
          <a:prstGeom prst="rect">
            <a:avLst/>
          </a:prstGeom>
          <a:gradFill>
            <a:gsLst>
              <a:gs pos="0">
                <a:schemeClr val="accent6"/>
              </a:gs>
              <a:gs pos="100000">
                <a:schemeClr val="accent6">
                  <a:lumMod val="20000"/>
                  <a:lumOff val="80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0" y="1268760"/>
            <a:ext cx="9144000" cy="129614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95FC3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Some jobs in the community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1919608"/>
              </p:ext>
            </p:extLst>
          </p:nvPr>
        </p:nvGraphicFramePr>
        <p:xfrm>
          <a:off x="683568" y="1988840"/>
          <a:ext cx="8136904" cy="3230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5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615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400">
                          <a:latin typeface="Arial" pitchFamily="34" charset="0"/>
                          <a:cs typeface="Arial" pitchFamily="34" charset="0"/>
                        </a:rPr>
                        <a:t>Workplace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>
                          <a:latin typeface="Arial" pitchFamily="34" charset="0"/>
                          <a:cs typeface="Arial" pitchFamily="34" charset="0"/>
                        </a:rPr>
                        <a:t>Which jobs?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200" b="1">
                          <a:latin typeface="Arial" pitchFamily="34" charset="0"/>
                          <a:cs typeface="Arial" pitchFamily="34" charset="0"/>
                        </a:rPr>
                        <a:t>Office</a:t>
                      </a:r>
                      <a:r>
                        <a:rPr lang="en-GB" sz="2200" b="1" baseline="0">
                          <a:latin typeface="Arial" pitchFamily="34" charset="0"/>
                          <a:cs typeface="Arial" pitchFamily="34" charset="0"/>
                        </a:rPr>
                        <a:t>s of a large company</a:t>
                      </a:r>
                      <a:endParaRPr lang="en-GB" sz="2200" b="1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b="1" baseline="0" dirty="0">
                          <a:latin typeface="Arial" pitchFamily="34" charset="0"/>
                          <a:cs typeface="Arial" pitchFamily="34" charset="0"/>
                        </a:rPr>
                        <a:t>IT staff: </a:t>
                      </a:r>
                      <a:r>
                        <a:rPr lang="en-GB" sz="2200" b="0" kern="1200" baseline="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sets up and looks after the office computer system</a:t>
                      </a:r>
                    </a:p>
                    <a:p>
                      <a:r>
                        <a:rPr lang="en-GB" sz="2200" b="1" baseline="0" dirty="0">
                          <a:latin typeface="Arial" pitchFamily="34" charset="0"/>
                          <a:cs typeface="Arial" pitchFamily="34" charset="0"/>
                        </a:rPr>
                        <a:t>Personal assistant: </a:t>
                      </a:r>
                      <a:r>
                        <a:rPr lang="en-GB" sz="2200" b="0" kern="1200" baseline="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helps the managers organise their day </a:t>
                      </a:r>
                    </a:p>
                    <a:p>
                      <a:r>
                        <a:rPr lang="en-GB" sz="2200" b="1" baseline="0" dirty="0">
                          <a:latin typeface="Arial" pitchFamily="34" charset="0"/>
                          <a:cs typeface="Arial" pitchFamily="34" charset="0"/>
                        </a:rPr>
                        <a:t>Facilities manager: </a:t>
                      </a:r>
                      <a:r>
                        <a:rPr lang="en-GB" sz="2200" b="0" kern="1200" baseline="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helps look after the building and ensures smooth running of things like the heating and lighting </a:t>
                      </a:r>
                    </a:p>
                    <a:p>
                      <a:r>
                        <a:rPr lang="en-GB" sz="2200" b="1" baseline="0" dirty="0">
                          <a:latin typeface="Arial" pitchFamily="34" charset="0"/>
                          <a:cs typeface="Arial" pitchFamily="34" charset="0"/>
                        </a:rPr>
                        <a:t>Accountant: </a:t>
                      </a:r>
                      <a:r>
                        <a:rPr lang="en-GB" sz="2200" b="0" kern="1200" baseline="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looks after the company's money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Picture 3" descr="step_into_NHS_P_PP_icons_Amb_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96" y="5866713"/>
            <a:ext cx="1565787" cy="785730"/>
          </a:xfrm>
          <a:prstGeom prst="rect">
            <a:avLst/>
          </a:prstGeom>
        </p:spPr>
      </p:pic>
      <p:pic>
        <p:nvPicPr>
          <p:cNvPr id="7" name="Picture 6" descr="step_into_NHS_P_PP_icons_Amb_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606" y="5932624"/>
            <a:ext cx="1273620" cy="697796"/>
          </a:xfrm>
          <a:prstGeom prst="rect">
            <a:avLst/>
          </a:prstGeom>
        </p:spPr>
      </p:pic>
      <p:pic>
        <p:nvPicPr>
          <p:cNvPr id="8" name="Picture 7" descr="step_into_NHS_P_PP_icons_Amb_3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306" y="5852700"/>
            <a:ext cx="1460834" cy="763038"/>
          </a:xfrm>
          <a:prstGeom prst="rect">
            <a:avLst/>
          </a:prstGeom>
        </p:spPr>
      </p:pic>
      <p:pic>
        <p:nvPicPr>
          <p:cNvPr id="9" name="Picture 8" descr="step_into_NHS_P_PP_icons_Amb_4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417" y="5705199"/>
            <a:ext cx="1605499" cy="910539"/>
          </a:xfrm>
          <a:prstGeom prst="rect">
            <a:avLst/>
          </a:prstGeom>
        </p:spPr>
      </p:pic>
      <p:pic>
        <p:nvPicPr>
          <p:cNvPr id="10" name="Picture 9" descr="step_into_NHS_P_PP_icons_Amb_5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797" y="5697858"/>
            <a:ext cx="1903339" cy="91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9713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623870"/>
            <a:ext cx="4474840" cy="3502293"/>
          </a:xfrm>
        </p:spPr>
        <p:txBody>
          <a:bodyPr/>
          <a:lstStyle/>
          <a:p>
            <a:r>
              <a:rPr lang="en-GB">
                <a:latin typeface="Arial" pitchFamily="34" charset="0"/>
                <a:cs typeface="Arial" pitchFamily="34" charset="0"/>
              </a:rPr>
              <a:t>Which of these jobs do you think you can do for the NHS?</a:t>
            </a:r>
          </a:p>
          <a:p>
            <a:endParaRPr lang="en-GB">
              <a:latin typeface="Arial" pitchFamily="34" charset="0"/>
              <a:cs typeface="Arial" pitchFamily="34" charset="0"/>
            </a:endParaRPr>
          </a:p>
          <a:p>
            <a:r>
              <a:rPr lang="en-GB">
                <a:latin typeface="Arial" pitchFamily="34" charset="0"/>
                <a:cs typeface="Arial" pitchFamily="34" charset="0"/>
              </a:rPr>
              <a:t>Where do you think you work if you have a job working for the NHS?</a:t>
            </a:r>
          </a:p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4427984" y="3068960"/>
            <a:ext cx="4692750" cy="3816000"/>
            <a:chOff x="5073469" y="3792077"/>
            <a:chExt cx="3522653" cy="2864508"/>
          </a:xfrm>
        </p:grpSpPr>
        <p:grpSp>
          <p:nvGrpSpPr>
            <p:cNvPr id="8" name="Group 7"/>
            <p:cNvGrpSpPr/>
            <p:nvPr/>
          </p:nvGrpSpPr>
          <p:grpSpPr>
            <a:xfrm>
              <a:off x="5073469" y="3792077"/>
              <a:ext cx="2733791" cy="2864508"/>
              <a:chOff x="5073469" y="3792077"/>
              <a:chExt cx="2733791" cy="2864508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73469" y="3982274"/>
                <a:ext cx="1422706" cy="255055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72058" y="3792077"/>
                <a:ext cx="1535202" cy="2864508"/>
              </a:xfrm>
              <a:prstGeom prst="rect">
                <a:avLst/>
              </a:prstGeom>
            </p:spPr>
          </p:pic>
        </p:grp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4123" y="4206971"/>
              <a:ext cx="1071999" cy="2403570"/>
            </a:xfrm>
            <a:prstGeom prst="rect">
              <a:avLst/>
            </a:prstGeom>
          </p:spPr>
        </p:pic>
      </p:grpSp>
      <p:sp>
        <p:nvSpPr>
          <p:cNvPr id="7" name="Title 1"/>
          <p:cNvSpPr txBox="1">
            <a:spLocks/>
          </p:cNvSpPr>
          <p:nvPr/>
        </p:nvSpPr>
        <p:spPr>
          <a:xfrm>
            <a:off x="457200" y="1616260"/>
            <a:ext cx="6491064" cy="84365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>
                <a:solidFill>
                  <a:srgbClr val="095FC3"/>
                </a:solidFill>
                <a:latin typeface="Arial" pitchFamily="34" charset="0"/>
                <a:cs typeface="Arial" pitchFamily="34" charset="0"/>
              </a:rPr>
              <a:t>Community job search</a:t>
            </a:r>
          </a:p>
        </p:txBody>
      </p:sp>
    </p:spTree>
    <p:extLst>
      <p:ext uri="{BB962C8B-B14F-4D97-AF65-F5344CB8AC3E}">
        <p14:creationId xmlns:p14="http://schemas.microsoft.com/office/powerpoint/2010/main" val="13697009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" y="6477000"/>
            <a:ext cx="9144002" cy="381000"/>
          </a:xfrm>
          <a:prstGeom prst="rect">
            <a:avLst/>
          </a:prstGeom>
          <a:gradFill>
            <a:gsLst>
              <a:gs pos="0">
                <a:schemeClr val="accent6"/>
              </a:gs>
              <a:gs pos="100000">
                <a:schemeClr val="accent6">
                  <a:lumMod val="20000"/>
                  <a:lumOff val="80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6" descr="step_into_NHS_P_PP_icons_Amb_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96" y="5866713"/>
            <a:ext cx="1565787" cy="785730"/>
          </a:xfrm>
          <a:prstGeom prst="rect">
            <a:avLst/>
          </a:prstGeom>
        </p:spPr>
      </p:pic>
      <p:pic>
        <p:nvPicPr>
          <p:cNvPr id="8" name="Picture 7" descr="step_into_NHS_P_PP_icons_Amb_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606" y="5932624"/>
            <a:ext cx="1273620" cy="697796"/>
          </a:xfrm>
          <a:prstGeom prst="rect">
            <a:avLst/>
          </a:prstGeom>
        </p:spPr>
      </p:pic>
      <p:pic>
        <p:nvPicPr>
          <p:cNvPr id="9" name="Picture 8" descr="step_into_NHS_P_PP_icons_Amb_3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306" y="5852700"/>
            <a:ext cx="1460834" cy="763038"/>
          </a:xfrm>
          <a:prstGeom prst="rect">
            <a:avLst/>
          </a:prstGeom>
        </p:spPr>
      </p:pic>
      <p:pic>
        <p:nvPicPr>
          <p:cNvPr id="13" name="Picture 12" descr="step_into_NHS_P_PP_icons_Amb_4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417" y="5705199"/>
            <a:ext cx="1605499" cy="910539"/>
          </a:xfrm>
          <a:prstGeom prst="rect">
            <a:avLst/>
          </a:prstGeom>
        </p:spPr>
      </p:pic>
      <p:pic>
        <p:nvPicPr>
          <p:cNvPr id="14" name="Picture 13" descr="step_into_NHS_P_PP_icons_Amb_5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797" y="5697858"/>
            <a:ext cx="1903339" cy="910539"/>
          </a:xfrm>
          <a:prstGeom prst="rect">
            <a:avLst/>
          </a:prstGeom>
        </p:spPr>
      </p:pic>
      <p:sp>
        <p:nvSpPr>
          <p:cNvPr id="10" name="Title 3"/>
          <p:cNvSpPr txBox="1">
            <a:spLocks/>
          </p:cNvSpPr>
          <p:nvPr/>
        </p:nvSpPr>
        <p:spPr>
          <a:xfrm>
            <a:off x="0" y="1484784"/>
            <a:ext cx="9144000" cy="4032448"/>
          </a:xfrm>
          <a:prstGeom prst="rect">
            <a:avLst/>
          </a:prstGeom>
        </p:spPr>
        <p:txBody>
          <a:bodyPr anchor="t"/>
          <a:lstStyle/>
          <a:p>
            <a:pPr algn="ctr" defTabSz="457200">
              <a:spcBef>
                <a:spcPct val="0"/>
              </a:spcBef>
              <a:defRPr/>
            </a:pPr>
            <a:r>
              <a:rPr lang="en-US" sz="3200" b="1">
                <a:solidFill>
                  <a:srgbClr val="095FC3"/>
                </a:solidFill>
                <a:latin typeface="Arial" pitchFamily="34" charset="0"/>
                <a:cs typeface="Arial" pitchFamily="34" charset="0"/>
              </a:rPr>
              <a:t>You can do all of these jobs for the NHS!</a:t>
            </a:r>
          </a:p>
          <a:p>
            <a:pPr algn="ctr">
              <a:buNone/>
            </a:pPr>
            <a:endParaRPr lang="en-GB" sz="140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en-GB" sz="2200" b="1">
                <a:latin typeface="Arial" pitchFamily="34" charset="0"/>
                <a:cs typeface="Arial" pitchFamily="34" charset="0"/>
              </a:rPr>
              <a:t>If you work for the NHS, you can work in:</a:t>
            </a:r>
          </a:p>
          <a:p>
            <a:pPr algn="ctr">
              <a:buNone/>
            </a:pPr>
            <a:r>
              <a:rPr lang="en-GB" sz="2200">
                <a:latin typeface="Arial" pitchFamily="34" charset="0"/>
                <a:cs typeface="Arial" pitchFamily="34" charset="0"/>
              </a:rPr>
              <a:t>A hospital</a:t>
            </a:r>
          </a:p>
          <a:p>
            <a:pPr algn="ctr">
              <a:buNone/>
            </a:pPr>
            <a:r>
              <a:rPr lang="en-GB" sz="2200">
                <a:latin typeface="Arial" pitchFamily="34" charset="0"/>
                <a:cs typeface="Arial" pitchFamily="34" charset="0"/>
              </a:rPr>
              <a:t>In a surgery or clinic</a:t>
            </a:r>
          </a:p>
          <a:p>
            <a:pPr algn="ctr">
              <a:buNone/>
            </a:pPr>
            <a:r>
              <a:rPr lang="en-GB" sz="2200">
                <a:latin typeface="Arial" pitchFamily="34" charset="0"/>
                <a:cs typeface="Arial" pitchFamily="34" charset="0"/>
              </a:rPr>
              <a:t>In the community </a:t>
            </a:r>
          </a:p>
          <a:p>
            <a:pPr algn="ctr">
              <a:buNone/>
            </a:pPr>
            <a:r>
              <a:rPr lang="en-GB" sz="2200">
                <a:latin typeface="Arial" pitchFamily="34" charset="0"/>
                <a:cs typeface="Arial" pitchFamily="34" charset="0"/>
              </a:rPr>
              <a:t>In an ambulance</a:t>
            </a:r>
          </a:p>
          <a:p>
            <a:pPr algn="ctr">
              <a:buNone/>
            </a:pPr>
            <a:r>
              <a:rPr lang="en-GB" sz="2200">
                <a:latin typeface="Arial" pitchFamily="34" charset="0"/>
                <a:cs typeface="Arial" pitchFamily="34" charset="0"/>
              </a:rPr>
              <a:t>In an office</a:t>
            </a:r>
          </a:p>
          <a:p>
            <a:pPr algn="ctr">
              <a:buNone/>
            </a:pPr>
            <a:r>
              <a:rPr lang="en-GB" sz="2200">
                <a:latin typeface="Arial" pitchFamily="34" charset="0"/>
                <a:cs typeface="Arial" pitchFamily="34" charset="0"/>
              </a:rPr>
              <a:t>In a laboratory </a:t>
            </a:r>
          </a:p>
          <a:p>
            <a:pPr algn="ctr">
              <a:buNone/>
            </a:pPr>
            <a:r>
              <a:rPr lang="en-GB" sz="2200">
                <a:latin typeface="Arial" pitchFamily="34" charset="0"/>
                <a:cs typeface="Arial" pitchFamily="34" charset="0"/>
              </a:rPr>
              <a:t>In a patient’s own home</a:t>
            </a:r>
          </a:p>
          <a:p>
            <a:pPr algn="ctr">
              <a:buNone/>
            </a:pPr>
            <a:endParaRPr lang="en-GB" sz="140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GB" sz="3200" b="1">
                <a:solidFill>
                  <a:srgbClr val="095FC3"/>
                </a:solidFill>
                <a:latin typeface="Arial" pitchFamily="34" charset="0"/>
                <a:cs typeface="Arial" pitchFamily="34" charset="0"/>
              </a:rPr>
              <a:t>There are more than 350 jobs in the NHS!</a:t>
            </a:r>
            <a:endParaRPr lang="en-US" sz="3200" b="1">
              <a:solidFill>
                <a:srgbClr val="095FC3"/>
              </a:solidFill>
              <a:latin typeface="Arial" pitchFamily="34" charset="0"/>
              <a:cs typeface="Arial" pitchFamily="34" charset="0"/>
            </a:endParaRPr>
          </a:p>
          <a:p>
            <a:pPr algn="ctr" defTabSz="457200">
              <a:spcBef>
                <a:spcPct val="0"/>
              </a:spcBef>
              <a:defRPr/>
            </a:pPr>
            <a:endParaRPr lang="en-US" sz="3200" b="1">
              <a:solidFill>
                <a:srgbClr val="095FC3"/>
              </a:solidFill>
              <a:latin typeface="Arial" pitchFamily="34" charset="0"/>
              <a:cs typeface="Arial" pitchFamily="34" charset="0"/>
            </a:endParaRPr>
          </a:p>
          <a:p>
            <a:pPr algn="ctr" defTabSz="457200">
              <a:spcBef>
                <a:spcPct val="0"/>
              </a:spcBef>
              <a:defRPr/>
            </a:pPr>
            <a:endParaRPr lang="en-US" sz="3200" b="1">
              <a:solidFill>
                <a:srgbClr val="095FC3"/>
              </a:solidFill>
              <a:latin typeface="Arial" pitchFamily="34" charset="0"/>
              <a:cs typeface="Arial" pitchFamily="34" charset="0"/>
            </a:endParaRPr>
          </a:p>
          <a:p>
            <a:pPr algn="ctr" defTabSz="457200">
              <a:spcBef>
                <a:spcPct val="0"/>
              </a:spcBef>
              <a:defRPr/>
            </a:pPr>
            <a:endParaRPr lang="en-US" sz="3200" b="1">
              <a:solidFill>
                <a:srgbClr val="095FC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85192" y="2060849"/>
            <a:ext cx="8363272" cy="230425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lvl="0" indent="-342900" algn="ctr">
              <a:spcBef>
                <a:spcPct val="20000"/>
              </a:spcBef>
            </a:pPr>
            <a:endParaRPr lang="en-GB" sz="40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4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91654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7544" y="2623870"/>
            <a:ext cx="4474840" cy="3502293"/>
          </a:xfrm>
        </p:spPr>
        <p:txBody>
          <a:bodyPr>
            <a:normAutofit lnSpcReduction="10000"/>
          </a:bodyPr>
          <a:lstStyle/>
          <a:p>
            <a:r>
              <a:rPr lang="en-GB" b="1">
                <a:latin typeface="Arial" pitchFamily="34" charset="0"/>
                <a:cs typeface="Arial" pitchFamily="34" charset="0"/>
              </a:rPr>
              <a:t>What jobs do your family or friends do in the community? </a:t>
            </a:r>
          </a:p>
          <a:p>
            <a:pPr lvl="1">
              <a:buClr>
                <a:srgbClr val="095FC3"/>
              </a:buClr>
            </a:pPr>
            <a:r>
              <a:rPr lang="en-GB">
                <a:latin typeface="Arial" pitchFamily="34" charset="0"/>
                <a:cs typeface="Arial" pitchFamily="34" charset="0"/>
              </a:rPr>
              <a:t>Complete a job card for someone you know</a:t>
            </a:r>
          </a:p>
          <a:p>
            <a:pPr lvl="1">
              <a:buClr>
                <a:srgbClr val="095FC3"/>
              </a:buClr>
            </a:pPr>
            <a:r>
              <a:rPr lang="en-GB">
                <a:latin typeface="Arial" pitchFamily="34" charset="0"/>
                <a:cs typeface="Arial" pitchFamily="34" charset="0"/>
              </a:rPr>
              <a:t>Do they work for the NHS?</a:t>
            </a:r>
          </a:p>
          <a:p>
            <a:pPr lvl="1">
              <a:buClr>
                <a:srgbClr val="095FC3"/>
              </a:buClr>
            </a:pPr>
            <a:r>
              <a:rPr lang="en-GB">
                <a:latin typeface="Arial" pitchFamily="34" charset="0"/>
                <a:cs typeface="Arial" pitchFamily="34" charset="0"/>
              </a:rPr>
              <a:t>If not, could they do their job for the NHS?</a:t>
            </a:r>
          </a:p>
          <a:p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67544" y="1616260"/>
            <a:ext cx="4680520" cy="84365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>
                <a:solidFill>
                  <a:srgbClr val="095FC3"/>
                </a:solidFill>
                <a:latin typeface="Arial" pitchFamily="34" charset="0"/>
                <a:cs typeface="Arial" pitchFamily="34" charset="0"/>
              </a:rPr>
              <a:t>Homework activity</a:t>
            </a:r>
          </a:p>
        </p:txBody>
      </p:sp>
      <p:pic>
        <p:nvPicPr>
          <p:cNvPr id="4" name="Picture 3" descr="Job card workshee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628800"/>
            <a:ext cx="3542564" cy="5013176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13697009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/>
          <p:cNvSpPr txBox="1">
            <a:spLocks/>
          </p:cNvSpPr>
          <p:nvPr/>
        </p:nvSpPr>
        <p:spPr>
          <a:xfrm>
            <a:off x="685800" y="2348880"/>
            <a:ext cx="7772400" cy="959170"/>
          </a:xfrm>
          <a:prstGeom prst="rect">
            <a:avLst/>
          </a:prstGeom>
        </p:spPr>
        <p:txBody>
          <a:bodyPr/>
          <a:lstStyle/>
          <a:p>
            <a:pPr algn="ctr" defTabSz="457200">
              <a:spcBef>
                <a:spcPct val="0"/>
              </a:spcBef>
            </a:pPr>
            <a:r>
              <a:rPr lang="en-US" sz="54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 the hot seat</a:t>
            </a:r>
          </a:p>
        </p:txBody>
      </p:sp>
      <p:sp>
        <p:nvSpPr>
          <p:cNvPr id="9" name="Subtitle 4"/>
          <p:cNvSpPr txBox="1">
            <a:spLocks/>
          </p:cNvSpPr>
          <p:nvPr/>
        </p:nvSpPr>
        <p:spPr>
          <a:xfrm>
            <a:off x="539552" y="3444378"/>
            <a:ext cx="8208912" cy="1752600"/>
          </a:xfrm>
          <a:prstGeom prst="rect">
            <a:avLst/>
          </a:prstGeom>
        </p:spPr>
        <p:txBody>
          <a:bodyPr/>
          <a:lstStyle/>
          <a:p>
            <a:pPr marL="342900" indent="-342900" algn="ctr" defTabSz="457200">
              <a:spcBef>
                <a:spcPct val="20000"/>
              </a:spcBef>
            </a:pPr>
            <a:r>
              <a:rPr lang="en-GB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Let’s talk to some people from the community and the NHS. </a:t>
            </a:r>
          </a:p>
          <a:p>
            <a:pPr marL="342900" indent="-342900" algn="ctr" defTabSz="457200">
              <a:spcBef>
                <a:spcPct val="20000"/>
              </a:spcBef>
            </a:pPr>
            <a:r>
              <a:rPr lang="en-GB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Interviews are a good way of finding out what a job is really like.</a:t>
            </a:r>
          </a:p>
        </p:txBody>
      </p:sp>
    </p:spTree>
    <p:extLst>
      <p:ext uri="{BB962C8B-B14F-4D97-AF65-F5344CB8AC3E}">
        <p14:creationId xmlns:p14="http://schemas.microsoft.com/office/powerpoint/2010/main" val="40320605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2" y="6477000"/>
            <a:ext cx="9144002" cy="381000"/>
          </a:xfrm>
          <a:prstGeom prst="rect">
            <a:avLst/>
          </a:prstGeom>
          <a:gradFill>
            <a:gsLst>
              <a:gs pos="0">
                <a:schemeClr val="accent6"/>
              </a:gs>
              <a:gs pos="100000">
                <a:schemeClr val="accent6">
                  <a:lumMod val="20000"/>
                  <a:lumOff val="80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0" y="1268760"/>
            <a:ext cx="9144000" cy="864096"/>
          </a:xfrm>
          <a:prstGeom prst="rect">
            <a:avLst/>
          </a:prstGeom>
        </p:spPr>
        <p:txBody>
          <a:bodyPr/>
          <a:lstStyle/>
          <a:p>
            <a:pPr algn="ctr" defTabSz="457200">
              <a:spcBef>
                <a:spcPct val="0"/>
              </a:spcBef>
              <a:defRPr/>
            </a:pPr>
            <a:r>
              <a:rPr lang="en-US" sz="4000" b="1">
                <a:solidFill>
                  <a:srgbClr val="095FC3"/>
                </a:solidFill>
                <a:latin typeface="Arial" pitchFamily="34" charset="0"/>
                <a:cs typeface="Arial" pitchFamily="34" charset="0"/>
              </a:rPr>
              <a:t>Example questions</a:t>
            </a:r>
          </a:p>
        </p:txBody>
      </p:sp>
      <p:pic>
        <p:nvPicPr>
          <p:cNvPr id="4" name="Picture 3" descr="step_into_NHS_P_PP_icons_Amb_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96" y="5866713"/>
            <a:ext cx="1565787" cy="785730"/>
          </a:xfrm>
          <a:prstGeom prst="rect">
            <a:avLst/>
          </a:prstGeom>
        </p:spPr>
      </p:pic>
      <p:pic>
        <p:nvPicPr>
          <p:cNvPr id="7" name="Picture 6" descr="step_into_NHS_P_PP_icons_Amb_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606" y="5932624"/>
            <a:ext cx="1273620" cy="697796"/>
          </a:xfrm>
          <a:prstGeom prst="rect">
            <a:avLst/>
          </a:prstGeom>
        </p:spPr>
      </p:pic>
      <p:pic>
        <p:nvPicPr>
          <p:cNvPr id="8" name="Picture 7" descr="step_into_NHS_P_PP_icons_Amb_3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306" y="5852700"/>
            <a:ext cx="1460834" cy="763038"/>
          </a:xfrm>
          <a:prstGeom prst="rect">
            <a:avLst/>
          </a:prstGeom>
        </p:spPr>
      </p:pic>
      <p:pic>
        <p:nvPicPr>
          <p:cNvPr id="9" name="Picture 8" descr="step_into_NHS_P_PP_icons_Amb_4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417" y="5705199"/>
            <a:ext cx="1605499" cy="910539"/>
          </a:xfrm>
          <a:prstGeom prst="rect">
            <a:avLst/>
          </a:prstGeom>
        </p:spPr>
      </p:pic>
      <p:pic>
        <p:nvPicPr>
          <p:cNvPr id="10" name="Picture 9" descr="step_into_NHS_P_PP_icons_Amb_5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797" y="5697858"/>
            <a:ext cx="1903339" cy="910539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457200" y="2060848"/>
            <a:ext cx="8229600" cy="3744416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95FC3"/>
              </a:buClr>
              <a:buSzTx/>
              <a:buFont typeface="Arial"/>
              <a:buChar char="•"/>
              <a:tabLst/>
              <a:defRPr/>
            </a:pPr>
            <a:r>
              <a:rPr kumimoji="0" lang="en-GB" sz="31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What do you do?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95FC3"/>
              </a:buClr>
              <a:buSzTx/>
              <a:buFont typeface="Arial"/>
              <a:buChar char="•"/>
              <a:tabLst/>
              <a:defRPr/>
            </a:pPr>
            <a:r>
              <a:rPr kumimoji="0" lang="en-GB" sz="31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Why did you choose this job?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95FC3"/>
              </a:buClr>
              <a:buSzTx/>
              <a:buFont typeface="Arial"/>
              <a:buChar char="•"/>
              <a:tabLst/>
              <a:defRPr/>
            </a:pPr>
            <a:r>
              <a:rPr kumimoji="0" lang="en-GB" sz="31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What do you do in a normal day?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95FC3"/>
              </a:buClr>
              <a:buSzTx/>
              <a:buFont typeface="Arial"/>
              <a:buChar char="•"/>
              <a:tabLst/>
              <a:defRPr/>
            </a:pPr>
            <a:r>
              <a:rPr kumimoji="0" lang="en-GB" sz="31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What’s the best bit about your job?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95FC3"/>
              </a:buClr>
              <a:buSzTx/>
              <a:buFont typeface="Arial"/>
              <a:buChar char="•"/>
              <a:tabLst/>
              <a:defRPr/>
            </a:pPr>
            <a:r>
              <a:rPr kumimoji="0" lang="en-GB" sz="31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Is there anything that has surprised you?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95FC3"/>
              </a:buClr>
              <a:buSzTx/>
              <a:buFont typeface="Arial"/>
              <a:buChar char="•"/>
              <a:tabLst/>
              <a:defRPr/>
            </a:pPr>
            <a:r>
              <a:rPr kumimoji="0" lang="en-GB" sz="31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What do you need to be good at to do </a:t>
            </a:r>
            <a:r>
              <a:rPr lang="en-GB" sz="3100">
                <a:latin typeface="Arial" pitchFamily="34" charset="0"/>
                <a:cs typeface="Arial" pitchFamily="34" charset="0"/>
              </a:rPr>
              <a:t>the job</a:t>
            </a:r>
            <a:r>
              <a:rPr kumimoji="0" lang="en-GB" sz="31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?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95FC3"/>
              </a:buClr>
              <a:buSzTx/>
              <a:buFont typeface="Arial"/>
              <a:buChar char="•"/>
              <a:tabLst/>
              <a:defRPr/>
            </a:pPr>
            <a:r>
              <a:rPr kumimoji="0" lang="en-GB" sz="31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What did you need to learn?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95FC3"/>
              </a:buClr>
              <a:buSzTx/>
              <a:buFont typeface="Arial"/>
              <a:buChar char="•"/>
              <a:tabLst/>
              <a:defRPr/>
            </a:pPr>
            <a:r>
              <a:rPr kumimoji="0" lang="en-GB" sz="31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Did you have to overcome any barriers? If so, how did you do </a:t>
            </a:r>
            <a:r>
              <a:rPr lang="en-GB" sz="3100">
                <a:latin typeface="Arial" pitchFamily="34" charset="0"/>
                <a:cs typeface="Arial" pitchFamily="34" charset="0"/>
              </a:rPr>
              <a:t>this</a:t>
            </a:r>
            <a:r>
              <a:rPr kumimoji="0" lang="en-GB" sz="31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?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95FC3"/>
              </a:buClr>
              <a:buSzTx/>
              <a:buFont typeface="Arial"/>
              <a:buChar char="•"/>
              <a:tabLst/>
              <a:defRPr/>
            </a:pPr>
            <a:r>
              <a:rPr kumimoji="0" lang="en-GB" sz="31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What would you say to someone considering this job?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GB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59713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/>
          <p:cNvSpPr txBox="1">
            <a:spLocks/>
          </p:cNvSpPr>
          <p:nvPr/>
        </p:nvSpPr>
        <p:spPr>
          <a:xfrm>
            <a:off x="685800" y="2348880"/>
            <a:ext cx="7772400" cy="959170"/>
          </a:xfrm>
          <a:prstGeom prst="rect">
            <a:avLst/>
          </a:prstGeom>
        </p:spPr>
        <p:txBody>
          <a:bodyPr/>
          <a:lstStyle/>
          <a:p>
            <a:pPr algn="ctr" defTabSz="457200">
              <a:spcBef>
                <a:spcPct val="0"/>
              </a:spcBef>
              <a:defRPr/>
            </a:pPr>
            <a:r>
              <a:rPr lang="en-US" sz="54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Sophie’s story</a:t>
            </a:r>
          </a:p>
        </p:txBody>
      </p:sp>
      <p:sp>
        <p:nvSpPr>
          <p:cNvPr id="9" name="Subtitle 4"/>
          <p:cNvSpPr txBox="1">
            <a:spLocks/>
          </p:cNvSpPr>
          <p:nvPr/>
        </p:nvSpPr>
        <p:spPr>
          <a:xfrm>
            <a:off x="1187624" y="3444378"/>
            <a:ext cx="6696744" cy="1752600"/>
          </a:xfrm>
          <a:prstGeom prst="rect">
            <a:avLst/>
          </a:prstGeom>
        </p:spPr>
        <p:txBody>
          <a:bodyPr/>
          <a:lstStyle/>
          <a:p>
            <a:pPr marL="342900" indent="-342900" algn="ctr" defTabSz="457200">
              <a:spcBef>
                <a:spcPct val="20000"/>
              </a:spcBef>
              <a:defRPr/>
            </a:pPr>
            <a:r>
              <a:rPr lang="en-GB" sz="32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Who does Sophie meet from the NHS and how do they help her?</a:t>
            </a:r>
          </a:p>
        </p:txBody>
      </p:sp>
    </p:spTree>
    <p:extLst>
      <p:ext uri="{BB962C8B-B14F-4D97-AF65-F5344CB8AC3E}">
        <p14:creationId xmlns:p14="http://schemas.microsoft.com/office/powerpoint/2010/main" val="40320605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" y="6477000"/>
            <a:ext cx="9144002" cy="381000"/>
          </a:xfrm>
          <a:prstGeom prst="rect">
            <a:avLst/>
          </a:prstGeom>
          <a:gradFill>
            <a:gsLst>
              <a:gs pos="0">
                <a:schemeClr val="accent6"/>
              </a:gs>
              <a:gs pos="100000">
                <a:schemeClr val="accent6">
                  <a:lumMod val="20000"/>
                  <a:lumOff val="80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6" descr="step_into_NHS_P_PP_icons_Amb_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96" y="5866713"/>
            <a:ext cx="1565787" cy="785730"/>
          </a:xfrm>
          <a:prstGeom prst="rect">
            <a:avLst/>
          </a:prstGeom>
        </p:spPr>
      </p:pic>
      <p:pic>
        <p:nvPicPr>
          <p:cNvPr id="8" name="Picture 7" descr="step_into_NHS_P_PP_icons_Amb_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606" y="5932624"/>
            <a:ext cx="1273620" cy="697796"/>
          </a:xfrm>
          <a:prstGeom prst="rect">
            <a:avLst/>
          </a:prstGeom>
        </p:spPr>
      </p:pic>
      <p:pic>
        <p:nvPicPr>
          <p:cNvPr id="9" name="Picture 8" descr="step_into_NHS_P_PP_icons_Amb_3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306" y="5852700"/>
            <a:ext cx="1460834" cy="763038"/>
          </a:xfrm>
          <a:prstGeom prst="rect">
            <a:avLst/>
          </a:prstGeom>
        </p:spPr>
      </p:pic>
      <p:pic>
        <p:nvPicPr>
          <p:cNvPr id="13" name="Picture 12" descr="step_into_NHS_P_PP_icons_Amb_4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417" y="5705199"/>
            <a:ext cx="1605499" cy="910539"/>
          </a:xfrm>
          <a:prstGeom prst="rect">
            <a:avLst/>
          </a:prstGeom>
        </p:spPr>
      </p:pic>
      <p:pic>
        <p:nvPicPr>
          <p:cNvPr id="14" name="Picture 13" descr="step_into_NHS_P_PP_icons_Amb_5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797" y="5697858"/>
            <a:ext cx="1903339" cy="910539"/>
          </a:xfrm>
          <a:prstGeom prst="rect">
            <a:avLst/>
          </a:prstGeom>
        </p:spPr>
      </p:pic>
      <p:sp>
        <p:nvSpPr>
          <p:cNvPr id="10" name="Title 3"/>
          <p:cNvSpPr txBox="1">
            <a:spLocks/>
          </p:cNvSpPr>
          <p:nvPr/>
        </p:nvSpPr>
        <p:spPr>
          <a:xfrm>
            <a:off x="467544" y="1484784"/>
            <a:ext cx="8208912" cy="4032448"/>
          </a:xfrm>
          <a:prstGeom prst="rect">
            <a:avLst/>
          </a:prstGeom>
        </p:spPr>
        <p:txBody>
          <a:bodyPr/>
          <a:lstStyle/>
          <a:p>
            <a:pPr algn="ctr" defTabSz="457200">
              <a:spcBef>
                <a:spcPct val="0"/>
              </a:spcBef>
              <a:defRPr/>
            </a:pPr>
            <a:r>
              <a:rPr lang="en-US" sz="4000" b="1" dirty="0">
                <a:solidFill>
                  <a:srgbClr val="095FC3"/>
                </a:solidFill>
                <a:latin typeface="Arial" pitchFamily="34" charset="0"/>
                <a:cs typeface="Arial" pitchFamily="34" charset="0"/>
              </a:rPr>
              <a:t>Sophie’s story</a:t>
            </a:r>
          </a:p>
          <a:p>
            <a:pPr algn="ctr" defTabSz="457200">
              <a:spcBef>
                <a:spcPct val="0"/>
              </a:spcBef>
              <a:defRPr/>
            </a:pPr>
            <a:endParaRPr lang="en-US" sz="1400" b="1" dirty="0">
              <a:solidFill>
                <a:srgbClr val="095FC3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GB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en-GB" sz="2800" b="1" dirty="0">
                <a:latin typeface="Arial" pitchFamily="34" charset="0"/>
                <a:cs typeface="Arial" pitchFamily="34" charset="0"/>
              </a:rPr>
              <a:t>What’s the problem?</a:t>
            </a:r>
          </a:p>
          <a:p>
            <a:pPr algn="ctr">
              <a:buNone/>
            </a:pPr>
            <a:endParaRPr lang="en-GB" sz="1000" b="1" dirty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en-GB" sz="2800" dirty="0">
                <a:latin typeface="Arial" pitchFamily="34" charset="0"/>
                <a:cs typeface="Arial" pitchFamily="34" charset="0"/>
              </a:rPr>
              <a:t>Sophie loves playing football. A bad tackle turns her leg into a balloon. It really hurts! Her mum calls for an ambulance and the </a:t>
            </a:r>
            <a:r>
              <a:rPr lang="en-GB" sz="2800" b="1" dirty="0">
                <a:latin typeface="Arial" pitchFamily="34" charset="0"/>
                <a:cs typeface="Arial" pitchFamily="34" charset="0"/>
              </a:rPr>
              <a:t>paramedic</a:t>
            </a:r>
            <a:r>
              <a:rPr lang="en-GB" sz="2800" dirty="0">
                <a:latin typeface="Arial" pitchFamily="34" charset="0"/>
                <a:cs typeface="Arial" pitchFamily="34" charset="0"/>
              </a:rPr>
              <a:t> takes a look. She then takes Sophie to A&amp;E.</a:t>
            </a:r>
          </a:p>
          <a:p>
            <a:pPr algn="ctr"/>
            <a:endParaRPr lang="en-GB" sz="2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GB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 defTabSz="457200">
              <a:spcBef>
                <a:spcPct val="0"/>
              </a:spcBef>
              <a:defRPr/>
            </a:pPr>
            <a:endParaRPr lang="en-US" sz="3200" b="1" dirty="0">
              <a:solidFill>
                <a:srgbClr val="095FC3"/>
              </a:solidFill>
              <a:latin typeface="Arial" pitchFamily="34" charset="0"/>
              <a:cs typeface="Arial" pitchFamily="34" charset="0"/>
            </a:endParaRPr>
          </a:p>
          <a:p>
            <a:pPr algn="ctr" defTabSz="457200">
              <a:spcBef>
                <a:spcPct val="0"/>
              </a:spcBef>
              <a:defRPr/>
            </a:pPr>
            <a:endParaRPr lang="en-US" sz="3200" b="1" dirty="0">
              <a:solidFill>
                <a:srgbClr val="095FC3"/>
              </a:solidFill>
              <a:latin typeface="Arial" pitchFamily="34" charset="0"/>
              <a:cs typeface="Arial" pitchFamily="34" charset="0"/>
            </a:endParaRPr>
          </a:p>
          <a:p>
            <a:pPr algn="ctr" defTabSz="457200">
              <a:spcBef>
                <a:spcPct val="0"/>
              </a:spcBef>
              <a:defRPr/>
            </a:pPr>
            <a:endParaRPr lang="en-US" sz="3200" b="1" dirty="0">
              <a:solidFill>
                <a:srgbClr val="095FC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85192" y="2060849"/>
            <a:ext cx="8363272" cy="230425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algn="ctr" defTabSz="457200">
              <a:spcBef>
                <a:spcPct val="20000"/>
              </a:spcBef>
              <a:buFont typeface="Arial"/>
              <a:buNone/>
              <a:defRPr/>
            </a:pPr>
            <a:endParaRPr lang="en-GB" sz="16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ctr">
              <a:spcBef>
                <a:spcPct val="20000"/>
              </a:spcBef>
            </a:pPr>
            <a:endParaRPr lang="en-GB" sz="40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ctr" defTabSz="457200">
              <a:spcBef>
                <a:spcPct val="20000"/>
              </a:spcBef>
              <a:buFont typeface="Arial"/>
              <a:buNone/>
              <a:defRPr/>
            </a:pPr>
            <a:endParaRPr lang="en-GB" sz="10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ctr" defTabSz="457200">
              <a:spcBef>
                <a:spcPct val="20000"/>
              </a:spcBef>
              <a:buFont typeface="Arial"/>
              <a:buNone/>
              <a:defRPr/>
            </a:pPr>
            <a:endParaRPr lang="en-GB" sz="2800">
              <a:solidFill>
                <a:prstClr val="black"/>
              </a:solidFill>
            </a:endParaRPr>
          </a:p>
          <a:p>
            <a:pPr marL="342900" indent="-342900" algn="ctr" defTabSz="457200">
              <a:spcBef>
                <a:spcPct val="20000"/>
              </a:spcBef>
              <a:buFont typeface="Arial"/>
              <a:buNone/>
              <a:defRPr/>
            </a:pPr>
            <a:endParaRPr lang="en-GB" sz="40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1654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623870"/>
            <a:ext cx="4474840" cy="3829466"/>
          </a:xfrm>
        </p:spPr>
        <p:txBody>
          <a:bodyPr>
            <a:normAutofit lnSpcReduction="10000"/>
          </a:bodyPr>
          <a:lstStyle/>
          <a:p>
            <a:r>
              <a:rPr lang="en-GB" sz="3000" dirty="0">
                <a:latin typeface="Arial" pitchFamily="34" charset="0"/>
                <a:cs typeface="Arial" pitchFamily="34" charset="0"/>
              </a:rPr>
              <a:t>How many different people working in the NHS help Sophie?</a:t>
            </a:r>
          </a:p>
          <a:p>
            <a:endParaRPr lang="en-GB" sz="3000" dirty="0">
              <a:latin typeface="Arial" pitchFamily="34" charset="0"/>
              <a:cs typeface="Arial" pitchFamily="34" charset="0"/>
            </a:endParaRPr>
          </a:p>
          <a:p>
            <a:r>
              <a:rPr lang="en-GB" sz="3000" dirty="0">
                <a:latin typeface="Arial" pitchFamily="34" charset="0"/>
                <a:cs typeface="Arial" pitchFamily="34" charset="0"/>
              </a:rPr>
              <a:t>As you hear Sophie’s story, are there any jobs that sound interesting to you?</a:t>
            </a:r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1616260"/>
            <a:ext cx="6491064" cy="84365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>
                <a:solidFill>
                  <a:srgbClr val="095FC3"/>
                </a:solidFill>
                <a:latin typeface="Arial" pitchFamily="34" charset="0"/>
                <a:cs typeface="Arial" pitchFamily="34" charset="0"/>
              </a:rPr>
              <a:t>Sophie’s story</a:t>
            </a:r>
          </a:p>
        </p:txBody>
      </p:sp>
      <p:pic>
        <p:nvPicPr>
          <p:cNvPr id="2" name="Picture 1" descr="Sophie story card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556792"/>
            <a:ext cx="3600400" cy="5095020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13697009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28184" y="2132856"/>
            <a:ext cx="2808312" cy="4320480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>
              <a:buNone/>
            </a:pPr>
            <a:r>
              <a:rPr lang="en-GB" sz="3000">
                <a:latin typeface="Arial" pitchFamily="34" charset="0"/>
                <a:cs typeface="Arial" pitchFamily="34" charset="0"/>
              </a:rPr>
              <a:t>	</a:t>
            </a:r>
            <a:r>
              <a:rPr lang="en-GB"/>
              <a:t>Sophie arrives at A&amp;E and a helpful </a:t>
            </a:r>
            <a:r>
              <a:rPr lang="en-GB" b="1">
                <a:solidFill>
                  <a:srgbClr val="095FC3"/>
                </a:solidFill>
              </a:rPr>
              <a:t>porter</a:t>
            </a:r>
            <a:r>
              <a:rPr lang="en-GB"/>
              <a:t> brings her in from the ambulance. The </a:t>
            </a:r>
            <a:r>
              <a:rPr lang="en-GB" b="1">
                <a:solidFill>
                  <a:srgbClr val="095FC3"/>
                </a:solidFill>
              </a:rPr>
              <a:t>receptionist</a:t>
            </a:r>
            <a:r>
              <a:rPr lang="en-GB"/>
              <a:t> smiles and registers her. Then a </a:t>
            </a:r>
            <a:r>
              <a:rPr lang="en-GB" b="1">
                <a:solidFill>
                  <a:srgbClr val="095FC3"/>
                </a:solidFill>
              </a:rPr>
              <a:t>triage nurse</a:t>
            </a:r>
            <a:r>
              <a:rPr lang="en-GB"/>
              <a:t> assesses her leg and asks how she's feeling –  "</a:t>
            </a:r>
            <a:r>
              <a:rPr lang="en-GB" i="1"/>
              <a:t>A little dizzy to be honest.“</a:t>
            </a:r>
          </a:p>
          <a:p>
            <a:pPr>
              <a:buNone/>
            </a:pPr>
            <a:endParaRPr lang="en-GB"/>
          </a:p>
          <a:p>
            <a:pPr>
              <a:buNone/>
            </a:pPr>
            <a:r>
              <a:rPr lang="en-GB"/>
              <a:t>	Sophie sees an </a:t>
            </a:r>
            <a:r>
              <a:rPr lang="en-GB" b="1">
                <a:solidFill>
                  <a:srgbClr val="095FC3"/>
                </a:solidFill>
              </a:rPr>
              <a:t>A&amp;E doctor</a:t>
            </a:r>
            <a:r>
              <a:rPr lang="en-GB">
                <a:solidFill>
                  <a:srgbClr val="095FC3"/>
                </a:solidFill>
              </a:rPr>
              <a:t> </a:t>
            </a:r>
            <a:r>
              <a:rPr lang="en-GB"/>
              <a:t>who thinks it's broken. No wonder it's painful!</a:t>
            </a:r>
          </a:p>
          <a:p>
            <a:endParaRPr lang="en-US"/>
          </a:p>
        </p:txBody>
      </p:sp>
      <p:pic>
        <p:nvPicPr>
          <p:cNvPr id="2" name="Picture 1" descr="Sophie 1 copy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132856"/>
            <a:ext cx="6069068" cy="42923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9512" y="1393612"/>
            <a:ext cx="7128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solidFill>
                  <a:srgbClr val="095FC3"/>
                </a:solidFill>
              </a:rPr>
              <a:t>Accident and emergency (A&amp;E) department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1369700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7544" y="2623870"/>
            <a:ext cx="4906888" cy="3502293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GB" sz="3200" dirty="0">
                <a:latin typeface="Arial" pitchFamily="34" charset="0"/>
                <a:cs typeface="Arial" pitchFamily="34" charset="0"/>
              </a:rPr>
              <a:t>You will be able to identify different jobs in the community</a:t>
            </a:r>
          </a:p>
          <a:p>
            <a:pPr>
              <a:lnSpc>
                <a:spcPct val="120000"/>
              </a:lnSpc>
            </a:pPr>
            <a:r>
              <a:rPr lang="en-GB" sz="3200" dirty="0">
                <a:latin typeface="Arial" pitchFamily="34" charset="0"/>
                <a:cs typeface="Arial" pitchFamily="34" charset="0"/>
              </a:rPr>
              <a:t>You will be able to describe a range of jobs in the NHS</a:t>
            </a:r>
          </a:p>
          <a:p>
            <a:pPr>
              <a:lnSpc>
                <a:spcPct val="120000"/>
              </a:lnSpc>
            </a:pPr>
            <a:r>
              <a:rPr lang="en-GB" sz="3200" dirty="0">
                <a:latin typeface="Arial" pitchFamily="34" charset="0"/>
                <a:cs typeface="Arial" pitchFamily="34" charset="0"/>
              </a:rPr>
              <a:t>You will be able to describe some of the skills and qualities that different jobs need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1616260"/>
            <a:ext cx="5194920" cy="84365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>
                <a:solidFill>
                  <a:srgbClr val="095FC3"/>
                </a:solidFill>
                <a:latin typeface="Arial" pitchFamily="34" charset="0"/>
                <a:cs typeface="Arial" pitchFamily="34" charset="0"/>
              </a:rPr>
              <a:t>What will you learn?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917" y="1412776"/>
            <a:ext cx="3388374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7009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6176" y="2132856"/>
            <a:ext cx="2880320" cy="4725144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en-GB" sz="3000">
                <a:latin typeface="Arial" pitchFamily="34" charset="0"/>
                <a:cs typeface="Arial" pitchFamily="34" charset="0"/>
              </a:rPr>
              <a:t>	</a:t>
            </a:r>
            <a:r>
              <a:rPr lang="en-GB" sz="3600"/>
              <a:t>She needs an x-ray. The </a:t>
            </a:r>
            <a:r>
              <a:rPr lang="en-GB" sz="3600" b="1">
                <a:solidFill>
                  <a:srgbClr val="095FC3"/>
                </a:solidFill>
              </a:rPr>
              <a:t>porter</a:t>
            </a:r>
            <a:r>
              <a:rPr lang="en-GB" sz="3600" b="1"/>
              <a:t> </a:t>
            </a:r>
            <a:r>
              <a:rPr lang="en-GB" sz="3600"/>
              <a:t>wheels her to the </a:t>
            </a:r>
            <a:r>
              <a:rPr lang="en-GB" sz="3600" b="1">
                <a:solidFill>
                  <a:srgbClr val="095FC3"/>
                </a:solidFill>
              </a:rPr>
              <a:t>diagnostic</a:t>
            </a:r>
            <a:r>
              <a:rPr lang="en-GB" sz="3600">
                <a:solidFill>
                  <a:srgbClr val="095FC3"/>
                </a:solidFill>
              </a:rPr>
              <a:t> </a:t>
            </a:r>
            <a:r>
              <a:rPr lang="en-GB" sz="3600" b="1">
                <a:solidFill>
                  <a:srgbClr val="095FC3"/>
                </a:solidFill>
              </a:rPr>
              <a:t>radiographer</a:t>
            </a:r>
            <a:r>
              <a:rPr lang="en-GB" sz="3600"/>
              <a:t>.</a:t>
            </a:r>
          </a:p>
          <a:p>
            <a:pPr>
              <a:buNone/>
            </a:pPr>
            <a:endParaRPr lang="en-GB" sz="3600"/>
          </a:p>
          <a:p>
            <a:pPr>
              <a:buNone/>
            </a:pPr>
            <a:r>
              <a:rPr lang="en-GB" sz="3600"/>
              <a:t>	It's confirmed – Sophie's leg is broken!</a:t>
            </a:r>
          </a:p>
          <a:p>
            <a:pPr>
              <a:buNone/>
            </a:pPr>
            <a:endParaRPr lang="en-GB" sz="3600"/>
          </a:p>
          <a:p>
            <a:pPr>
              <a:buNone/>
            </a:pPr>
            <a:r>
              <a:rPr lang="en-GB" sz="3600"/>
              <a:t>	A </a:t>
            </a:r>
            <a:r>
              <a:rPr lang="en-GB" sz="3600" b="1">
                <a:solidFill>
                  <a:srgbClr val="095FC3"/>
                </a:solidFill>
              </a:rPr>
              <a:t>children's nurse</a:t>
            </a:r>
            <a:r>
              <a:rPr lang="en-GB" sz="3600">
                <a:solidFill>
                  <a:srgbClr val="095FC3"/>
                </a:solidFill>
              </a:rPr>
              <a:t> </a:t>
            </a:r>
            <a:r>
              <a:rPr lang="en-GB" sz="3600"/>
              <a:t>covers her wound with a dressing. She needs to stay in hospital overnight. The </a:t>
            </a:r>
            <a:r>
              <a:rPr lang="en-GB" sz="3600" b="1">
                <a:solidFill>
                  <a:srgbClr val="095FC3"/>
                </a:solidFill>
              </a:rPr>
              <a:t>porter</a:t>
            </a:r>
            <a:r>
              <a:rPr lang="en-GB" sz="3600">
                <a:solidFill>
                  <a:srgbClr val="095FC3"/>
                </a:solidFill>
              </a:rPr>
              <a:t> </a:t>
            </a:r>
            <a:r>
              <a:rPr lang="en-GB" sz="3600"/>
              <a:t>is back and takes her to the ward.</a:t>
            </a:r>
          </a:p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51520" y="1465620"/>
            <a:ext cx="7128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solidFill>
                  <a:srgbClr val="095FC3"/>
                </a:solidFill>
              </a:rPr>
              <a:t>Trip to the x-ray department and back</a:t>
            </a:r>
            <a:endParaRPr lang="en-US" sz="2800"/>
          </a:p>
        </p:txBody>
      </p:sp>
      <p:pic>
        <p:nvPicPr>
          <p:cNvPr id="4" name="Picture 3" descr="Sophie 2 copy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132856"/>
            <a:ext cx="6048672" cy="4277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2675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36096" y="1772816"/>
            <a:ext cx="3600400" cy="5085184"/>
          </a:xfrm>
        </p:spPr>
        <p:txBody>
          <a:bodyPr>
            <a:normAutofit fontScale="40000" lnSpcReduction="20000"/>
          </a:bodyPr>
          <a:lstStyle/>
          <a:p>
            <a:pPr>
              <a:buNone/>
            </a:pPr>
            <a:r>
              <a:rPr lang="en-GB" sz="3000">
                <a:latin typeface="Arial" pitchFamily="34" charset="0"/>
                <a:cs typeface="Arial" pitchFamily="34" charset="0"/>
              </a:rPr>
              <a:t>	</a:t>
            </a:r>
            <a:r>
              <a:rPr lang="en-GB" sz="4500"/>
              <a:t>The bed looks nothing like the messy one she left in her bedroom this morning! The </a:t>
            </a:r>
            <a:r>
              <a:rPr lang="en-GB" sz="4500" b="1">
                <a:solidFill>
                  <a:srgbClr val="095FC3"/>
                </a:solidFill>
              </a:rPr>
              <a:t>housekeeper</a:t>
            </a:r>
            <a:r>
              <a:rPr lang="en-GB" sz="4500"/>
              <a:t> has ensured it is perfectly made using the clean sheets the </a:t>
            </a:r>
            <a:r>
              <a:rPr lang="en-GB" sz="4500" b="1">
                <a:solidFill>
                  <a:srgbClr val="095FC3"/>
                </a:solidFill>
              </a:rPr>
              <a:t>laundry assistant</a:t>
            </a:r>
            <a:r>
              <a:rPr lang="en-GB" sz="4500">
                <a:solidFill>
                  <a:srgbClr val="095FC3"/>
                </a:solidFill>
              </a:rPr>
              <a:t> </a:t>
            </a:r>
            <a:r>
              <a:rPr lang="en-GB" sz="4500"/>
              <a:t>dropped off earlier.</a:t>
            </a:r>
          </a:p>
          <a:p>
            <a:pPr>
              <a:buNone/>
            </a:pPr>
            <a:endParaRPr lang="en-GB" sz="4500"/>
          </a:p>
          <a:p>
            <a:pPr>
              <a:buNone/>
            </a:pPr>
            <a:r>
              <a:rPr lang="en-GB" sz="4500"/>
              <a:t>	The </a:t>
            </a:r>
            <a:r>
              <a:rPr lang="en-GB" sz="4500" b="1">
                <a:solidFill>
                  <a:srgbClr val="095FC3"/>
                </a:solidFill>
              </a:rPr>
              <a:t>healthcare assistant</a:t>
            </a:r>
            <a:r>
              <a:rPr lang="en-GB" sz="4500">
                <a:solidFill>
                  <a:srgbClr val="095FC3"/>
                </a:solidFill>
              </a:rPr>
              <a:t> </a:t>
            </a:r>
            <a:r>
              <a:rPr lang="en-GB" sz="4500"/>
              <a:t>makes Sophie comfortable and the </a:t>
            </a:r>
            <a:r>
              <a:rPr lang="en-GB" sz="4500" b="1">
                <a:solidFill>
                  <a:srgbClr val="095FC3"/>
                </a:solidFill>
              </a:rPr>
              <a:t>children's nurse </a:t>
            </a:r>
            <a:r>
              <a:rPr lang="en-GB" sz="4500"/>
              <a:t>gives her some medicine for the pain.</a:t>
            </a:r>
          </a:p>
          <a:p>
            <a:pPr>
              <a:buNone/>
            </a:pPr>
            <a:endParaRPr lang="en-GB" sz="4500"/>
          </a:p>
          <a:p>
            <a:pPr>
              <a:buNone/>
            </a:pPr>
            <a:r>
              <a:rPr lang="en-GB" sz="4500"/>
              <a:t>	The food arrives and </a:t>
            </a:r>
            <a:r>
              <a:rPr lang="en-GB" sz="4500" i="1"/>
              <a:t>"It's better than dad's cooking," </a:t>
            </a:r>
            <a:r>
              <a:rPr lang="en-GB" sz="4500"/>
              <a:t>thinks Sophie, and he's the best cook in their house! The </a:t>
            </a:r>
            <a:r>
              <a:rPr lang="en-GB" sz="4500" b="1">
                <a:solidFill>
                  <a:srgbClr val="095FC3"/>
                </a:solidFill>
              </a:rPr>
              <a:t>chef</a:t>
            </a:r>
            <a:r>
              <a:rPr lang="en-GB" sz="4500">
                <a:solidFill>
                  <a:srgbClr val="095FC3"/>
                </a:solidFill>
              </a:rPr>
              <a:t> </a:t>
            </a:r>
            <a:r>
              <a:rPr lang="en-GB" sz="4500"/>
              <a:t>must be good because she carries on eating even after hearing she needs an operation.</a:t>
            </a:r>
          </a:p>
          <a:p>
            <a:endParaRPr lang="en-US" sz="4500"/>
          </a:p>
          <a:p>
            <a:endParaRPr lang="en-US" sz="4500"/>
          </a:p>
        </p:txBody>
      </p:sp>
      <p:sp>
        <p:nvSpPr>
          <p:cNvPr id="5" name="TextBox 4"/>
          <p:cNvSpPr txBox="1"/>
          <p:nvPr/>
        </p:nvSpPr>
        <p:spPr>
          <a:xfrm>
            <a:off x="179512" y="1609636"/>
            <a:ext cx="7128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solidFill>
                  <a:srgbClr val="095FC3"/>
                </a:solidFill>
              </a:rPr>
              <a:t>On the ward </a:t>
            </a:r>
            <a:endParaRPr lang="en-US" sz="2800"/>
          </a:p>
        </p:txBody>
      </p:sp>
      <p:pic>
        <p:nvPicPr>
          <p:cNvPr id="6" name="Picture 5" descr="Sophie 4 copy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348880"/>
            <a:ext cx="5396085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1524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88224" y="2060848"/>
            <a:ext cx="2448272" cy="3600400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n-GB" sz="3000">
                <a:latin typeface="Arial" pitchFamily="34" charset="0"/>
                <a:cs typeface="Arial" pitchFamily="34" charset="0"/>
              </a:rPr>
              <a:t>	</a:t>
            </a:r>
            <a:r>
              <a:rPr lang="en-GB" sz="2900"/>
              <a:t>A </a:t>
            </a:r>
            <a:r>
              <a:rPr lang="en-GB" sz="2900" b="1">
                <a:solidFill>
                  <a:srgbClr val="095FC3"/>
                </a:solidFill>
              </a:rPr>
              <a:t>phlebotomist </a:t>
            </a:r>
            <a:r>
              <a:rPr lang="en-GB" sz="2900"/>
              <a:t>comes to take some blood. It's really not </a:t>
            </a:r>
            <a:r>
              <a:rPr lang="en-GB" sz="2900" i="1"/>
              <a:t>that </a:t>
            </a:r>
            <a:r>
              <a:rPr lang="en-GB" sz="2900"/>
              <a:t>bad!</a:t>
            </a:r>
          </a:p>
          <a:p>
            <a:pPr>
              <a:buNone/>
            </a:pPr>
            <a:endParaRPr lang="en-GB" sz="2900"/>
          </a:p>
          <a:p>
            <a:pPr>
              <a:buNone/>
            </a:pPr>
            <a:r>
              <a:rPr lang="en-GB" sz="2900"/>
              <a:t>	The blood is then tested by a </a:t>
            </a:r>
            <a:r>
              <a:rPr lang="en-GB" sz="2900" b="1">
                <a:solidFill>
                  <a:srgbClr val="095FC3"/>
                </a:solidFill>
              </a:rPr>
              <a:t>biomedical scientist</a:t>
            </a:r>
            <a:r>
              <a:rPr lang="en-GB" sz="2900">
                <a:solidFill>
                  <a:srgbClr val="095FC3"/>
                </a:solidFill>
              </a:rPr>
              <a:t> </a:t>
            </a:r>
            <a:r>
              <a:rPr lang="en-GB" sz="2900"/>
              <a:t>to check she is okay to have the operation.</a:t>
            </a:r>
          </a:p>
          <a:p>
            <a:endParaRPr lang="en-US" sz="2900"/>
          </a:p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79512" y="1393612"/>
            <a:ext cx="7128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solidFill>
                  <a:srgbClr val="095FC3"/>
                </a:solidFill>
              </a:rPr>
              <a:t>In the laboratory</a:t>
            </a:r>
            <a:endParaRPr lang="en-US" sz="2800"/>
          </a:p>
        </p:txBody>
      </p:sp>
      <p:pic>
        <p:nvPicPr>
          <p:cNvPr id="6" name="Picture 5" descr="Sophie 3 copy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060848"/>
            <a:ext cx="6552728" cy="4634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1395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2144" y="2177480"/>
            <a:ext cx="3024336" cy="4680520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en-GB" sz="3000">
                <a:latin typeface="Arial" pitchFamily="34" charset="0"/>
                <a:cs typeface="Arial" pitchFamily="34" charset="0"/>
              </a:rPr>
              <a:t>	</a:t>
            </a:r>
            <a:r>
              <a:rPr lang="en-GB" sz="2900"/>
              <a:t>A few hours later, a team of people greet her in the operating theatre. Sophie can't believe they are all there for her! There's a </a:t>
            </a:r>
            <a:r>
              <a:rPr lang="en-GB" sz="2900" b="1">
                <a:solidFill>
                  <a:srgbClr val="095FC3"/>
                </a:solidFill>
              </a:rPr>
              <a:t>surgeon</a:t>
            </a:r>
            <a:r>
              <a:rPr lang="en-GB" sz="2900">
                <a:solidFill>
                  <a:srgbClr val="095FC3"/>
                </a:solidFill>
              </a:rPr>
              <a:t>, </a:t>
            </a:r>
            <a:r>
              <a:rPr lang="en-GB" sz="2900" b="1">
                <a:solidFill>
                  <a:srgbClr val="095FC3"/>
                </a:solidFill>
              </a:rPr>
              <a:t>anaesthetist</a:t>
            </a:r>
            <a:r>
              <a:rPr lang="en-GB" sz="2900">
                <a:solidFill>
                  <a:srgbClr val="095FC3"/>
                </a:solidFill>
              </a:rPr>
              <a:t>, </a:t>
            </a:r>
            <a:r>
              <a:rPr lang="en-GB" sz="2900" b="1">
                <a:solidFill>
                  <a:srgbClr val="095FC3"/>
                </a:solidFill>
              </a:rPr>
              <a:t>theatre nurse</a:t>
            </a:r>
            <a:r>
              <a:rPr lang="en-GB" sz="2900">
                <a:solidFill>
                  <a:srgbClr val="095FC3"/>
                </a:solidFill>
              </a:rPr>
              <a:t> </a:t>
            </a:r>
            <a:r>
              <a:rPr lang="en-GB" sz="2900"/>
              <a:t>and </a:t>
            </a:r>
            <a:r>
              <a:rPr lang="en-GB" sz="2900" b="1">
                <a:solidFill>
                  <a:srgbClr val="095FC3"/>
                </a:solidFill>
              </a:rPr>
              <a:t>operating department practitioner</a:t>
            </a:r>
            <a:r>
              <a:rPr lang="en-GB" sz="2900"/>
              <a:t>. They all do different things.</a:t>
            </a:r>
          </a:p>
          <a:p>
            <a:pPr>
              <a:buNone/>
            </a:pPr>
            <a:endParaRPr lang="en-GB" sz="2900"/>
          </a:p>
          <a:p>
            <a:pPr>
              <a:buNone/>
            </a:pPr>
            <a:r>
              <a:rPr lang="en-GB" sz="2900"/>
              <a:t>	After the operation, an </a:t>
            </a:r>
            <a:r>
              <a:rPr lang="en-GB" sz="2900" b="1">
                <a:solidFill>
                  <a:srgbClr val="095FC3"/>
                </a:solidFill>
              </a:rPr>
              <a:t>orthopaedic practitioner </a:t>
            </a:r>
            <a:r>
              <a:rPr lang="en-GB" sz="2900"/>
              <a:t>puts a plaster cast on her leg. That will keep everything in place while it heals. Sophie can't wait for friends to decorate it.</a:t>
            </a:r>
          </a:p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51520" y="1496978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sz="2800" b="1">
                <a:solidFill>
                  <a:srgbClr val="095FC3"/>
                </a:solidFill>
              </a:rPr>
              <a:t>The operating theatre</a:t>
            </a:r>
          </a:p>
          <a:p>
            <a:pPr>
              <a:buNone/>
            </a:pPr>
            <a:endParaRPr lang="en-GB" sz="1200">
              <a:solidFill>
                <a:srgbClr val="095FC3"/>
              </a:solidFill>
            </a:endParaRPr>
          </a:p>
        </p:txBody>
      </p:sp>
      <p:pic>
        <p:nvPicPr>
          <p:cNvPr id="2" name="Picture 1" descr="Sophie 5 copy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2204864"/>
            <a:ext cx="5987043" cy="4234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7884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00192" y="2060848"/>
            <a:ext cx="2664296" cy="4680520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en-GB" sz="3000">
                <a:latin typeface="Arial" pitchFamily="34" charset="0"/>
                <a:cs typeface="Arial" pitchFamily="34" charset="0"/>
              </a:rPr>
              <a:t>	</a:t>
            </a:r>
            <a:r>
              <a:rPr lang="en-GB" sz="3600"/>
              <a:t>When the </a:t>
            </a:r>
            <a:r>
              <a:rPr lang="en-GB" sz="3600" b="1">
                <a:solidFill>
                  <a:srgbClr val="095FC3"/>
                </a:solidFill>
              </a:rPr>
              <a:t>surgeon</a:t>
            </a:r>
            <a:r>
              <a:rPr lang="en-GB" sz="3600"/>
              <a:t> is happy for Sophie to leave, the </a:t>
            </a:r>
            <a:r>
              <a:rPr lang="en-GB" sz="3600" b="1">
                <a:solidFill>
                  <a:srgbClr val="095FC3"/>
                </a:solidFill>
              </a:rPr>
              <a:t>hospital</a:t>
            </a:r>
            <a:r>
              <a:rPr lang="en-GB" sz="3600">
                <a:solidFill>
                  <a:srgbClr val="095FC3"/>
                </a:solidFill>
              </a:rPr>
              <a:t> </a:t>
            </a:r>
            <a:r>
              <a:rPr lang="en-GB" sz="3600" b="1">
                <a:solidFill>
                  <a:srgbClr val="095FC3"/>
                </a:solidFill>
              </a:rPr>
              <a:t>pharmacist</a:t>
            </a:r>
            <a:r>
              <a:rPr lang="en-GB" sz="3600">
                <a:solidFill>
                  <a:srgbClr val="095FC3"/>
                </a:solidFill>
              </a:rPr>
              <a:t> </a:t>
            </a:r>
            <a:r>
              <a:rPr lang="en-GB" sz="3600"/>
              <a:t>prepares her medicine. Then the</a:t>
            </a:r>
            <a:r>
              <a:rPr lang="en-GB" sz="3600" b="1"/>
              <a:t> </a:t>
            </a:r>
            <a:r>
              <a:rPr lang="en-GB" sz="3600" b="1">
                <a:solidFill>
                  <a:srgbClr val="095FC3"/>
                </a:solidFill>
              </a:rPr>
              <a:t>patient transport services </a:t>
            </a:r>
            <a:r>
              <a:rPr lang="en-GB" sz="3600"/>
              <a:t>drive her home.</a:t>
            </a:r>
          </a:p>
          <a:p>
            <a:pPr>
              <a:buNone/>
            </a:pPr>
            <a:endParaRPr lang="en-GB" sz="3600"/>
          </a:p>
          <a:p>
            <a:pPr>
              <a:buNone/>
            </a:pPr>
            <a:r>
              <a:rPr lang="en-GB" sz="3600"/>
              <a:t>	She has to go back two weeks later for a check-up. Then a few weeks after that a </a:t>
            </a:r>
            <a:r>
              <a:rPr lang="en-GB" sz="3600" b="1">
                <a:solidFill>
                  <a:srgbClr val="095FC3"/>
                </a:solidFill>
              </a:rPr>
              <a:t>physiotherapist</a:t>
            </a:r>
            <a:r>
              <a:rPr lang="en-GB" sz="3600"/>
              <a:t> suggests some exercises to make her leg strong again. </a:t>
            </a:r>
          </a:p>
          <a:p>
            <a:endParaRPr lang="en-US" sz="3600"/>
          </a:p>
          <a:p>
            <a:endParaRPr lang="en-US" sz="2900"/>
          </a:p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79512" y="1465620"/>
            <a:ext cx="7128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solidFill>
                  <a:srgbClr val="095FC3"/>
                </a:solidFill>
              </a:rPr>
              <a:t>Recovery</a:t>
            </a:r>
            <a:endParaRPr lang="en-US" sz="2800"/>
          </a:p>
        </p:txBody>
      </p:sp>
      <p:pic>
        <p:nvPicPr>
          <p:cNvPr id="2" name="Picture 1" descr="Sophie 6 copy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132856"/>
            <a:ext cx="6264696" cy="4430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0265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" y="6477000"/>
            <a:ext cx="9144002" cy="381000"/>
          </a:xfrm>
          <a:prstGeom prst="rect">
            <a:avLst/>
          </a:prstGeom>
          <a:gradFill>
            <a:gsLst>
              <a:gs pos="0">
                <a:schemeClr val="accent6"/>
              </a:gs>
              <a:gs pos="100000">
                <a:schemeClr val="accent6">
                  <a:lumMod val="20000"/>
                  <a:lumOff val="80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6" descr="step_into_NHS_P_PP_icons_Amb_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96" y="5866713"/>
            <a:ext cx="1565787" cy="785730"/>
          </a:xfrm>
          <a:prstGeom prst="rect">
            <a:avLst/>
          </a:prstGeom>
        </p:spPr>
      </p:pic>
      <p:pic>
        <p:nvPicPr>
          <p:cNvPr id="8" name="Picture 7" descr="step_into_NHS_P_PP_icons_Amb_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606" y="5932624"/>
            <a:ext cx="1273620" cy="697796"/>
          </a:xfrm>
          <a:prstGeom prst="rect">
            <a:avLst/>
          </a:prstGeom>
        </p:spPr>
      </p:pic>
      <p:pic>
        <p:nvPicPr>
          <p:cNvPr id="9" name="Picture 8" descr="step_into_NHS_P_PP_icons_Amb_3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306" y="5852700"/>
            <a:ext cx="1460834" cy="763038"/>
          </a:xfrm>
          <a:prstGeom prst="rect">
            <a:avLst/>
          </a:prstGeom>
        </p:spPr>
      </p:pic>
      <p:pic>
        <p:nvPicPr>
          <p:cNvPr id="13" name="Picture 12" descr="step_into_NHS_P_PP_icons_Amb_4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417" y="5705199"/>
            <a:ext cx="1605499" cy="910539"/>
          </a:xfrm>
          <a:prstGeom prst="rect">
            <a:avLst/>
          </a:prstGeom>
        </p:spPr>
      </p:pic>
      <p:pic>
        <p:nvPicPr>
          <p:cNvPr id="14" name="Picture 13" descr="step_into_NHS_P_PP_icons_Amb_5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797" y="5697858"/>
            <a:ext cx="1903339" cy="910539"/>
          </a:xfrm>
          <a:prstGeom prst="rect">
            <a:avLst/>
          </a:prstGeom>
        </p:spPr>
      </p:pic>
      <p:sp>
        <p:nvSpPr>
          <p:cNvPr id="10" name="Title 3"/>
          <p:cNvSpPr txBox="1">
            <a:spLocks/>
          </p:cNvSpPr>
          <p:nvPr/>
        </p:nvSpPr>
        <p:spPr>
          <a:xfrm>
            <a:off x="467544" y="1412776"/>
            <a:ext cx="8424936" cy="4032448"/>
          </a:xfrm>
          <a:prstGeom prst="rect">
            <a:avLst/>
          </a:prstGeom>
        </p:spPr>
        <p:txBody>
          <a:bodyPr/>
          <a:lstStyle/>
          <a:p>
            <a:pPr algn="ctr" defTabSz="457200">
              <a:spcBef>
                <a:spcPct val="0"/>
              </a:spcBef>
              <a:defRPr/>
            </a:pPr>
            <a:r>
              <a:rPr lang="en-US" sz="4000" b="1">
                <a:solidFill>
                  <a:srgbClr val="095FC3"/>
                </a:solidFill>
                <a:latin typeface="Arial" pitchFamily="34" charset="0"/>
                <a:cs typeface="Arial" pitchFamily="34" charset="0"/>
              </a:rPr>
              <a:t>Result!</a:t>
            </a:r>
          </a:p>
          <a:p>
            <a:pPr algn="ctr" defTabSz="457200">
              <a:spcBef>
                <a:spcPct val="0"/>
              </a:spcBef>
              <a:defRPr/>
            </a:pPr>
            <a:endParaRPr lang="en-GB" sz="14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en-GB" sz="1000" b="1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GB" sz="2800"/>
              <a:t>Sophie recovers well and gets picked for the football team at school!</a:t>
            </a:r>
          </a:p>
          <a:p>
            <a:pPr algn="ctr"/>
            <a:endParaRPr lang="en-GB" sz="2800"/>
          </a:p>
          <a:p>
            <a:pPr algn="ctr"/>
            <a:r>
              <a:rPr lang="en-GB" sz="2800"/>
              <a:t>There are a lot of people she wants to thank at the NHS!</a:t>
            </a:r>
          </a:p>
          <a:p>
            <a:pPr algn="ctr"/>
            <a:endParaRPr lang="en-GB" sz="22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GB" sz="2800" b="1">
                <a:solidFill>
                  <a:srgbClr val="095FC3"/>
                </a:solidFill>
                <a:latin typeface="Arial" pitchFamily="34" charset="0"/>
                <a:cs typeface="Arial" pitchFamily="34" charset="0"/>
              </a:rPr>
              <a:t>Explore over 350 jobs in the NHS.                           What would you be?</a:t>
            </a:r>
          </a:p>
          <a:p>
            <a:pPr algn="ctr"/>
            <a:endParaRPr lang="en-GB" sz="14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 defTabSz="457200">
              <a:spcBef>
                <a:spcPct val="0"/>
              </a:spcBef>
              <a:defRPr/>
            </a:pPr>
            <a:endParaRPr lang="en-US" sz="3200" b="1">
              <a:solidFill>
                <a:srgbClr val="095FC3"/>
              </a:solidFill>
              <a:latin typeface="Arial" pitchFamily="34" charset="0"/>
              <a:cs typeface="Arial" pitchFamily="34" charset="0"/>
            </a:endParaRPr>
          </a:p>
          <a:p>
            <a:pPr algn="ctr" defTabSz="457200">
              <a:spcBef>
                <a:spcPct val="0"/>
              </a:spcBef>
              <a:defRPr/>
            </a:pPr>
            <a:endParaRPr lang="en-US" sz="3200" b="1">
              <a:solidFill>
                <a:srgbClr val="095FC3"/>
              </a:solidFill>
              <a:latin typeface="Arial" pitchFamily="34" charset="0"/>
              <a:cs typeface="Arial" pitchFamily="34" charset="0"/>
            </a:endParaRPr>
          </a:p>
          <a:p>
            <a:pPr algn="ctr" defTabSz="457200">
              <a:spcBef>
                <a:spcPct val="0"/>
              </a:spcBef>
              <a:defRPr/>
            </a:pPr>
            <a:endParaRPr lang="en-US" sz="3200" b="1">
              <a:solidFill>
                <a:srgbClr val="095FC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85192" y="2060849"/>
            <a:ext cx="8363272" cy="230425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algn="ctr" defTabSz="457200">
              <a:spcBef>
                <a:spcPct val="20000"/>
              </a:spcBef>
              <a:buFont typeface="Arial"/>
              <a:buNone/>
              <a:defRPr/>
            </a:pPr>
            <a:endParaRPr lang="en-GB" sz="16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ctr">
              <a:spcBef>
                <a:spcPct val="20000"/>
              </a:spcBef>
            </a:pPr>
            <a:endParaRPr lang="en-GB" sz="40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ctr" defTabSz="457200">
              <a:spcBef>
                <a:spcPct val="20000"/>
              </a:spcBef>
              <a:buFont typeface="Arial"/>
              <a:buNone/>
              <a:defRPr/>
            </a:pPr>
            <a:endParaRPr lang="en-GB" sz="10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ctr" defTabSz="457200">
              <a:spcBef>
                <a:spcPct val="20000"/>
              </a:spcBef>
              <a:buFont typeface="Arial"/>
              <a:buNone/>
              <a:defRPr/>
            </a:pPr>
            <a:endParaRPr lang="en-GB" sz="2800">
              <a:solidFill>
                <a:prstClr val="black"/>
              </a:solidFill>
            </a:endParaRPr>
          </a:p>
          <a:p>
            <a:pPr marL="342900" indent="-342900" algn="ctr" defTabSz="457200">
              <a:spcBef>
                <a:spcPct val="20000"/>
              </a:spcBef>
              <a:buFont typeface="Arial"/>
              <a:buNone/>
              <a:defRPr/>
            </a:pPr>
            <a:endParaRPr lang="en-GB" sz="40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1654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/>
          <p:cNvSpPr txBox="1">
            <a:spLocks/>
          </p:cNvSpPr>
          <p:nvPr/>
        </p:nvSpPr>
        <p:spPr>
          <a:xfrm>
            <a:off x="685800" y="2348880"/>
            <a:ext cx="7772400" cy="959170"/>
          </a:xfrm>
          <a:prstGeom prst="rect">
            <a:avLst/>
          </a:prstGeom>
        </p:spPr>
        <p:txBody>
          <a:bodyPr/>
          <a:lstStyle/>
          <a:p>
            <a:pPr algn="ctr" defTabSz="457200">
              <a:spcBef>
                <a:spcPct val="0"/>
              </a:spcBef>
              <a:defRPr/>
            </a:pPr>
            <a:r>
              <a:rPr lang="en-US" sz="54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Ajay’s story</a:t>
            </a:r>
          </a:p>
        </p:txBody>
      </p:sp>
      <p:sp>
        <p:nvSpPr>
          <p:cNvPr id="9" name="Subtitle 4"/>
          <p:cNvSpPr txBox="1">
            <a:spLocks/>
          </p:cNvSpPr>
          <p:nvPr/>
        </p:nvSpPr>
        <p:spPr>
          <a:xfrm>
            <a:off x="1187624" y="3444378"/>
            <a:ext cx="6696744" cy="1752600"/>
          </a:xfrm>
          <a:prstGeom prst="rect">
            <a:avLst/>
          </a:prstGeom>
        </p:spPr>
        <p:txBody>
          <a:bodyPr/>
          <a:lstStyle/>
          <a:p>
            <a:pPr marL="342900" indent="-342900" algn="ctr" defTabSz="457200">
              <a:spcBef>
                <a:spcPct val="20000"/>
              </a:spcBef>
              <a:defRPr/>
            </a:pPr>
            <a:r>
              <a:rPr lang="en-GB" sz="32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Who does Ajay meet from the NHS and how do they help him?</a:t>
            </a:r>
          </a:p>
        </p:txBody>
      </p:sp>
    </p:spTree>
    <p:extLst>
      <p:ext uri="{BB962C8B-B14F-4D97-AF65-F5344CB8AC3E}">
        <p14:creationId xmlns:p14="http://schemas.microsoft.com/office/powerpoint/2010/main" val="40320605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" y="6477000"/>
            <a:ext cx="9144002" cy="381000"/>
          </a:xfrm>
          <a:prstGeom prst="rect">
            <a:avLst/>
          </a:prstGeom>
          <a:gradFill>
            <a:gsLst>
              <a:gs pos="0">
                <a:schemeClr val="accent6"/>
              </a:gs>
              <a:gs pos="100000">
                <a:schemeClr val="accent6">
                  <a:lumMod val="20000"/>
                  <a:lumOff val="80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6" descr="step_into_NHS_P_PP_icons_Amb_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96" y="5866713"/>
            <a:ext cx="1565787" cy="785730"/>
          </a:xfrm>
          <a:prstGeom prst="rect">
            <a:avLst/>
          </a:prstGeom>
        </p:spPr>
      </p:pic>
      <p:pic>
        <p:nvPicPr>
          <p:cNvPr id="8" name="Picture 7" descr="step_into_NHS_P_PP_icons_Amb_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606" y="5932624"/>
            <a:ext cx="1273620" cy="697796"/>
          </a:xfrm>
          <a:prstGeom prst="rect">
            <a:avLst/>
          </a:prstGeom>
        </p:spPr>
      </p:pic>
      <p:pic>
        <p:nvPicPr>
          <p:cNvPr id="9" name="Picture 8" descr="step_into_NHS_P_PP_icons_Amb_3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306" y="5852700"/>
            <a:ext cx="1460834" cy="763038"/>
          </a:xfrm>
          <a:prstGeom prst="rect">
            <a:avLst/>
          </a:prstGeom>
        </p:spPr>
      </p:pic>
      <p:pic>
        <p:nvPicPr>
          <p:cNvPr id="13" name="Picture 12" descr="step_into_NHS_P_PP_icons_Amb_4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417" y="5705199"/>
            <a:ext cx="1605499" cy="910539"/>
          </a:xfrm>
          <a:prstGeom prst="rect">
            <a:avLst/>
          </a:prstGeom>
        </p:spPr>
      </p:pic>
      <p:pic>
        <p:nvPicPr>
          <p:cNvPr id="14" name="Picture 13" descr="step_into_NHS_P_PP_icons_Amb_5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797" y="5697858"/>
            <a:ext cx="1903339" cy="910539"/>
          </a:xfrm>
          <a:prstGeom prst="rect">
            <a:avLst/>
          </a:prstGeom>
        </p:spPr>
      </p:pic>
      <p:sp>
        <p:nvSpPr>
          <p:cNvPr id="10" name="Title 3"/>
          <p:cNvSpPr txBox="1">
            <a:spLocks/>
          </p:cNvSpPr>
          <p:nvPr/>
        </p:nvSpPr>
        <p:spPr>
          <a:xfrm>
            <a:off x="467544" y="1484784"/>
            <a:ext cx="8208912" cy="4032448"/>
          </a:xfrm>
          <a:prstGeom prst="rect">
            <a:avLst/>
          </a:prstGeom>
        </p:spPr>
        <p:txBody>
          <a:bodyPr/>
          <a:lstStyle/>
          <a:p>
            <a:pPr algn="ctr" defTabSz="457200">
              <a:spcBef>
                <a:spcPct val="0"/>
              </a:spcBef>
              <a:defRPr/>
            </a:pPr>
            <a:r>
              <a:rPr lang="en-US" sz="4000" b="1">
                <a:solidFill>
                  <a:srgbClr val="095FC3"/>
                </a:solidFill>
                <a:latin typeface="Arial" pitchFamily="34" charset="0"/>
                <a:cs typeface="Arial" pitchFamily="34" charset="0"/>
              </a:rPr>
              <a:t>Ajay’s story</a:t>
            </a:r>
          </a:p>
          <a:p>
            <a:pPr algn="ctr" defTabSz="457200">
              <a:spcBef>
                <a:spcPct val="0"/>
              </a:spcBef>
              <a:defRPr/>
            </a:pPr>
            <a:endParaRPr lang="en-US" sz="1400" b="1">
              <a:solidFill>
                <a:srgbClr val="095FC3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GB" sz="14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GB" sz="28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What’s the problem?</a:t>
            </a:r>
          </a:p>
          <a:p>
            <a:pPr algn="ctr"/>
            <a:endParaRPr lang="en-GB" sz="1000" b="1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en-GB" sz="2800">
                <a:latin typeface="Arial" pitchFamily="34" charset="0"/>
                <a:cs typeface="Arial" pitchFamily="34" charset="0"/>
              </a:rPr>
              <a:t>Ajay hates too much fussing. He just likes to get on with things. His wife notices he’s put on a bit of weight. Then he starts to get dizzy spells and some double vision. She decides to make an appointment with his </a:t>
            </a:r>
            <a:r>
              <a:rPr lang="en-GB" sz="2800" b="1">
                <a:latin typeface="Arial" pitchFamily="34" charset="0"/>
                <a:cs typeface="Arial" pitchFamily="34" charset="0"/>
              </a:rPr>
              <a:t>GP</a:t>
            </a:r>
            <a:r>
              <a:rPr lang="en-GB" sz="2800">
                <a:latin typeface="Arial" pitchFamily="34" charset="0"/>
                <a:cs typeface="Arial" pitchFamily="34" charset="0"/>
              </a:rPr>
              <a:t> at their local surgery.</a:t>
            </a:r>
          </a:p>
          <a:p>
            <a:pPr algn="ctr"/>
            <a:endParaRPr lang="en-GB" sz="22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GB" sz="14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 defTabSz="457200">
              <a:spcBef>
                <a:spcPct val="0"/>
              </a:spcBef>
              <a:defRPr/>
            </a:pPr>
            <a:endParaRPr lang="en-US" sz="3200" b="1">
              <a:solidFill>
                <a:srgbClr val="095FC3"/>
              </a:solidFill>
              <a:latin typeface="Arial" pitchFamily="34" charset="0"/>
              <a:cs typeface="Arial" pitchFamily="34" charset="0"/>
            </a:endParaRPr>
          </a:p>
          <a:p>
            <a:pPr algn="ctr" defTabSz="457200">
              <a:spcBef>
                <a:spcPct val="0"/>
              </a:spcBef>
              <a:defRPr/>
            </a:pPr>
            <a:endParaRPr lang="en-US" sz="3200" b="1">
              <a:solidFill>
                <a:srgbClr val="095FC3"/>
              </a:solidFill>
              <a:latin typeface="Arial" pitchFamily="34" charset="0"/>
              <a:cs typeface="Arial" pitchFamily="34" charset="0"/>
            </a:endParaRPr>
          </a:p>
          <a:p>
            <a:pPr algn="ctr" defTabSz="457200">
              <a:spcBef>
                <a:spcPct val="0"/>
              </a:spcBef>
              <a:defRPr/>
            </a:pPr>
            <a:endParaRPr lang="en-US" sz="3200" b="1">
              <a:solidFill>
                <a:srgbClr val="095FC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85192" y="2060849"/>
            <a:ext cx="8363272" cy="230425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algn="ctr" defTabSz="457200">
              <a:spcBef>
                <a:spcPct val="20000"/>
              </a:spcBef>
              <a:buFont typeface="Arial"/>
              <a:buNone/>
              <a:defRPr/>
            </a:pPr>
            <a:endParaRPr lang="en-GB" sz="16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ctr">
              <a:spcBef>
                <a:spcPct val="20000"/>
              </a:spcBef>
            </a:pPr>
            <a:endParaRPr lang="en-GB" sz="40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ctr" defTabSz="457200">
              <a:spcBef>
                <a:spcPct val="20000"/>
              </a:spcBef>
              <a:buFont typeface="Arial"/>
              <a:buNone/>
              <a:defRPr/>
            </a:pPr>
            <a:endParaRPr lang="en-GB" sz="10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ctr" defTabSz="457200">
              <a:spcBef>
                <a:spcPct val="20000"/>
              </a:spcBef>
              <a:buFont typeface="Arial"/>
              <a:buNone/>
              <a:defRPr/>
            </a:pPr>
            <a:endParaRPr lang="en-GB" sz="2800">
              <a:solidFill>
                <a:prstClr val="black"/>
              </a:solidFill>
            </a:endParaRPr>
          </a:p>
          <a:p>
            <a:pPr marL="342900" indent="-342900" algn="ctr" defTabSz="457200">
              <a:spcBef>
                <a:spcPct val="20000"/>
              </a:spcBef>
              <a:buFont typeface="Arial"/>
              <a:buNone/>
              <a:defRPr/>
            </a:pPr>
            <a:endParaRPr lang="en-GB" sz="40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1654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623870"/>
            <a:ext cx="4474840" cy="3829466"/>
          </a:xfrm>
        </p:spPr>
        <p:txBody>
          <a:bodyPr>
            <a:normAutofit fontScale="92500"/>
          </a:bodyPr>
          <a:lstStyle/>
          <a:p>
            <a:r>
              <a:rPr lang="en-GB" sz="3000">
                <a:latin typeface="Arial" pitchFamily="34" charset="0"/>
                <a:cs typeface="Arial" pitchFamily="34" charset="0"/>
              </a:rPr>
              <a:t>How many different people from the NHS, do you think, help Ajay?</a:t>
            </a:r>
          </a:p>
          <a:p>
            <a:endParaRPr lang="en-GB" sz="3000">
              <a:latin typeface="Arial" pitchFamily="34" charset="0"/>
              <a:cs typeface="Arial" pitchFamily="34" charset="0"/>
            </a:endParaRPr>
          </a:p>
          <a:p>
            <a:r>
              <a:rPr lang="en-GB" sz="3000">
                <a:latin typeface="Arial" pitchFamily="34" charset="0"/>
                <a:cs typeface="Arial" pitchFamily="34" charset="0"/>
              </a:rPr>
              <a:t>As you listen to his story, mark the jobs that you want to find out more about or rank the cards. </a:t>
            </a:r>
          </a:p>
          <a:p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1616260"/>
            <a:ext cx="6491064" cy="84365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>
                <a:solidFill>
                  <a:srgbClr val="095FC3"/>
                </a:solidFill>
                <a:latin typeface="Arial" pitchFamily="34" charset="0"/>
                <a:cs typeface="Arial" pitchFamily="34" charset="0"/>
              </a:rPr>
              <a:t>Ajay’s story</a:t>
            </a:r>
          </a:p>
        </p:txBody>
      </p:sp>
      <p:pic>
        <p:nvPicPr>
          <p:cNvPr id="2" name="Picture 1" descr="Step into_Ajay_story_July_2018_Pp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755576"/>
            <a:ext cx="3472330" cy="4913784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13697009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8064" y="1772816"/>
            <a:ext cx="3826768" cy="4752528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GB" sz="3000" b="1">
                <a:solidFill>
                  <a:srgbClr val="095FC3"/>
                </a:solidFill>
              </a:rPr>
              <a:t>	</a:t>
            </a:r>
            <a:r>
              <a:rPr lang="en-GB" b="1">
                <a:solidFill>
                  <a:srgbClr val="095FC3"/>
                </a:solidFill>
              </a:rPr>
              <a:t>At the GP surgery</a:t>
            </a:r>
          </a:p>
          <a:p>
            <a:pPr>
              <a:buNone/>
            </a:pPr>
            <a:endParaRPr lang="en-GB" sz="1500">
              <a:solidFill>
                <a:srgbClr val="095FC3"/>
              </a:solidFill>
            </a:endParaRPr>
          </a:p>
          <a:p>
            <a:pPr>
              <a:buNone/>
            </a:pPr>
            <a:r>
              <a:rPr lang="en-GB"/>
              <a:t> 	</a:t>
            </a:r>
            <a:r>
              <a:rPr lang="en-GB" sz="2400"/>
              <a:t>The </a:t>
            </a:r>
            <a:r>
              <a:rPr lang="en-GB" sz="2400" b="1">
                <a:solidFill>
                  <a:srgbClr val="095FC3"/>
                </a:solidFill>
              </a:rPr>
              <a:t>practice nurse</a:t>
            </a:r>
            <a:r>
              <a:rPr lang="en-GB" sz="2400">
                <a:solidFill>
                  <a:srgbClr val="095FC3"/>
                </a:solidFill>
              </a:rPr>
              <a:t> </a:t>
            </a:r>
            <a:r>
              <a:rPr lang="en-GB" sz="2400"/>
              <a:t>takes some blood. Ajay's wife is squeamish about needles and looks away!</a:t>
            </a:r>
          </a:p>
          <a:p>
            <a:pPr>
              <a:buNone/>
            </a:pPr>
            <a:endParaRPr lang="en-GB" sz="2400"/>
          </a:p>
          <a:p>
            <a:pPr>
              <a:buNone/>
            </a:pPr>
            <a:r>
              <a:rPr lang="en-GB" sz="2400"/>
              <a:t>	The </a:t>
            </a:r>
            <a:r>
              <a:rPr lang="en-GB" sz="2400" b="1">
                <a:solidFill>
                  <a:srgbClr val="095FC3"/>
                </a:solidFill>
              </a:rPr>
              <a:t>receptionist</a:t>
            </a:r>
            <a:r>
              <a:rPr lang="en-GB" sz="2400">
                <a:solidFill>
                  <a:srgbClr val="095FC3"/>
                </a:solidFill>
              </a:rPr>
              <a:t> </a:t>
            </a:r>
            <a:r>
              <a:rPr lang="en-GB" sz="2400"/>
              <a:t>completes all the paperwork and Ajay's blood is sent off to the laboratory.</a:t>
            </a:r>
          </a:p>
          <a:p>
            <a:endParaRPr lang="en-US"/>
          </a:p>
        </p:txBody>
      </p:sp>
      <p:pic>
        <p:nvPicPr>
          <p:cNvPr id="4" name="Picture 3" descr="Frank 1 copy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8" r="7717"/>
          <a:stretch/>
        </p:blipFill>
        <p:spPr>
          <a:xfrm>
            <a:off x="178757" y="1914636"/>
            <a:ext cx="5257339" cy="4250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7009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/>
          <p:cNvSpPr txBox="1">
            <a:spLocks/>
          </p:cNvSpPr>
          <p:nvPr/>
        </p:nvSpPr>
        <p:spPr>
          <a:xfrm>
            <a:off x="685800" y="2348880"/>
            <a:ext cx="7772400" cy="95917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Community job search</a:t>
            </a:r>
          </a:p>
        </p:txBody>
      </p:sp>
      <p:sp>
        <p:nvSpPr>
          <p:cNvPr id="9" name="Subtitle 4"/>
          <p:cNvSpPr txBox="1">
            <a:spLocks/>
          </p:cNvSpPr>
          <p:nvPr/>
        </p:nvSpPr>
        <p:spPr>
          <a:xfrm>
            <a:off x="1187624" y="3444378"/>
            <a:ext cx="6912768" cy="17526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Investigate</a:t>
            </a:r>
            <a:r>
              <a:rPr kumimoji="0" lang="en-GB" sz="3200" b="1" i="0" u="none" strike="noStrike" kern="1200" cap="none" spc="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this community scene. </a:t>
            </a: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3200" b="1" i="0" u="none" strike="noStrike" kern="1200" cap="none" spc="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How many different jobs can you think of?</a:t>
            </a:r>
            <a:endParaRPr kumimoji="0" lang="en-GB" sz="32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0605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80112" y="1772816"/>
            <a:ext cx="3394720" cy="475252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GB" sz="3000" b="1">
                <a:solidFill>
                  <a:srgbClr val="095FC3"/>
                </a:solidFill>
              </a:rPr>
              <a:t>	</a:t>
            </a:r>
            <a:r>
              <a:rPr lang="en-GB" sz="2400" b="1">
                <a:solidFill>
                  <a:srgbClr val="095FC3"/>
                </a:solidFill>
              </a:rPr>
              <a:t>In the laboratory</a:t>
            </a:r>
          </a:p>
          <a:p>
            <a:pPr>
              <a:buNone/>
            </a:pPr>
            <a:endParaRPr lang="en-GB" sz="2400">
              <a:solidFill>
                <a:srgbClr val="095FC3"/>
              </a:solidFill>
            </a:endParaRPr>
          </a:p>
          <a:p>
            <a:pPr>
              <a:buNone/>
            </a:pPr>
            <a:r>
              <a:rPr lang="en-GB" sz="2400"/>
              <a:t>	A </a:t>
            </a:r>
            <a:r>
              <a:rPr lang="en-GB" sz="2400" b="1">
                <a:solidFill>
                  <a:srgbClr val="095FC3"/>
                </a:solidFill>
              </a:rPr>
              <a:t>biomedical scientist </a:t>
            </a:r>
            <a:r>
              <a:rPr lang="en-GB" sz="2400"/>
              <a:t>receives Ajay's blood. High-tech medical equipment is used to test it.</a:t>
            </a:r>
          </a:p>
          <a:p>
            <a:pPr>
              <a:buNone/>
            </a:pPr>
            <a:endParaRPr lang="en-GB" sz="2400"/>
          </a:p>
          <a:p>
            <a:pPr>
              <a:buNone/>
            </a:pPr>
            <a:r>
              <a:rPr lang="en-GB" sz="2400"/>
              <a:t>	What do the tests reveal?</a:t>
            </a:r>
          </a:p>
          <a:p>
            <a:endParaRPr lang="en-US" sz="2600"/>
          </a:p>
        </p:txBody>
      </p:sp>
      <p:pic>
        <p:nvPicPr>
          <p:cNvPr id="7" name="Picture 6" descr="Frank 2 copy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988840"/>
            <a:ext cx="5699012" cy="4030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7009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29533" y="1700808"/>
            <a:ext cx="3178696" cy="4752528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GB" sz="3000" b="1">
                <a:solidFill>
                  <a:srgbClr val="095FC3"/>
                </a:solidFill>
              </a:rPr>
              <a:t>	</a:t>
            </a:r>
            <a:r>
              <a:rPr lang="en-GB" sz="2400" b="1">
                <a:solidFill>
                  <a:srgbClr val="095FC3"/>
                </a:solidFill>
              </a:rPr>
              <a:t>Health records department </a:t>
            </a:r>
          </a:p>
          <a:p>
            <a:pPr>
              <a:buNone/>
            </a:pPr>
            <a:endParaRPr lang="en-GB" sz="2400">
              <a:solidFill>
                <a:srgbClr val="095FC3"/>
              </a:solidFill>
            </a:endParaRPr>
          </a:p>
          <a:p>
            <a:pPr>
              <a:buNone/>
            </a:pPr>
            <a:r>
              <a:rPr lang="en-GB" sz="2400"/>
              <a:t>	The results come back from the laboratory and the </a:t>
            </a:r>
            <a:r>
              <a:rPr lang="en-GB" sz="2400" b="1">
                <a:solidFill>
                  <a:srgbClr val="095FC3"/>
                </a:solidFill>
              </a:rPr>
              <a:t>health records staff </a:t>
            </a:r>
            <a:r>
              <a:rPr lang="en-GB" sz="2400"/>
              <a:t>update Ajay's information. </a:t>
            </a:r>
          </a:p>
          <a:p>
            <a:pPr>
              <a:buNone/>
            </a:pPr>
            <a:endParaRPr lang="en-GB" sz="2400"/>
          </a:p>
          <a:p>
            <a:pPr>
              <a:buNone/>
            </a:pPr>
            <a:r>
              <a:rPr lang="en-GB" sz="2400"/>
              <a:t>	He has Type 2 diabetes. They let Ajay's GP know.</a:t>
            </a:r>
          </a:p>
          <a:p>
            <a:endParaRPr lang="en-US"/>
          </a:p>
        </p:txBody>
      </p:sp>
      <p:pic>
        <p:nvPicPr>
          <p:cNvPr id="2" name="Picture 1" descr="Frank 3 amended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988840"/>
            <a:ext cx="5905149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7009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36096" y="1772816"/>
            <a:ext cx="3538736" cy="4752528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GB" sz="3000" b="1">
                <a:solidFill>
                  <a:srgbClr val="095FC3"/>
                </a:solidFill>
              </a:rPr>
              <a:t>	</a:t>
            </a:r>
            <a:r>
              <a:rPr lang="en-GB" sz="2400" b="1">
                <a:solidFill>
                  <a:srgbClr val="095FC3"/>
                </a:solidFill>
              </a:rPr>
              <a:t>The community pharmacist</a:t>
            </a:r>
          </a:p>
          <a:p>
            <a:pPr>
              <a:buNone/>
            </a:pPr>
            <a:endParaRPr lang="en-GB" sz="2400">
              <a:solidFill>
                <a:srgbClr val="095FC3"/>
              </a:solidFill>
            </a:endParaRPr>
          </a:p>
          <a:p>
            <a:pPr>
              <a:buNone/>
            </a:pPr>
            <a:r>
              <a:rPr lang="en-GB" sz="2400"/>
              <a:t>	Ajay goes back to his </a:t>
            </a:r>
            <a:r>
              <a:rPr lang="en-GB" sz="2400" b="1">
                <a:solidFill>
                  <a:srgbClr val="095FC3"/>
                </a:solidFill>
              </a:rPr>
              <a:t>GP</a:t>
            </a:r>
            <a:r>
              <a:rPr lang="en-GB" sz="2400"/>
              <a:t> again who tells him that he has Type 2 diabetes.</a:t>
            </a:r>
          </a:p>
          <a:p>
            <a:endParaRPr lang="en-GB" sz="2400"/>
          </a:p>
          <a:p>
            <a:pPr>
              <a:buNone/>
            </a:pPr>
            <a:r>
              <a:rPr lang="en-GB" sz="2400"/>
              <a:t>	He's given a prescription for new medication which he picks up from the </a:t>
            </a:r>
            <a:r>
              <a:rPr lang="en-GB" sz="2400" b="1">
                <a:solidFill>
                  <a:srgbClr val="095FC3"/>
                </a:solidFill>
              </a:rPr>
              <a:t>community</a:t>
            </a:r>
            <a:r>
              <a:rPr lang="en-GB" sz="2400">
                <a:solidFill>
                  <a:srgbClr val="095FC3"/>
                </a:solidFill>
              </a:rPr>
              <a:t> </a:t>
            </a:r>
            <a:r>
              <a:rPr lang="en-GB" sz="2400" b="1">
                <a:solidFill>
                  <a:srgbClr val="095FC3"/>
                </a:solidFill>
              </a:rPr>
              <a:t>pharmacist</a:t>
            </a:r>
            <a:r>
              <a:rPr lang="en-GB" sz="2600"/>
              <a:t>.</a:t>
            </a:r>
          </a:p>
          <a:p>
            <a:endParaRPr lang="en-US" sz="2600"/>
          </a:p>
        </p:txBody>
      </p:sp>
      <p:pic>
        <p:nvPicPr>
          <p:cNvPr id="5" name="Picture 4" descr="Frank 4 copy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6" r="5821"/>
          <a:stretch/>
        </p:blipFill>
        <p:spPr>
          <a:xfrm>
            <a:off x="107503" y="1916832"/>
            <a:ext cx="5563401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7009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68144" y="1772816"/>
            <a:ext cx="3106688" cy="4752528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GB" sz="3000" b="1">
                <a:solidFill>
                  <a:srgbClr val="095FC3"/>
                </a:solidFill>
              </a:rPr>
              <a:t>	</a:t>
            </a:r>
            <a:r>
              <a:rPr lang="en-GB" b="1" err="1">
                <a:solidFill>
                  <a:srgbClr val="095FC3"/>
                </a:solidFill>
              </a:rPr>
              <a:t>Dietitian</a:t>
            </a:r>
            <a:endParaRPr lang="en-GB" b="1">
              <a:solidFill>
                <a:srgbClr val="095FC3"/>
              </a:solidFill>
            </a:endParaRPr>
          </a:p>
          <a:p>
            <a:pPr>
              <a:buNone/>
            </a:pPr>
            <a:endParaRPr lang="en-GB" sz="1500">
              <a:solidFill>
                <a:srgbClr val="095FC3"/>
              </a:solidFill>
            </a:endParaRPr>
          </a:p>
          <a:p>
            <a:pPr>
              <a:buNone/>
            </a:pPr>
            <a:r>
              <a:rPr lang="en-GB"/>
              <a:t>	</a:t>
            </a:r>
            <a:r>
              <a:rPr lang="en-GB" sz="2600"/>
              <a:t>The </a:t>
            </a:r>
            <a:r>
              <a:rPr lang="en-GB" sz="2600" b="1">
                <a:solidFill>
                  <a:srgbClr val="095FC3"/>
                </a:solidFill>
              </a:rPr>
              <a:t>GP</a:t>
            </a:r>
            <a:r>
              <a:rPr lang="en-GB" sz="2600"/>
              <a:t> also arranges for Ajay to see a </a:t>
            </a:r>
            <a:r>
              <a:rPr lang="en-GB" sz="2600" b="1" err="1">
                <a:solidFill>
                  <a:srgbClr val="095FC3"/>
                </a:solidFill>
              </a:rPr>
              <a:t>dietitian</a:t>
            </a:r>
            <a:r>
              <a:rPr lang="en-GB" sz="2600"/>
              <a:t>.</a:t>
            </a:r>
            <a:r>
              <a:rPr lang="en-GB" sz="2600" b="1"/>
              <a:t> </a:t>
            </a:r>
          </a:p>
          <a:p>
            <a:pPr>
              <a:buNone/>
            </a:pPr>
            <a:endParaRPr lang="en-GB" sz="1200"/>
          </a:p>
          <a:p>
            <a:pPr>
              <a:buNone/>
            </a:pPr>
            <a:r>
              <a:rPr lang="en-GB" sz="2600"/>
              <a:t>	The</a:t>
            </a:r>
            <a:r>
              <a:rPr lang="en-GB" sz="2600" b="1"/>
              <a:t> </a:t>
            </a:r>
            <a:r>
              <a:rPr lang="en-GB" sz="2600" b="1" err="1">
                <a:solidFill>
                  <a:srgbClr val="095FC3"/>
                </a:solidFill>
              </a:rPr>
              <a:t>dietitian</a:t>
            </a:r>
            <a:r>
              <a:rPr lang="en-GB" sz="2600" b="1"/>
              <a:t> </a:t>
            </a:r>
            <a:r>
              <a:rPr lang="en-GB" sz="2600"/>
              <a:t>devises an eating plan for Ajay. Sensible choices will help improve his wellbeing.</a:t>
            </a:r>
          </a:p>
          <a:p>
            <a:endParaRPr lang="en-US"/>
          </a:p>
        </p:txBody>
      </p:sp>
      <p:pic>
        <p:nvPicPr>
          <p:cNvPr id="4" name="Picture 3" descr="Frank 5 copy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8" r="5747"/>
          <a:stretch/>
        </p:blipFill>
        <p:spPr>
          <a:xfrm>
            <a:off x="323528" y="1772816"/>
            <a:ext cx="5688632" cy="462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7009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68144" y="2204864"/>
            <a:ext cx="3106688" cy="4653136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GB" sz="3800"/>
              <a:t>The </a:t>
            </a:r>
            <a:r>
              <a:rPr lang="en-GB" sz="3800" b="1">
                <a:solidFill>
                  <a:srgbClr val="095FC3"/>
                </a:solidFill>
              </a:rPr>
              <a:t>GP</a:t>
            </a:r>
            <a:r>
              <a:rPr lang="en-GB" sz="3800"/>
              <a:t> continues to monitor Ajay's progress and develops a health plan to control his diabetes. </a:t>
            </a:r>
          </a:p>
          <a:p>
            <a:r>
              <a:rPr lang="en-GB" sz="3800"/>
              <a:t>An </a:t>
            </a:r>
            <a:r>
              <a:rPr lang="en-GB" sz="3800" b="1" err="1">
                <a:solidFill>
                  <a:srgbClr val="095FC3"/>
                </a:solidFill>
              </a:rPr>
              <a:t>orthoptist</a:t>
            </a:r>
            <a:r>
              <a:rPr lang="en-GB" sz="3800"/>
              <a:t> treats his double vision.</a:t>
            </a:r>
          </a:p>
          <a:p>
            <a:r>
              <a:rPr lang="en-GB" sz="3800"/>
              <a:t>A </a:t>
            </a:r>
            <a:r>
              <a:rPr lang="en-GB" sz="3800" b="1">
                <a:solidFill>
                  <a:srgbClr val="095FC3"/>
                </a:solidFill>
              </a:rPr>
              <a:t>podiatrist </a:t>
            </a:r>
            <a:r>
              <a:rPr lang="en-GB" sz="3800"/>
              <a:t>checks his legs and feet.</a:t>
            </a:r>
          </a:p>
          <a:p>
            <a:r>
              <a:rPr lang="en-GB" sz="3800"/>
              <a:t>A </a:t>
            </a:r>
            <a:r>
              <a:rPr lang="en-GB" sz="3800" b="1">
                <a:solidFill>
                  <a:srgbClr val="095FC3"/>
                </a:solidFill>
              </a:rPr>
              <a:t>health trainer</a:t>
            </a:r>
            <a:r>
              <a:rPr lang="en-GB" sz="3800">
                <a:solidFill>
                  <a:srgbClr val="095FC3"/>
                </a:solidFill>
              </a:rPr>
              <a:t> </a:t>
            </a:r>
            <a:r>
              <a:rPr lang="en-GB" sz="3800"/>
              <a:t>sets him goals for regular exercise and eating healthily.</a:t>
            </a:r>
          </a:p>
          <a:p>
            <a:endParaRPr lang="en-US" sz="3800"/>
          </a:p>
        </p:txBody>
      </p:sp>
      <p:pic>
        <p:nvPicPr>
          <p:cNvPr id="2" name="Picture 1" descr="Frank 6 copy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6"/>
          <a:stretch/>
        </p:blipFill>
        <p:spPr>
          <a:xfrm>
            <a:off x="107504" y="2204863"/>
            <a:ext cx="5688633" cy="42872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347864" y="1556792"/>
            <a:ext cx="56886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None/>
            </a:pPr>
            <a:r>
              <a:rPr lang="en-GB" sz="2400" b="1">
                <a:solidFill>
                  <a:srgbClr val="095FC3"/>
                </a:solidFill>
              </a:rPr>
              <a:t>Other health professionals get involved</a:t>
            </a:r>
          </a:p>
        </p:txBody>
      </p:sp>
    </p:spTree>
    <p:extLst>
      <p:ext uri="{BB962C8B-B14F-4D97-AF65-F5344CB8AC3E}">
        <p14:creationId xmlns:p14="http://schemas.microsoft.com/office/powerpoint/2010/main" val="13697009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" y="6477000"/>
            <a:ext cx="9144002" cy="381000"/>
          </a:xfrm>
          <a:prstGeom prst="rect">
            <a:avLst/>
          </a:prstGeom>
          <a:gradFill>
            <a:gsLst>
              <a:gs pos="0">
                <a:schemeClr val="accent6"/>
              </a:gs>
              <a:gs pos="100000">
                <a:schemeClr val="accent6">
                  <a:lumMod val="20000"/>
                  <a:lumOff val="80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6" descr="step_into_NHS_P_PP_icons_Amb_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96" y="5866713"/>
            <a:ext cx="1565787" cy="785730"/>
          </a:xfrm>
          <a:prstGeom prst="rect">
            <a:avLst/>
          </a:prstGeom>
        </p:spPr>
      </p:pic>
      <p:pic>
        <p:nvPicPr>
          <p:cNvPr id="8" name="Picture 7" descr="step_into_NHS_P_PP_icons_Amb_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606" y="5932624"/>
            <a:ext cx="1273620" cy="697796"/>
          </a:xfrm>
          <a:prstGeom prst="rect">
            <a:avLst/>
          </a:prstGeom>
        </p:spPr>
      </p:pic>
      <p:pic>
        <p:nvPicPr>
          <p:cNvPr id="9" name="Picture 8" descr="step_into_NHS_P_PP_icons_Amb_3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306" y="5852700"/>
            <a:ext cx="1460834" cy="763038"/>
          </a:xfrm>
          <a:prstGeom prst="rect">
            <a:avLst/>
          </a:prstGeom>
        </p:spPr>
      </p:pic>
      <p:pic>
        <p:nvPicPr>
          <p:cNvPr id="13" name="Picture 12" descr="step_into_NHS_P_PP_icons_Amb_4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417" y="5705199"/>
            <a:ext cx="1605499" cy="910539"/>
          </a:xfrm>
          <a:prstGeom prst="rect">
            <a:avLst/>
          </a:prstGeom>
        </p:spPr>
      </p:pic>
      <p:pic>
        <p:nvPicPr>
          <p:cNvPr id="14" name="Picture 13" descr="step_into_NHS_P_PP_icons_Amb_5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797" y="5697858"/>
            <a:ext cx="1903339" cy="910539"/>
          </a:xfrm>
          <a:prstGeom prst="rect">
            <a:avLst/>
          </a:prstGeom>
        </p:spPr>
      </p:pic>
      <p:sp>
        <p:nvSpPr>
          <p:cNvPr id="10" name="Title 3"/>
          <p:cNvSpPr txBox="1">
            <a:spLocks/>
          </p:cNvSpPr>
          <p:nvPr/>
        </p:nvSpPr>
        <p:spPr>
          <a:xfrm>
            <a:off x="467544" y="1412776"/>
            <a:ext cx="8424936" cy="4032448"/>
          </a:xfrm>
          <a:prstGeom prst="rect">
            <a:avLst/>
          </a:prstGeom>
        </p:spPr>
        <p:txBody>
          <a:bodyPr anchor="t"/>
          <a:lstStyle/>
          <a:p>
            <a:pPr algn="ctr" defTabSz="457200">
              <a:spcBef>
                <a:spcPct val="0"/>
              </a:spcBef>
              <a:defRPr/>
            </a:pPr>
            <a:r>
              <a:rPr lang="en-US" sz="4000" b="1">
                <a:solidFill>
                  <a:srgbClr val="095FC3"/>
                </a:solidFill>
                <a:latin typeface="Arial" pitchFamily="34" charset="0"/>
                <a:cs typeface="Arial" pitchFamily="34" charset="0"/>
              </a:rPr>
              <a:t>Result!</a:t>
            </a:r>
          </a:p>
          <a:p>
            <a:pPr algn="ctr" defTabSz="457200">
              <a:spcBef>
                <a:spcPct val="0"/>
              </a:spcBef>
              <a:defRPr/>
            </a:pPr>
            <a:endParaRPr lang="en-GB" sz="14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en-GB" sz="1000" b="1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GB" sz="2800"/>
              <a:t>After all that fussing, Ajay feels better than he has in a long time. His wife thinks he looks good too - especially now that he's lost those extra pounds.</a:t>
            </a:r>
          </a:p>
          <a:p>
            <a:pPr algn="ctr"/>
            <a:endParaRPr lang="en-GB" sz="2000"/>
          </a:p>
          <a:p>
            <a:pPr algn="ctr"/>
            <a:r>
              <a:rPr lang="en-GB" sz="2800"/>
              <a:t>There are a lot of people he wants to thank at the NHS!</a:t>
            </a:r>
          </a:p>
          <a:p>
            <a:pPr algn="ctr"/>
            <a:endParaRPr lang="en-GB" sz="20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GB" sz="2800" b="1">
                <a:solidFill>
                  <a:srgbClr val="095FC3"/>
                </a:solidFill>
                <a:latin typeface="Arial" pitchFamily="34" charset="0"/>
                <a:cs typeface="Arial" pitchFamily="34" charset="0"/>
              </a:rPr>
              <a:t>Explore more than 350 jobs in the NHS.     </a:t>
            </a:r>
          </a:p>
          <a:p>
            <a:pPr algn="ctr"/>
            <a:r>
              <a:rPr lang="en-GB" sz="2800" b="1">
                <a:solidFill>
                  <a:srgbClr val="095FC3"/>
                </a:solidFill>
                <a:latin typeface="Arial" pitchFamily="34" charset="0"/>
                <a:cs typeface="Arial" pitchFamily="34" charset="0"/>
              </a:rPr>
              <a:t>What would you be?</a:t>
            </a:r>
            <a:endParaRPr lang="en-GB"/>
          </a:p>
          <a:p>
            <a:pPr algn="ctr"/>
            <a:endParaRPr lang="en-GB" sz="14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 defTabSz="457200">
              <a:spcBef>
                <a:spcPct val="0"/>
              </a:spcBef>
              <a:defRPr/>
            </a:pPr>
            <a:endParaRPr lang="en-US" sz="3200" b="1">
              <a:solidFill>
                <a:srgbClr val="095FC3"/>
              </a:solidFill>
              <a:latin typeface="Arial" pitchFamily="34" charset="0"/>
              <a:cs typeface="Arial" pitchFamily="34" charset="0"/>
            </a:endParaRPr>
          </a:p>
          <a:p>
            <a:pPr algn="ctr" defTabSz="457200">
              <a:spcBef>
                <a:spcPct val="0"/>
              </a:spcBef>
              <a:defRPr/>
            </a:pPr>
            <a:endParaRPr lang="en-US" sz="3200" b="1">
              <a:solidFill>
                <a:srgbClr val="095FC3"/>
              </a:solidFill>
              <a:latin typeface="Arial" pitchFamily="34" charset="0"/>
              <a:cs typeface="Arial" pitchFamily="34" charset="0"/>
            </a:endParaRPr>
          </a:p>
          <a:p>
            <a:pPr algn="ctr" defTabSz="457200">
              <a:spcBef>
                <a:spcPct val="0"/>
              </a:spcBef>
              <a:defRPr/>
            </a:pPr>
            <a:endParaRPr lang="en-US" sz="3200" b="1">
              <a:solidFill>
                <a:srgbClr val="095FC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85192" y="2060849"/>
            <a:ext cx="8363272" cy="230425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algn="ctr" defTabSz="457200">
              <a:spcBef>
                <a:spcPct val="20000"/>
              </a:spcBef>
              <a:buFont typeface="Arial"/>
              <a:buNone/>
              <a:defRPr/>
            </a:pPr>
            <a:endParaRPr lang="en-GB" sz="16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ctr">
              <a:spcBef>
                <a:spcPct val="20000"/>
              </a:spcBef>
            </a:pPr>
            <a:endParaRPr lang="en-GB" sz="40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ctr" defTabSz="457200">
              <a:spcBef>
                <a:spcPct val="20000"/>
              </a:spcBef>
              <a:buFont typeface="Arial"/>
              <a:buNone/>
              <a:defRPr/>
            </a:pPr>
            <a:endParaRPr lang="en-GB" sz="10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ctr" defTabSz="457200">
              <a:spcBef>
                <a:spcPct val="20000"/>
              </a:spcBef>
              <a:buFont typeface="Arial"/>
              <a:buNone/>
              <a:defRPr/>
            </a:pPr>
            <a:endParaRPr lang="en-GB" sz="2800">
              <a:solidFill>
                <a:prstClr val="black"/>
              </a:solidFill>
            </a:endParaRPr>
          </a:p>
          <a:p>
            <a:pPr marL="342900" indent="-342900" algn="ctr" defTabSz="457200">
              <a:spcBef>
                <a:spcPct val="20000"/>
              </a:spcBef>
              <a:buFont typeface="Arial"/>
              <a:buNone/>
              <a:defRPr/>
            </a:pPr>
            <a:endParaRPr lang="en-GB" sz="40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1654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/>
          <p:cNvSpPr txBox="1">
            <a:spLocks/>
          </p:cNvSpPr>
          <p:nvPr/>
        </p:nvSpPr>
        <p:spPr>
          <a:xfrm>
            <a:off x="685800" y="2348880"/>
            <a:ext cx="7772400" cy="959170"/>
          </a:xfrm>
          <a:prstGeom prst="rect">
            <a:avLst/>
          </a:prstGeom>
        </p:spPr>
        <p:txBody>
          <a:bodyPr/>
          <a:lstStyle/>
          <a:p>
            <a:pPr algn="ctr" defTabSz="457200">
              <a:spcBef>
                <a:spcPct val="0"/>
              </a:spcBef>
              <a:defRPr/>
            </a:pPr>
            <a:r>
              <a:rPr lang="en-US" sz="54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Job cards</a:t>
            </a:r>
          </a:p>
        </p:txBody>
      </p:sp>
      <p:sp>
        <p:nvSpPr>
          <p:cNvPr id="9" name="Subtitle 4"/>
          <p:cNvSpPr txBox="1">
            <a:spLocks/>
          </p:cNvSpPr>
          <p:nvPr/>
        </p:nvSpPr>
        <p:spPr>
          <a:xfrm>
            <a:off x="1187624" y="3444378"/>
            <a:ext cx="6696744" cy="1752600"/>
          </a:xfrm>
          <a:prstGeom prst="rect">
            <a:avLst/>
          </a:prstGeom>
        </p:spPr>
        <p:txBody>
          <a:bodyPr/>
          <a:lstStyle/>
          <a:p>
            <a:pPr marL="342900" indent="-342900" algn="ctr" defTabSz="457200">
              <a:spcBef>
                <a:spcPct val="20000"/>
              </a:spcBef>
              <a:defRPr/>
            </a:pPr>
            <a:r>
              <a:rPr lang="en-GB" sz="32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Which jobs would you like to find out more about?</a:t>
            </a:r>
          </a:p>
        </p:txBody>
      </p:sp>
    </p:spTree>
    <p:extLst>
      <p:ext uri="{BB962C8B-B14F-4D97-AF65-F5344CB8AC3E}">
        <p14:creationId xmlns:p14="http://schemas.microsoft.com/office/powerpoint/2010/main" val="40320605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623870"/>
            <a:ext cx="4762872" cy="3973482"/>
          </a:xfrm>
        </p:spPr>
        <p:txBody>
          <a:bodyPr>
            <a:normAutofit fontScale="92500" lnSpcReduction="10000"/>
          </a:bodyPr>
          <a:lstStyle/>
          <a:p>
            <a:r>
              <a:rPr lang="en-GB" sz="3000">
                <a:latin typeface="Arial" pitchFamily="34" charset="0"/>
                <a:cs typeface="Arial" pitchFamily="34" charset="0"/>
              </a:rPr>
              <a:t>Explore the job cards.</a:t>
            </a:r>
          </a:p>
          <a:p>
            <a:pPr>
              <a:buNone/>
            </a:pPr>
            <a:endParaRPr lang="en-GB" sz="2200">
              <a:latin typeface="Arial" pitchFamily="34" charset="0"/>
              <a:cs typeface="Arial" pitchFamily="34" charset="0"/>
            </a:endParaRPr>
          </a:p>
          <a:p>
            <a:r>
              <a:rPr lang="en-GB" sz="3000">
                <a:latin typeface="Arial" pitchFamily="34" charset="0"/>
                <a:cs typeface="Arial" pitchFamily="34" charset="0"/>
              </a:rPr>
              <a:t>Choose which job or jobs you want to investigate further.</a:t>
            </a:r>
          </a:p>
          <a:p>
            <a:pPr>
              <a:buNone/>
            </a:pPr>
            <a:endParaRPr lang="en-GB" sz="2200">
              <a:latin typeface="Arial" pitchFamily="34" charset="0"/>
              <a:cs typeface="Arial" pitchFamily="34" charset="0"/>
            </a:endParaRPr>
          </a:p>
          <a:p>
            <a:r>
              <a:rPr lang="en-GB" sz="3000">
                <a:latin typeface="Arial" pitchFamily="34" charset="0"/>
                <a:cs typeface="Arial" pitchFamily="34" charset="0"/>
              </a:rPr>
              <a:t>Fill in a blank job card with as much information as you can.</a:t>
            </a:r>
          </a:p>
          <a:p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1616260"/>
            <a:ext cx="6491064" cy="84365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>
                <a:solidFill>
                  <a:srgbClr val="095FC3"/>
                </a:solidFill>
                <a:latin typeface="Arial" pitchFamily="34" charset="0"/>
                <a:cs typeface="Arial" pitchFamily="34" charset="0"/>
              </a:rPr>
              <a:t>Job cards</a:t>
            </a:r>
          </a:p>
        </p:txBody>
      </p:sp>
      <p:pic>
        <p:nvPicPr>
          <p:cNvPr id="2" name="Picture 1" descr="Job cards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700808"/>
            <a:ext cx="3389911" cy="4797152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13697009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/>
          <p:cNvSpPr txBox="1">
            <a:spLocks/>
          </p:cNvSpPr>
          <p:nvPr/>
        </p:nvSpPr>
        <p:spPr>
          <a:xfrm>
            <a:off x="685800" y="2348880"/>
            <a:ext cx="7772400" cy="959170"/>
          </a:xfrm>
          <a:prstGeom prst="rect">
            <a:avLst/>
          </a:prstGeom>
        </p:spPr>
        <p:txBody>
          <a:bodyPr/>
          <a:lstStyle/>
          <a:p>
            <a:pPr algn="ctr" defTabSz="457200">
              <a:spcBef>
                <a:spcPct val="0"/>
              </a:spcBef>
              <a:defRPr/>
            </a:pPr>
            <a:r>
              <a:rPr lang="en-US" sz="54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Hire me!</a:t>
            </a:r>
          </a:p>
        </p:txBody>
      </p:sp>
      <p:sp>
        <p:nvSpPr>
          <p:cNvPr id="9" name="Subtitle 4"/>
          <p:cNvSpPr txBox="1">
            <a:spLocks/>
          </p:cNvSpPr>
          <p:nvPr/>
        </p:nvSpPr>
        <p:spPr>
          <a:xfrm>
            <a:off x="1725506" y="3489201"/>
            <a:ext cx="6696744" cy="1752600"/>
          </a:xfrm>
          <a:prstGeom prst="rect">
            <a:avLst/>
          </a:prstGeom>
        </p:spPr>
        <p:txBody>
          <a:bodyPr anchor="t"/>
          <a:lstStyle/>
          <a:p>
            <a:pPr marL="342900" indent="-342900" algn="ctr" defTabSz="457200">
              <a:spcBef>
                <a:spcPct val="20000"/>
              </a:spcBef>
              <a:defRPr/>
            </a:pPr>
            <a:r>
              <a:rPr lang="en-GB" sz="32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The NHS needs you.                </a:t>
            </a:r>
            <a:endParaRPr lang="en-US"/>
          </a:p>
          <a:p>
            <a:pPr marL="342900" indent="-342900" algn="ctr" defTabSz="457200">
              <a:spcBef>
                <a:spcPct val="20000"/>
              </a:spcBef>
              <a:defRPr/>
            </a:pPr>
            <a:r>
              <a:rPr lang="en-GB" sz="32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Apply for a job of your choice. </a:t>
            </a:r>
          </a:p>
        </p:txBody>
      </p:sp>
    </p:spTree>
    <p:extLst>
      <p:ext uri="{BB962C8B-B14F-4D97-AF65-F5344CB8AC3E}">
        <p14:creationId xmlns:p14="http://schemas.microsoft.com/office/powerpoint/2010/main" val="40320605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3872" y="2348880"/>
            <a:ext cx="5030216" cy="4437112"/>
          </a:xfrm>
        </p:spPr>
        <p:txBody>
          <a:bodyPr>
            <a:normAutofit fontScale="92500"/>
          </a:bodyPr>
          <a:lstStyle/>
          <a:p>
            <a:r>
              <a:rPr lang="en-GB">
                <a:latin typeface="Arial" pitchFamily="34" charset="0"/>
                <a:cs typeface="Arial" pitchFamily="34" charset="0"/>
              </a:rPr>
              <a:t>Choose a job to apply for:</a:t>
            </a:r>
          </a:p>
          <a:p>
            <a:pPr marL="914400" lvl="1" indent="-514350">
              <a:buClr>
                <a:srgbClr val="095FC3"/>
              </a:buClr>
              <a:buFont typeface="+mj-lt"/>
              <a:buAutoNum type="arabicPeriod"/>
            </a:pPr>
            <a:r>
              <a:rPr lang="en-GB" b="1">
                <a:latin typeface="Arial" pitchFamily="34" charset="0"/>
                <a:cs typeface="Arial" pitchFamily="34" charset="0"/>
              </a:rPr>
              <a:t>Tell them about you</a:t>
            </a:r>
            <a:r>
              <a:rPr lang="en-GB">
                <a:latin typeface="Arial" pitchFamily="34" charset="0"/>
                <a:cs typeface="Arial" pitchFamily="34" charset="0"/>
              </a:rPr>
              <a:t>: </a:t>
            </a:r>
          </a:p>
          <a:p>
            <a:pPr marL="914400" lvl="1" indent="-514350">
              <a:buClr>
                <a:srgbClr val="095FC3"/>
              </a:buClr>
              <a:buNone/>
            </a:pPr>
            <a:r>
              <a:rPr lang="en-GB" b="1">
                <a:latin typeface="Arial" pitchFamily="34" charset="0"/>
                <a:cs typeface="Arial" pitchFamily="34" charset="0"/>
              </a:rPr>
              <a:t>	</a:t>
            </a:r>
            <a:r>
              <a:rPr lang="en-GB">
                <a:latin typeface="Arial" pitchFamily="34" charset="0"/>
                <a:cs typeface="Arial" pitchFamily="34" charset="0"/>
              </a:rPr>
              <a:t>Your hobbies, interests and favourite things</a:t>
            </a:r>
          </a:p>
          <a:p>
            <a:pPr marL="914400" lvl="1" indent="-514350">
              <a:buClr>
                <a:srgbClr val="095FC3"/>
              </a:buClr>
              <a:buFont typeface="+mj-lt"/>
              <a:buAutoNum type="arabicPeriod" startAt="2"/>
            </a:pPr>
            <a:r>
              <a:rPr lang="en-GB" b="1">
                <a:latin typeface="Arial" pitchFamily="34" charset="0"/>
                <a:cs typeface="Arial" pitchFamily="34" charset="0"/>
              </a:rPr>
              <a:t>Why you want the job:</a:t>
            </a:r>
          </a:p>
          <a:p>
            <a:pPr marL="914400" lvl="1" indent="-514350">
              <a:buClr>
                <a:srgbClr val="095FC3"/>
              </a:buClr>
              <a:buNone/>
            </a:pPr>
            <a:r>
              <a:rPr lang="en-GB" b="1">
                <a:latin typeface="Arial" pitchFamily="34" charset="0"/>
                <a:cs typeface="Arial" pitchFamily="34" charset="0"/>
              </a:rPr>
              <a:t>	</a:t>
            </a:r>
            <a:r>
              <a:rPr lang="en-GB">
                <a:latin typeface="Arial" pitchFamily="34" charset="0"/>
                <a:cs typeface="Arial" pitchFamily="34" charset="0"/>
              </a:rPr>
              <a:t>Think about the things that interest you about it</a:t>
            </a:r>
            <a:endParaRPr lang="en-GB" b="1">
              <a:latin typeface="Arial" pitchFamily="34" charset="0"/>
              <a:cs typeface="Arial" pitchFamily="34" charset="0"/>
            </a:endParaRPr>
          </a:p>
          <a:p>
            <a:pPr marL="914400" lvl="1" indent="-514350">
              <a:buClr>
                <a:srgbClr val="095FC3"/>
              </a:buClr>
              <a:buFont typeface="+mj-lt"/>
              <a:buAutoNum type="arabicPeriod" startAt="3"/>
            </a:pPr>
            <a:r>
              <a:rPr lang="en-GB" b="1">
                <a:latin typeface="Arial" pitchFamily="34" charset="0"/>
                <a:cs typeface="Arial" pitchFamily="34" charset="0"/>
              </a:rPr>
              <a:t>Why you would be good at the job:</a:t>
            </a:r>
          </a:p>
          <a:p>
            <a:pPr marL="914400" lvl="1" indent="-514350">
              <a:buClr>
                <a:srgbClr val="095FC3"/>
              </a:buClr>
              <a:buNone/>
            </a:pPr>
            <a:r>
              <a:rPr lang="en-GB" b="1">
                <a:latin typeface="Arial" pitchFamily="34" charset="0"/>
                <a:cs typeface="Arial" pitchFamily="34" charset="0"/>
              </a:rPr>
              <a:t>	</a:t>
            </a:r>
            <a:r>
              <a:rPr lang="en-GB">
                <a:latin typeface="Arial" pitchFamily="34" charset="0"/>
                <a:cs typeface="Arial" pitchFamily="34" charset="0"/>
              </a:rPr>
              <a:t>Highlight</a:t>
            </a:r>
            <a:r>
              <a:rPr lang="en-GB" b="1">
                <a:latin typeface="Arial" pitchFamily="34" charset="0"/>
                <a:cs typeface="Arial" pitchFamily="34" charset="0"/>
              </a:rPr>
              <a:t> </a:t>
            </a:r>
            <a:r>
              <a:rPr lang="en-GB">
                <a:latin typeface="Arial" pitchFamily="34" charset="0"/>
                <a:cs typeface="Arial" pitchFamily="34" charset="0"/>
              </a:rPr>
              <a:t>your talents or skills that would be helpful for the job</a:t>
            </a:r>
            <a:endParaRPr lang="en-GB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23528" y="1556792"/>
            <a:ext cx="6491064" cy="84365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>
                <a:solidFill>
                  <a:srgbClr val="095FC3"/>
                </a:solidFill>
                <a:latin typeface="Arial" pitchFamily="34" charset="0"/>
                <a:cs typeface="Arial" pitchFamily="34" charset="0"/>
              </a:rPr>
              <a:t>Hire me!</a:t>
            </a:r>
          </a:p>
        </p:txBody>
      </p:sp>
      <p:pic>
        <p:nvPicPr>
          <p:cNvPr id="2" name="Picture 1" descr="Step into_Hire_me_July_201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2060848"/>
            <a:ext cx="3039803" cy="4298117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13697009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HS High Street amended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6" t="8854" r="2584" b="2602"/>
          <a:stretch/>
        </p:blipFill>
        <p:spPr>
          <a:xfrm>
            <a:off x="0" y="-14378"/>
            <a:ext cx="9180512" cy="6971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5734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/>
          <p:cNvSpPr txBox="1">
            <a:spLocks/>
          </p:cNvSpPr>
          <p:nvPr/>
        </p:nvSpPr>
        <p:spPr>
          <a:xfrm>
            <a:off x="685800" y="2348880"/>
            <a:ext cx="7772400" cy="959170"/>
          </a:xfrm>
          <a:prstGeom prst="rect">
            <a:avLst/>
          </a:prstGeom>
        </p:spPr>
        <p:txBody>
          <a:bodyPr/>
          <a:lstStyle/>
          <a:p>
            <a:pPr algn="ctr" defTabSz="457200">
              <a:spcBef>
                <a:spcPct val="0"/>
              </a:spcBef>
              <a:defRPr/>
            </a:pPr>
            <a:r>
              <a:rPr lang="en-US" sz="54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What did you learn?</a:t>
            </a:r>
          </a:p>
        </p:txBody>
      </p:sp>
      <p:sp>
        <p:nvSpPr>
          <p:cNvPr id="9" name="Subtitle 4"/>
          <p:cNvSpPr txBox="1">
            <a:spLocks/>
          </p:cNvSpPr>
          <p:nvPr/>
        </p:nvSpPr>
        <p:spPr>
          <a:xfrm>
            <a:off x="1187624" y="3444378"/>
            <a:ext cx="6696744" cy="1752600"/>
          </a:xfrm>
          <a:prstGeom prst="rect">
            <a:avLst/>
          </a:prstGeom>
        </p:spPr>
        <p:txBody>
          <a:bodyPr/>
          <a:lstStyle/>
          <a:p>
            <a:pPr marL="342900" indent="-342900" algn="ctr" defTabSz="457200">
              <a:spcBef>
                <a:spcPct val="20000"/>
              </a:spcBef>
              <a:defRPr/>
            </a:pPr>
            <a:r>
              <a:rPr lang="en-GB" sz="32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Learning outcomes</a:t>
            </a:r>
          </a:p>
        </p:txBody>
      </p:sp>
    </p:spTree>
    <p:extLst>
      <p:ext uri="{BB962C8B-B14F-4D97-AF65-F5344CB8AC3E}">
        <p14:creationId xmlns:p14="http://schemas.microsoft.com/office/powerpoint/2010/main" val="40320605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7544" y="2623870"/>
            <a:ext cx="5976664" cy="4234130"/>
          </a:xfrm>
        </p:spPr>
        <p:txBody>
          <a:bodyPr>
            <a:normAutofit fontScale="92500" lnSpcReduction="10000"/>
          </a:bodyPr>
          <a:lstStyle/>
          <a:p>
            <a:r>
              <a:rPr lang="en-GB" sz="3500" dirty="0">
                <a:latin typeface="Arial" pitchFamily="34" charset="0"/>
                <a:cs typeface="Arial" pitchFamily="34" charset="0"/>
              </a:rPr>
              <a:t>You can identify different jobs in the community.</a:t>
            </a:r>
            <a:endParaRPr lang="en-GB" sz="3500" dirty="0"/>
          </a:p>
          <a:p>
            <a:endParaRPr lang="en-GB" sz="2200" dirty="0">
              <a:latin typeface="Arial" pitchFamily="34" charset="0"/>
              <a:cs typeface="Arial" pitchFamily="34" charset="0"/>
            </a:endParaRPr>
          </a:p>
          <a:p>
            <a:r>
              <a:rPr lang="en-GB" sz="3500" dirty="0">
                <a:latin typeface="Arial" pitchFamily="34" charset="0"/>
                <a:cs typeface="Arial" pitchFamily="34" charset="0"/>
              </a:rPr>
              <a:t>You can describe a range of jobs in the NHS.</a:t>
            </a:r>
          </a:p>
          <a:p>
            <a:endParaRPr lang="en-GB" sz="2200" dirty="0">
              <a:latin typeface="Arial" pitchFamily="34" charset="0"/>
              <a:cs typeface="Arial" pitchFamily="34" charset="0"/>
            </a:endParaRPr>
          </a:p>
          <a:p>
            <a:r>
              <a:rPr lang="en-GB" sz="3500" dirty="0">
                <a:latin typeface="Arial" pitchFamily="34" charset="0"/>
                <a:cs typeface="Arial" pitchFamily="34" charset="0"/>
              </a:rPr>
              <a:t>You can describe some of the skills and qualities that different jobs need.</a:t>
            </a:r>
          </a:p>
          <a:p>
            <a:endParaRPr lang="en-GB" sz="2200" dirty="0"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1616260"/>
            <a:ext cx="5194920" cy="84365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>
                <a:solidFill>
                  <a:srgbClr val="095FC3"/>
                </a:solidFill>
                <a:latin typeface="Arial" pitchFamily="34" charset="0"/>
                <a:cs typeface="Arial" pitchFamily="34" charset="0"/>
              </a:rPr>
              <a:t>Learning outcomes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5"/>
          <a:stretch>
            <a:fillRect/>
          </a:stretch>
        </p:blipFill>
        <p:spPr>
          <a:xfrm>
            <a:off x="6192688" y="1988840"/>
            <a:ext cx="2843808" cy="470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7009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" y="6477000"/>
            <a:ext cx="9144002" cy="381000"/>
          </a:xfrm>
          <a:prstGeom prst="rect">
            <a:avLst/>
          </a:prstGeom>
          <a:gradFill>
            <a:gsLst>
              <a:gs pos="0">
                <a:schemeClr val="accent6"/>
              </a:gs>
              <a:gs pos="100000">
                <a:schemeClr val="accent6">
                  <a:lumMod val="20000"/>
                  <a:lumOff val="80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6" descr="step_into_NHS_P_PP_icons_Amb_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96" y="5866713"/>
            <a:ext cx="1565787" cy="785730"/>
          </a:xfrm>
          <a:prstGeom prst="rect">
            <a:avLst/>
          </a:prstGeom>
        </p:spPr>
      </p:pic>
      <p:pic>
        <p:nvPicPr>
          <p:cNvPr id="8" name="Picture 7" descr="step_into_NHS_P_PP_icons_Amb_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606" y="5932624"/>
            <a:ext cx="1273620" cy="697796"/>
          </a:xfrm>
          <a:prstGeom prst="rect">
            <a:avLst/>
          </a:prstGeom>
        </p:spPr>
      </p:pic>
      <p:pic>
        <p:nvPicPr>
          <p:cNvPr id="9" name="Picture 8" descr="step_into_NHS_P_PP_icons_Amb_3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306" y="5852700"/>
            <a:ext cx="1460834" cy="763038"/>
          </a:xfrm>
          <a:prstGeom prst="rect">
            <a:avLst/>
          </a:prstGeom>
        </p:spPr>
      </p:pic>
      <p:pic>
        <p:nvPicPr>
          <p:cNvPr id="13" name="Picture 12" descr="step_into_NHS_P_PP_icons_Amb_4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417" y="5705199"/>
            <a:ext cx="1605499" cy="910539"/>
          </a:xfrm>
          <a:prstGeom prst="rect">
            <a:avLst/>
          </a:prstGeom>
        </p:spPr>
      </p:pic>
      <p:pic>
        <p:nvPicPr>
          <p:cNvPr id="14" name="Picture 13" descr="step_into_NHS_P_PP_icons_Amb_5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797" y="5697858"/>
            <a:ext cx="1903339" cy="910539"/>
          </a:xfrm>
          <a:prstGeom prst="rect">
            <a:avLst/>
          </a:prstGeom>
        </p:spPr>
      </p:pic>
      <p:sp>
        <p:nvSpPr>
          <p:cNvPr id="10" name="Title 3"/>
          <p:cNvSpPr txBox="1">
            <a:spLocks/>
          </p:cNvSpPr>
          <p:nvPr/>
        </p:nvSpPr>
        <p:spPr>
          <a:xfrm>
            <a:off x="0" y="1988840"/>
            <a:ext cx="9144000" cy="1308684"/>
          </a:xfrm>
          <a:prstGeom prst="rect">
            <a:avLst/>
          </a:prstGeom>
        </p:spPr>
        <p:txBody>
          <a:bodyPr/>
          <a:lstStyle/>
          <a:p>
            <a:pPr algn="ctr" defTabSz="457200">
              <a:spcBef>
                <a:spcPct val="0"/>
              </a:spcBef>
              <a:defRPr/>
            </a:pPr>
            <a:r>
              <a:rPr lang="en-US" sz="4000" b="1">
                <a:solidFill>
                  <a:srgbClr val="095FC3"/>
                </a:solidFill>
                <a:latin typeface="Arial" pitchFamily="34" charset="0"/>
                <a:cs typeface="Arial" pitchFamily="34" charset="0"/>
              </a:rPr>
              <a:t>Community job search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85192" y="2060848"/>
            <a:ext cx="8363272" cy="338437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lvl="0" indent="-342900" algn="ctr">
              <a:spcBef>
                <a:spcPct val="20000"/>
              </a:spcBef>
            </a:pPr>
            <a:endParaRPr lang="en-GB" sz="40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42900" lvl="0" indent="-342900" algn="ctr">
              <a:spcBef>
                <a:spcPct val="20000"/>
              </a:spcBef>
            </a:pPr>
            <a:endParaRPr lang="en-GB" sz="40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42900" lvl="0" indent="-342900" algn="ctr">
              <a:spcBef>
                <a:spcPct val="20000"/>
              </a:spcBef>
            </a:pPr>
            <a:r>
              <a:rPr lang="en-GB" sz="36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Which jobs did you come up with?</a:t>
            </a: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4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01213" y="2819667"/>
            <a:ext cx="1301509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1654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>
          <a:xfrm>
            <a:off x="0" y="1412776"/>
            <a:ext cx="9144000" cy="129614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95FC3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Some jobs in the community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83568" y="2348880"/>
          <a:ext cx="7920880" cy="3596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62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046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400">
                          <a:latin typeface="Arial" pitchFamily="34" charset="0"/>
                          <a:cs typeface="Arial" pitchFamily="34" charset="0"/>
                        </a:rPr>
                        <a:t>Workplace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>
                          <a:latin typeface="Arial" pitchFamily="34" charset="0"/>
                          <a:cs typeface="Arial" pitchFamily="34" charset="0"/>
                        </a:rPr>
                        <a:t>Which jobs?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200" b="1">
                          <a:latin typeface="Arial" pitchFamily="34" charset="0"/>
                          <a:cs typeface="Arial" pitchFamily="34" charset="0"/>
                        </a:rPr>
                        <a:t>Bank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b="1">
                          <a:latin typeface="Arial" pitchFamily="34" charset="0"/>
                          <a:cs typeface="Arial" pitchFamily="34" charset="0"/>
                        </a:rPr>
                        <a:t>Finance manager:</a:t>
                      </a:r>
                      <a:r>
                        <a:rPr lang="en-GB" sz="2200" b="1" baseline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2200" b="0" baseline="0">
                          <a:latin typeface="Arial" pitchFamily="34" charset="0"/>
                          <a:cs typeface="Arial" pitchFamily="34" charset="0"/>
                        </a:rPr>
                        <a:t>deals with money matters</a:t>
                      </a:r>
                      <a:endParaRPr lang="en-GB" sz="22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200" b="1">
                          <a:latin typeface="Arial" pitchFamily="34" charset="0"/>
                          <a:cs typeface="Arial" pitchFamily="34" charset="0"/>
                        </a:rPr>
                        <a:t>Restaurant</a:t>
                      </a:r>
                      <a:r>
                        <a:rPr lang="en-GB" sz="2200" b="1" baseline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en-GB" sz="2200" b="1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b="1">
                          <a:latin typeface="Arial" pitchFamily="34" charset="0"/>
                          <a:cs typeface="Arial" pitchFamily="34" charset="0"/>
                        </a:rPr>
                        <a:t>Chef:</a:t>
                      </a:r>
                      <a:r>
                        <a:rPr lang="en-GB" sz="2200" b="1" baseline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2200" b="0">
                          <a:latin typeface="Arial" pitchFamily="34" charset="0"/>
                          <a:cs typeface="Arial" pitchFamily="34" charset="0"/>
                        </a:rPr>
                        <a:t>cooks tasty food</a:t>
                      </a:r>
                      <a:endParaRPr lang="en-GB" sz="2200" b="1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200" b="1">
                          <a:latin typeface="Arial" pitchFamily="34" charset="0"/>
                          <a:cs typeface="Arial" pitchFamily="34" charset="0"/>
                        </a:rPr>
                        <a:t>Launderette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b="1">
                          <a:latin typeface="Arial" pitchFamily="34" charset="0"/>
                          <a:cs typeface="Arial" pitchFamily="34" charset="0"/>
                        </a:rPr>
                        <a:t>Laundry assistant</a:t>
                      </a:r>
                      <a:r>
                        <a:rPr lang="en-GB" sz="2200" b="1" baseline="0"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  <a:r>
                        <a:rPr lang="en-GB" sz="2200" b="0" baseline="0">
                          <a:latin typeface="Arial" pitchFamily="34" charset="0"/>
                          <a:cs typeface="Arial" pitchFamily="34" charset="0"/>
                        </a:rPr>
                        <a:t> sorts and cleans washing</a:t>
                      </a:r>
                      <a:endParaRPr lang="en-GB" sz="2200" b="1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200" b="1">
                          <a:latin typeface="Arial" pitchFamily="34" charset="0"/>
                          <a:cs typeface="Arial" pitchFamily="34" charset="0"/>
                        </a:rPr>
                        <a:t>Dentist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b="1">
                          <a:latin typeface="Arial" pitchFamily="34" charset="0"/>
                          <a:cs typeface="Arial" pitchFamily="34" charset="0"/>
                        </a:rPr>
                        <a:t>Dentist,</a:t>
                      </a:r>
                      <a:r>
                        <a:rPr lang="en-GB" sz="2200" b="1" baseline="0">
                          <a:latin typeface="Arial" pitchFamily="34" charset="0"/>
                          <a:cs typeface="Arial" pitchFamily="34" charset="0"/>
                        </a:rPr>
                        <a:t> dental nurse, dental technician: </a:t>
                      </a:r>
                      <a:r>
                        <a:rPr lang="en-GB" sz="2200" b="0" baseline="0">
                          <a:latin typeface="Arial" pitchFamily="34" charset="0"/>
                          <a:cs typeface="Arial" pitchFamily="34" charset="0"/>
                        </a:rPr>
                        <a:t>check and look after your teeth</a:t>
                      </a:r>
                      <a:endParaRPr lang="en-GB" sz="2200" b="1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200" b="1">
                          <a:latin typeface="Arial" pitchFamily="34" charset="0"/>
                          <a:cs typeface="Arial" pitchFamily="34" charset="0"/>
                        </a:rPr>
                        <a:t>GP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b="1">
                          <a:latin typeface="Arial" pitchFamily="34" charset="0"/>
                          <a:cs typeface="Arial" pitchFamily="34" charset="0"/>
                        </a:rPr>
                        <a:t>Doctor,</a:t>
                      </a:r>
                      <a:r>
                        <a:rPr lang="en-GB" sz="2200" b="1" baseline="0">
                          <a:latin typeface="Arial" pitchFamily="34" charset="0"/>
                          <a:cs typeface="Arial" pitchFamily="34" charset="0"/>
                        </a:rPr>
                        <a:t> practice nurse, receptionist: </a:t>
                      </a:r>
                      <a:r>
                        <a:rPr lang="en-GB" sz="2200" b="0" baseline="0">
                          <a:latin typeface="Arial" pitchFamily="34" charset="0"/>
                          <a:cs typeface="Arial" pitchFamily="34" charset="0"/>
                        </a:rPr>
                        <a:t>usually the first people you go to when you feel unwell</a:t>
                      </a:r>
                      <a:endParaRPr lang="en-GB" sz="2200" b="1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0" y="6477000"/>
            <a:ext cx="1952783" cy="381000"/>
          </a:xfrm>
          <a:prstGeom prst="rect">
            <a:avLst/>
          </a:prstGeom>
          <a:gradFill>
            <a:gsLst>
              <a:gs pos="0">
                <a:schemeClr val="accent6"/>
              </a:gs>
              <a:gs pos="99000">
                <a:schemeClr val="accent6">
                  <a:lumMod val="20000"/>
                  <a:lumOff val="80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9" name="Picture 8" descr="step_into_NHS_P_PP_icons_Amb_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96" y="5866713"/>
            <a:ext cx="1565787" cy="785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9713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>
          <a:xfrm>
            <a:off x="0" y="1412776"/>
            <a:ext cx="9144000" cy="129614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95FC3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Some jobs in the community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3584086"/>
              </p:ext>
            </p:extLst>
          </p:nvPr>
        </p:nvGraphicFramePr>
        <p:xfrm>
          <a:off x="683568" y="2348880"/>
          <a:ext cx="7920880" cy="3413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62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046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400">
                          <a:latin typeface="Arial" pitchFamily="34" charset="0"/>
                          <a:cs typeface="Arial" pitchFamily="34" charset="0"/>
                        </a:rPr>
                        <a:t>Workplace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>
                          <a:latin typeface="Arial" pitchFamily="34" charset="0"/>
                          <a:cs typeface="Arial" pitchFamily="34" charset="0"/>
                        </a:rPr>
                        <a:t>Which jobs?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200" b="1">
                          <a:latin typeface="Arial" pitchFamily="34" charset="0"/>
                          <a:cs typeface="Arial" pitchFamily="34" charset="0"/>
                        </a:rPr>
                        <a:t>Local</a:t>
                      </a:r>
                      <a:r>
                        <a:rPr lang="en-GB" sz="2200" b="1" baseline="0">
                          <a:latin typeface="Arial" pitchFamily="34" charset="0"/>
                          <a:cs typeface="Arial" pitchFamily="34" charset="0"/>
                        </a:rPr>
                        <a:t> chemist</a:t>
                      </a:r>
                      <a:endParaRPr lang="en-GB" sz="2200" b="1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b="1">
                          <a:latin typeface="Arial" pitchFamily="34" charset="0"/>
                          <a:cs typeface="Arial" pitchFamily="34" charset="0"/>
                        </a:rPr>
                        <a:t>Pharmacist:</a:t>
                      </a:r>
                      <a:r>
                        <a:rPr lang="en-GB" sz="2200" b="0" baseline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2200" baseline="0">
                          <a:latin typeface="Arial" pitchFamily="34" charset="0"/>
                          <a:cs typeface="Arial" pitchFamily="34" charset="0"/>
                        </a:rPr>
                        <a:t>prepares medicine</a:t>
                      </a:r>
                      <a:endParaRPr lang="en-GB" sz="22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200" b="1">
                          <a:latin typeface="Arial" pitchFamily="34" charset="0"/>
                          <a:cs typeface="Arial" pitchFamily="34" charset="0"/>
                        </a:rPr>
                        <a:t>Optician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b="1">
                          <a:latin typeface="Arial" pitchFamily="34" charset="0"/>
                          <a:cs typeface="Arial" pitchFamily="34" charset="0"/>
                        </a:rPr>
                        <a:t>Optometrist</a:t>
                      </a:r>
                      <a:r>
                        <a:rPr lang="en-GB" sz="2200" b="1" baseline="0">
                          <a:latin typeface="Arial" pitchFamily="34" charset="0"/>
                          <a:cs typeface="Arial" pitchFamily="34" charset="0"/>
                        </a:rPr>
                        <a:t>: </a:t>
                      </a:r>
                      <a:r>
                        <a:rPr lang="en-GB" sz="2200" baseline="0">
                          <a:latin typeface="Arial" pitchFamily="34" charset="0"/>
                          <a:cs typeface="Arial" pitchFamily="34" charset="0"/>
                        </a:rPr>
                        <a:t>looks after your eyes</a:t>
                      </a:r>
                      <a:endParaRPr lang="en-GB" sz="22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200" b="1">
                          <a:latin typeface="Arial" pitchFamily="34" charset="0"/>
                          <a:cs typeface="Arial" pitchFamily="34" charset="0"/>
                        </a:rPr>
                        <a:t>School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b="1" dirty="0">
                          <a:latin typeface="Arial" pitchFamily="34" charset="0"/>
                          <a:cs typeface="Arial" pitchFamily="34" charset="0"/>
                        </a:rPr>
                        <a:t>Teacher:</a:t>
                      </a:r>
                      <a:r>
                        <a:rPr lang="en-GB" sz="2200" b="1" baseline="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2200" b="0" baseline="0" dirty="0">
                          <a:latin typeface="Arial" pitchFamily="34" charset="0"/>
                          <a:cs typeface="Arial" pitchFamily="34" charset="0"/>
                        </a:rPr>
                        <a:t>teaches you</a:t>
                      </a:r>
                      <a:endParaRPr lang="en-GB" sz="2200" b="1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r>
                        <a:rPr lang="en-GB" sz="2200" b="1" dirty="0">
                          <a:latin typeface="Arial" pitchFamily="34" charset="0"/>
                          <a:cs typeface="Arial" pitchFamily="34" charset="0"/>
                        </a:rPr>
                        <a:t>School nurse:</a:t>
                      </a:r>
                      <a:r>
                        <a:rPr lang="en-GB" sz="2200" b="1" baseline="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2200" b="0" baseline="0" dirty="0">
                          <a:latin typeface="Arial" pitchFamily="34" charset="0"/>
                          <a:cs typeface="Arial" pitchFamily="34" charset="0"/>
                        </a:rPr>
                        <a:t>looks after your wellbeing</a:t>
                      </a:r>
                      <a:endParaRPr lang="en-GB" sz="2200" b="1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r>
                        <a:rPr lang="en-GB" sz="2200" b="1" baseline="0" dirty="0">
                          <a:latin typeface="Arial" pitchFamily="34" charset="0"/>
                          <a:cs typeface="Arial" pitchFamily="34" charset="0"/>
                        </a:rPr>
                        <a:t>Caretaker: </a:t>
                      </a:r>
                      <a:r>
                        <a:rPr lang="en-GB" sz="2200" b="0" baseline="0" dirty="0">
                          <a:latin typeface="Arial" pitchFamily="34" charset="0"/>
                          <a:cs typeface="Arial" pitchFamily="34" charset="0"/>
                        </a:rPr>
                        <a:t>looks after the school building</a:t>
                      </a:r>
                    </a:p>
                    <a:p>
                      <a:r>
                        <a:rPr lang="en-GB" sz="2200" b="1" baseline="0" dirty="0">
                          <a:latin typeface="Arial" pitchFamily="34" charset="0"/>
                          <a:cs typeface="Arial" pitchFamily="34" charset="0"/>
                        </a:rPr>
                        <a:t>Catering staff: </a:t>
                      </a:r>
                      <a:r>
                        <a:rPr lang="en-GB" sz="2200" b="0" baseline="0" dirty="0">
                          <a:latin typeface="Arial" pitchFamily="34" charset="0"/>
                          <a:cs typeface="Arial" pitchFamily="34" charset="0"/>
                        </a:rPr>
                        <a:t>prepare and serve school meals</a:t>
                      </a:r>
                      <a:endParaRPr lang="en-GB" sz="2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0" y="6477000"/>
            <a:ext cx="3458882" cy="381000"/>
          </a:xfrm>
          <a:prstGeom prst="rect">
            <a:avLst/>
          </a:prstGeom>
          <a:gradFill>
            <a:gsLst>
              <a:gs pos="0">
                <a:schemeClr val="accent6"/>
              </a:gs>
              <a:gs pos="100000">
                <a:schemeClr val="accent6">
                  <a:lumMod val="20000"/>
                  <a:lumOff val="80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10" name="Picture 9" descr="step_into_NHS_P_PP_icons_Amb_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96" y="5866713"/>
            <a:ext cx="1565787" cy="785730"/>
          </a:xfrm>
          <a:prstGeom prst="rect">
            <a:avLst/>
          </a:prstGeom>
        </p:spPr>
      </p:pic>
      <p:pic>
        <p:nvPicPr>
          <p:cNvPr id="11" name="Picture 10" descr="step_into_NHS_P_PP_icons_Amb_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606" y="5932624"/>
            <a:ext cx="1273620" cy="697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9713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1" y="6477000"/>
            <a:ext cx="5042647" cy="381000"/>
          </a:xfrm>
          <a:prstGeom prst="rect">
            <a:avLst/>
          </a:prstGeom>
          <a:gradFill>
            <a:gsLst>
              <a:gs pos="0">
                <a:schemeClr val="accent6"/>
              </a:gs>
              <a:gs pos="100000">
                <a:schemeClr val="accent6">
                  <a:lumMod val="20000"/>
                  <a:lumOff val="80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0" y="1412776"/>
            <a:ext cx="9144000" cy="129614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95FC3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Some jobs in the community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4225691"/>
              </p:ext>
            </p:extLst>
          </p:nvPr>
        </p:nvGraphicFramePr>
        <p:xfrm>
          <a:off x="683568" y="2300064"/>
          <a:ext cx="7920880" cy="350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62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046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400">
                          <a:latin typeface="Arial" pitchFamily="34" charset="0"/>
                          <a:cs typeface="Arial" pitchFamily="34" charset="0"/>
                        </a:rPr>
                        <a:t>Workplace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>
                          <a:latin typeface="Arial" pitchFamily="34" charset="0"/>
                          <a:cs typeface="Arial" pitchFamily="34" charset="0"/>
                        </a:rPr>
                        <a:t>Which jobs?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200" b="1">
                          <a:latin typeface="Arial" pitchFamily="34" charset="0"/>
                          <a:cs typeface="Arial" pitchFamily="34" charset="0"/>
                        </a:rPr>
                        <a:t>Ambulance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b="1">
                          <a:latin typeface="Arial" pitchFamily="34" charset="0"/>
                          <a:cs typeface="Arial" pitchFamily="34" charset="0"/>
                        </a:rPr>
                        <a:t>Paramedic:</a:t>
                      </a:r>
                      <a:r>
                        <a:rPr lang="en-GB" sz="2200" b="0" baseline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2200">
                          <a:latin typeface="Arial" pitchFamily="34" charset="0"/>
                          <a:cs typeface="Arial" pitchFamily="34" charset="0"/>
                        </a:rPr>
                        <a:t>transports</a:t>
                      </a:r>
                      <a:r>
                        <a:rPr lang="en-GB" sz="2200" baseline="0">
                          <a:latin typeface="Arial" pitchFamily="34" charset="0"/>
                          <a:cs typeface="Arial" pitchFamily="34" charset="0"/>
                        </a:rPr>
                        <a:t> people to hospital </a:t>
                      </a:r>
                      <a:endParaRPr lang="en-GB" sz="22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200" b="1">
                          <a:latin typeface="Arial" pitchFamily="34" charset="0"/>
                          <a:cs typeface="Arial" pitchFamily="34" charset="0"/>
                        </a:rPr>
                        <a:t>Gym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b="1">
                          <a:latin typeface="Arial" pitchFamily="34" charset="0"/>
                          <a:cs typeface="Arial" pitchFamily="34" charset="0"/>
                        </a:rPr>
                        <a:t>Physiotherapist:</a:t>
                      </a:r>
                      <a:r>
                        <a:rPr lang="en-GB" sz="2200" b="1" baseline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2200" b="0" baseline="0">
                          <a:latin typeface="Arial" pitchFamily="34" charset="0"/>
                          <a:cs typeface="Arial" pitchFamily="34" charset="0"/>
                        </a:rPr>
                        <a:t>helps with bending and movement after injury </a:t>
                      </a:r>
                      <a:endParaRPr lang="en-GB" sz="2200" b="1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200" b="1">
                          <a:latin typeface="Arial" pitchFamily="34" charset="0"/>
                          <a:cs typeface="Arial" pitchFamily="34" charset="0"/>
                        </a:rPr>
                        <a:t>Green</a:t>
                      </a:r>
                      <a:r>
                        <a:rPr lang="en-GB" sz="2200" b="1" baseline="0">
                          <a:latin typeface="Arial" pitchFamily="34" charset="0"/>
                          <a:cs typeface="Arial" pitchFamily="34" charset="0"/>
                        </a:rPr>
                        <a:t> spaces</a:t>
                      </a:r>
                      <a:endParaRPr lang="en-GB" sz="2200" b="1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b="1">
                          <a:latin typeface="Arial" pitchFamily="34" charset="0"/>
                          <a:cs typeface="Arial" pitchFamily="34" charset="0"/>
                        </a:rPr>
                        <a:t>Gardener:</a:t>
                      </a:r>
                      <a:r>
                        <a:rPr lang="en-GB" sz="2200" b="1" baseline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2200" b="0" baseline="0">
                          <a:latin typeface="Arial" pitchFamily="34" charset="0"/>
                          <a:cs typeface="Arial" pitchFamily="34" charset="0"/>
                        </a:rPr>
                        <a:t>makes sure green spaces are kept neat and tidy</a:t>
                      </a:r>
                      <a:endParaRPr lang="en-GB" sz="2200" b="1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200" b="1">
                          <a:latin typeface="Arial" pitchFamily="34" charset="0"/>
                          <a:cs typeface="Arial" pitchFamily="34" charset="0"/>
                        </a:rPr>
                        <a:t>Care home for elderly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b="1" baseline="0">
                          <a:latin typeface="Arial" pitchFamily="34" charset="0"/>
                          <a:cs typeface="Arial" pitchFamily="34" charset="0"/>
                        </a:rPr>
                        <a:t>Healthcare assistant: </a:t>
                      </a:r>
                      <a:r>
                        <a:rPr lang="en-GB" sz="2200" b="0" i="0" kern="120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helps the elderly with their immediate needs such as washing, dressing and hygiene </a:t>
                      </a:r>
                      <a:endParaRPr lang="en-GB" sz="22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7" name="Picture 6" descr="step_into_NHS_P_PP_icons_Amb_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96" y="5866713"/>
            <a:ext cx="1565787" cy="785730"/>
          </a:xfrm>
          <a:prstGeom prst="rect">
            <a:avLst/>
          </a:prstGeom>
        </p:spPr>
      </p:pic>
      <p:pic>
        <p:nvPicPr>
          <p:cNvPr id="10" name="Picture 9" descr="step_into_NHS_P_PP_icons_Amb_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606" y="5932624"/>
            <a:ext cx="1273620" cy="697796"/>
          </a:xfrm>
          <a:prstGeom prst="rect">
            <a:avLst/>
          </a:prstGeom>
        </p:spPr>
      </p:pic>
      <p:pic>
        <p:nvPicPr>
          <p:cNvPr id="11" name="Picture 10" descr="step_into_NHS_P_PP_icons_Amb_3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306" y="5852700"/>
            <a:ext cx="1460834" cy="763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9713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-1" y="6477000"/>
            <a:ext cx="6813177" cy="381000"/>
          </a:xfrm>
          <a:prstGeom prst="rect">
            <a:avLst/>
          </a:prstGeom>
          <a:gradFill>
            <a:gsLst>
              <a:gs pos="0">
                <a:schemeClr val="accent6"/>
              </a:gs>
              <a:gs pos="100000">
                <a:schemeClr val="accent6">
                  <a:lumMod val="20000"/>
                  <a:lumOff val="80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0" y="1412776"/>
            <a:ext cx="9144000" cy="129614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95FC3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Some jobs in the community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6037729"/>
              </p:ext>
            </p:extLst>
          </p:nvPr>
        </p:nvGraphicFramePr>
        <p:xfrm>
          <a:off x="683568" y="2348880"/>
          <a:ext cx="7920880" cy="3230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62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046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400">
                          <a:latin typeface="Arial" pitchFamily="34" charset="0"/>
                          <a:cs typeface="Arial" pitchFamily="34" charset="0"/>
                        </a:rPr>
                        <a:t>Workplace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>
                          <a:latin typeface="Arial" pitchFamily="34" charset="0"/>
                          <a:cs typeface="Arial" pitchFamily="34" charset="0"/>
                        </a:rPr>
                        <a:t>Which jobs?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200" b="1">
                          <a:latin typeface="Arial" pitchFamily="34" charset="0"/>
                          <a:cs typeface="Arial" pitchFamily="34" charset="0"/>
                        </a:rPr>
                        <a:t>Supermarket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b="1">
                          <a:latin typeface="Arial" pitchFamily="34" charset="0"/>
                          <a:cs typeface="Arial" pitchFamily="34" charset="0"/>
                        </a:rPr>
                        <a:t>Managers:</a:t>
                      </a:r>
                      <a:r>
                        <a:rPr lang="en-GB" sz="2200" b="1" baseline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2200" b="0" baseline="0">
                          <a:latin typeface="Arial" pitchFamily="34" charset="0"/>
                          <a:cs typeface="Arial" pitchFamily="34" charset="0"/>
                        </a:rPr>
                        <a:t>run areas of the store</a:t>
                      </a:r>
                    </a:p>
                    <a:p>
                      <a:r>
                        <a:rPr lang="en-GB" sz="2200" b="1" baseline="0">
                          <a:latin typeface="Arial" pitchFamily="34" charset="0"/>
                          <a:cs typeface="Arial" pitchFamily="34" charset="0"/>
                        </a:rPr>
                        <a:t>Human resources professional: </a:t>
                      </a:r>
                      <a:r>
                        <a:rPr lang="en-GB" sz="2200" b="0" baseline="0">
                          <a:latin typeface="Arial" pitchFamily="34" charset="0"/>
                          <a:cs typeface="Arial" pitchFamily="34" charset="0"/>
                        </a:rPr>
                        <a:t>trains staff and finds new people</a:t>
                      </a:r>
                    </a:p>
                    <a:p>
                      <a:r>
                        <a:rPr lang="en-GB" sz="2200" b="1" baseline="0">
                          <a:latin typeface="Arial" pitchFamily="34" charset="0"/>
                          <a:cs typeface="Arial" pitchFamily="34" charset="0"/>
                        </a:rPr>
                        <a:t>Baker and cook: </a:t>
                      </a:r>
                      <a:r>
                        <a:rPr lang="en-GB" sz="2200" b="0" baseline="0">
                          <a:latin typeface="Arial" pitchFamily="34" charset="0"/>
                          <a:cs typeface="Arial" pitchFamily="34" charset="0"/>
                        </a:rPr>
                        <a:t>prepare food in the store bakery and restaurant </a:t>
                      </a:r>
                    </a:p>
                    <a:p>
                      <a:r>
                        <a:rPr lang="en-GB" sz="2200" b="1" baseline="0">
                          <a:latin typeface="Arial" pitchFamily="34" charset="0"/>
                          <a:cs typeface="Arial" pitchFamily="34" charset="0"/>
                        </a:rPr>
                        <a:t>Pharmacist:</a:t>
                      </a:r>
                      <a:r>
                        <a:rPr lang="en-GB" sz="2200" b="0" baseline="0">
                          <a:latin typeface="Arial" pitchFamily="34" charset="0"/>
                          <a:cs typeface="Arial" pitchFamily="34" charset="0"/>
                        </a:rPr>
                        <a:t> runs the supermarket pharmacy </a:t>
                      </a:r>
                    </a:p>
                    <a:p>
                      <a:r>
                        <a:rPr lang="en-GB" sz="2200" b="1" baseline="0">
                          <a:latin typeface="Arial" pitchFamily="34" charset="0"/>
                          <a:cs typeface="Arial" pitchFamily="34" charset="0"/>
                        </a:rPr>
                        <a:t>Security staff: </a:t>
                      </a:r>
                      <a:r>
                        <a:rPr lang="en-GB" sz="2200" b="0" baseline="0">
                          <a:latin typeface="Arial" pitchFamily="34" charset="0"/>
                          <a:cs typeface="Arial" pitchFamily="34" charset="0"/>
                        </a:rPr>
                        <a:t>keep a watchful eye over the store</a:t>
                      </a:r>
                      <a:endParaRPr lang="en-GB" sz="2200" b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8" name="Picture 7" descr="step_into_NHS_P_PP_icons_Amb_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96" y="5866713"/>
            <a:ext cx="1565787" cy="785730"/>
          </a:xfrm>
          <a:prstGeom prst="rect">
            <a:avLst/>
          </a:prstGeom>
        </p:spPr>
      </p:pic>
      <p:pic>
        <p:nvPicPr>
          <p:cNvPr id="9" name="Picture 8" descr="step_into_NHS_P_PP_icons_Amb_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606" y="5932624"/>
            <a:ext cx="1273620" cy="697796"/>
          </a:xfrm>
          <a:prstGeom prst="rect">
            <a:avLst/>
          </a:prstGeom>
        </p:spPr>
      </p:pic>
      <p:pic>
        <p:nvPicPr>
          <p:cNvPr id="12" name="Picture 11" descr="step_into_NHS_P_PP_icons_Amb_3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306" y="5852700"/>
            <a:ext cx="1460834" cy="763038"/>
          </a:xfrm>
          <a:prstGeom prst="rect">
            <a:avLst/>
          </a:prstGeom>
        </p:spPr>
      </p:pic>
      <p:pic>
        <p:nvPicPr>
          <p:cNvPr id="13" name="Picture 12" descr="step_into_NHS_P_PP_icons_Amb_4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417" y="5705199"/>
            <a:ext cx="1605499" cy="91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971313"/>
      </p:ext>
    </p:extLst>
  </p:cSld>
  <p:clrMapOvr>
    <a:masterClrMapping/>
  </p:clrMapOvr>
</p:sld>
</file>

<file path=ppt/theme/theme1.xml><?xml version="1.0" encoding="utf-8"?>
<a:theme xmlns:a="http://schemas.openxmlformats.org/drawingml/2006/main" name="5_Custom Design">
  <a:themeElements>
    <a:clrScheme name="FINAL Step into NHS">
      <a:dk1>
        <a:sysClr val="windowText" lastClr="000000"/>
      </a:dk1>
      <a:lt1>
        <a:sysClr val="window" lastClr="FFFFFF"/>
      </a:lt1>
      <a:dk2>
        <a:srgbClr val="0277BB"/>
      </a:dk2>
      <a:lt2>
        <a:srgbClr val="43AFE0"/>
      </a:lt2>
      <a:accent1>
        <a:srgbClr val="095FC3"/>
      </a:accent1>
      <a:accent2>
        <a:srgbClr val="EC6621"/>
      </a:accent2>
      <a:accent3>
        <a:srgbClr val="AE6BA8"/>
      </a:accent3>
      <a:accent4>
        <a:srgbClr val="FFD41A"/>
      </a:accent4>
      <a:accent5>
        <a:srgbClr val="C04492"/>
      </a:accent5>
      <a:accent6>
        <a:srgbClr val="81BA2B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0_Custom Design">
  <a:themeElements>
    <a:clrScheme name="FINAL Step into NHS">
      <a:dk1>
        <a:sysClr val="windowText" lastClr="000000"/>
      </a:dk1>
      <a:lt1>
        <a:sysClr val="window" lastClr="FFFFFF"/>
      </a:lt1>
      <a:dk2>
        <a:srgbClr val="0277BB"/>
      </a:dk2>
      <a:lt2>
        <a:srgbClr val="43AFE0"/>
      </a:lt2>
      <a:accent1>
        <a:srgbClr val="095FC3"/>
      </a:accent1>
      <a:accent2>
        <a:srgbClr val="EC6621"/>
      </a:accent2>
      <a:accent3>
        <a:srgbClr val="AE6BA8"/>
      </a:accent3>
      <a:accent4>
        <a:srgbClr val="FFD41A"/>
      </a:accent4>
      <a:accent5>
        <a:srgbClr val="C04492"/>
      </a:accent5>
      <a:accent6>
        <a:srgbClr val="81BA2B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6_Custom Design">
  <a:themeElements>
    <a:clrScheme name="FINAL Step into NHS">
      <a:dk1>
        <a:sysClr val="windowText" lastClr="000000"/>
      </a:dk1>
      <a:lt1>
        <a:sysClr val="window" lastClr="FFFFFF"/>
      </a:lt1>
      <a:dk2>
        <a:srgbClr val="0277BB"/>
      </a:dk2>
      <a:lt2>
        <a:srgbClr val="43AFE0"/>
      </a:lt2>
      <a:accent1>
        <a:srgbClr val="095FC3"/>
      </a:accent1>
      <a:accent2>
        <a:srgbClr val="EC6621"/>
      </a:accent2>
      <a:accent3>
        <a:srgbClr val="AE6BA8"/>
      </a:accent3>
      <a:accent4>
        <a:srgbClr val="FFD41A"/>
      </a:accent4>
      <a:accent5>
        <a:srgbClr val="C04492"/>
      </a:accent5>
      <a:accent6>
        <a:srgbClr val="81BA2B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6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7_Custom Design">
  <a:themeElements>
    <a:clrScheme name="FINAL Step into NHS">
      <a:dk1>
        <a:sysClr val="windowText" lastClr="000000"/>
      </a:dk1>
      <a:lt1>
        <a:sysClr val="window" lastClr="FFFFFF"/>
      </a:lt1>
      <a:dk2>
        <a:srgbClr val="0277BB"/>
      </a:dk2>
      <a:lt2>
        <a:srgbClr val="43AFE0"/>
      </a:lt2>
      <a:accent1>
        <a:srgbClr val="095FC3"/>
      </a:accent1>
      <a:accent2>
        <a:srgbClr val="EC6621"/>
      </a:accent2>
      <a:accent3>
        <a:srgbClr val="AE6BA8"/>
      </a:accent3>
      <a:accent4>
        <a:srgbClr val="FFD41A"/>
      </a:accent4>
      <a:accent5>
        <a:srgbClr val="C04492"/>
      </a:accent5>
      <a:accent6>
        <a:srgbClr val="81BA2B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11_Custom Design">
  <a:themeElements>
    <a:clrScheme name="FINAL Step into NHS">
      <a:dk1>
        <a:sysClr val="windowText" lastClr="000000"/>
      </a:dk1>
      <a:lt1>
        <a:sysClr val="window" lastClr="FFFFFF"/>
      </a:lt1>
      <a:dk2>
        <a:srgbClr val="0277BB"/>
      </a:dk2>
      <a:lt2>
        <a:srgbClr val="43AFE0"/>
      </a:lt2>
      <a:accent1>
        <a:srgbClr val="095FC3"/>
      </a:accent1>
      <a:accent2>
        <a:srgbClr val="EC6621"/>
      </a:accent2>
      <a:accent3>
        <a:srgbClr val="AE6BA8"/>
      </a:accent3>
      <a:accent4>
        <a:srgbClr val="FFD41A"/>
      </a:accent4>
      <a:accent5>
        <a:srgbClr val="C04492"/>
      </a:accent5>
      <a:accent6>
        <a:srgbClr val="81BA2B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1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8_Custom Design">
  <a:themeElements>
    <a:clrScheme name="FINAL Step into NHS">
      <a:dk1>
        <a:sysClr val="windowText" lastClr="000000"/>
      </a:dk1>
      <a:lt1>
        <a:sysClr val="window" lastClr="FFFFFF"/>
      </a:lt1>
      <a:dk2>
        <a:srgbClr val="0277BB"/>
      </a:dk2>
      <a:lt2>
        <a:srgbClr val="43AFE0"/>
      </a:lt2>
      <a:accent1>
        <a:srgbClr val="095FC3"/>
      </a:accent1>
      <a:accent2>
        <a:srgbClr val="EC6621"/>
      </a:accent2>
      <a:accent3>
        <a:srgbClr val="AE6BA8"/>
      </a:accent3>
      <a:accent4>
        <a:srgbClr val="FFD41A"/>
      </a:accent4>
      <a:accent5>
        <a:srgbClr val="C04492"/>
      </a:accent5>
      <a:accent6>
        <a:srgbClr val="81BA2B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90A8D76E3D42C46A8FA461C1AAF9565" ma:contentTypeVersion="8" ma:contentTypeDescription="Create a new document." ma:contentTypeScope="" ma:versionID="0fa6d158c697c4af736cba0098567df7">
  <xsd:schema xmlns:xsd="http://www.w3.org/2001/XMLSchema" xmlns:xs="http://www.w3.org/2001/XMLSchema" xmlns:p="http://schemas.microsoft.com/office/2006/metadata/properties" xmlns:ns2="49b40b59-b3c4-41fc-857f-9f1632628cca" xmlns:ns3="0b246be7-fe4a-4442-b37a-e696c52f782b" targetNamespace="http://schemas.microsoft.com/office/2006/metadata/properties" ma:root="true" ma:fieldsID="a33e13c18a94236a9c13233bb9c4cdd2" ns2:_="" ns3:_="">
    <xsd:import namespace="49b40b59-b3c4-41fc-857f-9f1632628cca"/>
    <xsd:import namespace="0b246be7-fe4a-4442-b37a-e696c52f782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b40b59-b3c4-41fc-857f-9f1632628cc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246be7-fe4a-4442-b37a-e696c52f782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9C9B6D5-AAFA-4692-B4BC-A66388A08CD5}">
  <ds:schemaRefs>
    <ds:schemaRef ds:uri="0b246be7-fe4a-4442-b37a-e696c52f782b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49b40b59-b3c4-41fc-857f-9f1632628cca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892E0966-7551-4F67-A0EE-21CA4FC7D12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FF3A252-B9A2-4CDF-9DF9-E55E1BCB692A}">
  <ds:schemaRefs>
    <ds:schemaRef ds:uri="0b246be7-fe4a-4442-b37a-e696c52f782b"/>
    <ds:schemaRef ds:uri="49b40b59-b3c4-41fc-857f-9f1632628cc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313</TotalTime>
  <Words>1391</Words>
  <Application>Microsoft Office PowerPoint</Application>
  <PresentationFormat>On-screen Show (4:3)</PresentationFormat>
  <Paragraphs>279</Paragraphs>
  <Slides>41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41</vt:i4>
      </vt:variant>
    </vt:vector>
  </HeadingPairs>
  <TitlesOfParts>
    <vt:vector size="51" baseType="lpstr">
      <vt:lpstr>Arial</vt:lpstr>
      <vt:lpstr>Calibri</vt:lpstr>
      <vt:lpstr>5_Custom Design</vt:lpstr>
      <vt:lpstr>10_Custom Design</vt:lpstr>
      <vt:lpstr>6_Custom Design</vt:lpstr>
      <vt:lpstr>16_Custom Design</vt:lpstr>
      <vt:lpstr>7_Custom Design</vt:lpstr>
      <vt:lpstr>11_Custom Design</vt:lpstr>
      <vt:lpstr>13_Custom Design</vt:lpstr>
      <vt:lpstr>8_Custom Design</vt:lpstr>
      <vt:lpstr>Working in the NHS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Before you Step into the NHS</dc:title>
  <dc:creator>Frank</dc:creator>
  <cp:lastModifiedBy>Jack du Pille</cp:lastModifiedBy>
  <cp:revision>18</cp:revision>
  <dcterms:modified xsi:type="dcterms:W3CDTF">2019-07-03T10:40:39Z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0x010100B90A8D76E3D42C46A8FA461C1AAF9565</vt:lpwstr>
  </property>
</Properties>
</file>