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8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9.xml" ContentType="application/vnd.openxmlformats-officedocument.theme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7.xml" ContentType="application/vnd.openxmlformats-officedocument.theme+xml"/>
  <Override PartName="/ppt/slideLayouts/slideLayout61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682" r:id="rId6"/>
    <p:sldMasterId id="2147483687" r:id="rId7"/>
    <p:sldMasterId id="2147483690" r:id="rId8"/>
    <p:sldMasterId id="2147483695" r:id="rId9"/>
    <p:sldMasterId id="2147483701" r:id="rId10"/>
    <p:sldMasterId id="2147483703" r:id="rId11"/>
    <p:sldMasterId id="2147483708" r:id="rId12"/>
    <p:sldMasterId id="2147483714" r:id="rId13"/>
    <p:sldMasterId id="2147483716" r:id="rId14"/>
    <p:sldMasterId id="2147483721" r:id="rId15"/>
    <p:sldMasterId id="2147483726" r:id="rId16"/>
    <p:sldMasterId id="2147483732" r:id="rId17"/>
    <p:sldMasterId id="2147483737" r:id="rId18"/>
    <p:sldMasterId id="2147483740" r:id="rId19"/>
    <p:sldMasterId id="2147483745" r:id="rId20"/>
    <p:sldMasterId id="2147483751" r:id="rId21"/>
  </p:sldMasterIdLst>
  <p:notesMasterIdLst>
    <p:notesMasterId r:id="rId55"/>
  </p:notesMasterIdLst>
  <p:handoutMasterIdLst>
    <p:handoutMasterId r:id="rId56"/>
  </p:handoutMasterIdLst>
  <p:sldIdLst>
    <p:sldId id="358" r:id="rId22"/>
    <p:sldId id="362" r:id="rId23"/>
    <p:sldId id="372" r:id="rId24"/>
    <p:sldId id="375" r:id="rId25"/>
    <p:sldId id="376" r:id="rId26"/>
    <p:sldId id="377" r:id="rId27"/>
    <p:sldId id="373" r:id="rId28"/>
    <p:sldId id="378" r:id="rId29"/>
    <p:sldId id="380" r:id="rId30"/>
    <p:sldId id="381" r:id="rId31"/>
    <p:sldId id="379" r:id="rId32"/>
    <p:sldId id="384" r:id="rId33"/>
    <p:sldId id="386" r:id="rId34"/>
    <p:sldId id="404" r:id="rId35"/>
    <p:sldId id="388" r:id="rId36"/>
    <p:sldId id="406" r:id="rId37"/>
    <p:sldId id="390" r:id="rId38"/>
    <p:sldId id="405" r:id="rId39"/>
    <p:sldId id="392" r:id="rId40"/>
    <p:sldId id="407" r:id="rId41"/>
    <p:sldId id="394" r:id="rId42"/>
    <p:sldId id="408" r:id="rId43"/>
    <p:sldId id="396" r:id="rId44"/>
    <p:sldId id="409" r:id="rId45"/>
    <p:sldId id="398" r:id="rId46"/>
    <p:sldId id="410" r:id="rId47"/>
    <p:sldId id="400" r:id="rId48"/>
    <p:sldId id="411" r:id="rId49"/>
    <p:sldId id="402" r:id="rId50"/>
    <p:sldId id="412" r:id="rId51"/>
    <p:sldId id="416" r:id="rId52"/>
    <p:sldId id="414" r:id="rId53"/>
    <p:sldId id="415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k du Pille" initials="JdP" lastIdx="23" clrIdx="0">
    <p:extLst>
      <p:ext uri="{19B8F6BF-5375-455C-9EA6-DF929625EA0E}">
        <p15:presenceInfo xmlns:p15="http://schemas.microsoft.com/office/powerpoint/2012/main" userId="Jack du Pille" providerId="None"/>
      </p:ext>
    </p:extLst>
  </p:cmAuthor>
  <p:cmAuthor id="2" name="Ed Lang" initials="EL" lastIdx="5" clrIdx="1">
    <p:extLst>
      <p:ext uri="{19B8F6BF-5375-455C-9EA6-DF929625EA0E}">
        <p15:presenceInfo xmlns:p15="http://schemas.microsoft.com/office/powerpoint/2012/main" userId="S::ed@hopscotchconsulting.co.uk::a947666a-58bb-474d-8f2b-3db70a97b2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5FC3"/>
    <a:srgbClr val="007AC3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780754-E322-2878-40B7-18ABEFEBF7B2}" v="1" dt="2018-07-19T12:22:49.4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16" autoAdjust="0"/>
    <p:restoredTop sz="86444" autoAdjust="0"/>
  </p:normalViewPr>
  <p:slideViewPr>
    <p:cSldViewPr>
      <p:cViewPr varScale="1">
        <p:scale>
          <a:sx n="65" d="100"/>
          <a:sy n="65" d="100"/>
        </p:scale>
        <p:origin x="73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1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0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C24AB0-3CC1-491F-A500-DB703CF1D6A7}" type="datetimeFigureOut">
              <a:rPr lang="en-GB" smtClean="0"/>
              <a:pPr/>
              <a:t>03/07/2019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2B896-B6BE-447A-BD01-29488DDABFE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ED96C-B4B9-45A7-9C43-9FB27A4B53DE}" type="datetimeFigureOut">
              <a:rPr lang="en-GB" smtClean="0"/>
              <a:pPr/>
              <a:t>03/07/2019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C54C8-35FE-4613-A55E-0CB2BFA199D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0995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05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37038"/>
            <a:ext cx="6400800" cy="8610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</a:pPr>
            <a:r>
              <a:rPr lang="en-GB" sz="1600" b="1" dirty="0" err="1">
                <a:solidFill>
                  <a:srgbClr val="FFFFFF"/>
                </a:solidFill>
              </a:rPr>
              <a:t>www.stepintothenhs.nhs.uk</a:t>
            </a:r>
            <a:r>
              <a:rPr lang="en-GB" sz="1600" b="1" dirty="0">
                <a:solidFill>
                  <a:srgbClr val="FFFFFF"/>
                </a:solidFill>
              </a:rPr>
              <a:t>/primary-schools</a:t>
            </a:r>
            <a:endParaRPr lang="en-US" sz="1600" b="1" dirty="0">
              <a:solidFill>
                <a:srgbClr val="FFFFFF"/>
              </a:solidFill>
            </a:endParaRPr>
          </a:p>
        </p:txBody>
      </p:sp>
      <p:pic>
        <p:nvPicPr>
          <p:cNvPr id="6" name="Picture 5" descr="step_into_NHS_P_PP_icons_Together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651" y="6025379"/>
            <a:ext cx="4174030" cy="48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1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005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05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4237038"/>
            <a:ext cx="6400800" cy="8610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</a:pPr>
            <a:r>
              <a:rPr lang="en-GB" sz="1600" dirty="0" err="1">
                <a:solidFill>
                  <a:srgbClr val="FFFFFF"/>
                </a:solidFill>
              </a:rPr>
              <a:t>www.stepintothenhs.nhs.uk</a:t>
            </a:r>
            <a:r>
              <a:rPr lang="en-GB" sz="1600" dirty="0">
                <a:solidFill>
                  <a:srgbClr val="FFFFFF"/>
                </a:solidFill>
              </a:rPr>
              <a:t>/primary-schools</a:t>
            </a:r>
            <a:endParaRPr lang="en-US" sz="1600" dirty="0">
              <a:solidFill>
                <a:srgbClr val="FFFFFF"/>
              </a:solidFill>
            </a:endParaRPr>
          </a:p>
        </p:txBody>
      </p:sp>
      <p:pic>
        <p:nvPicPr>
          <p:cNvPr id="10" name="Picture 9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8732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769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b="1" dirty="0">
                <a:solidFill>
                  <a:srgbClr val="095FC3"/>
                </a:solidFill>
              </a:rPr>
              <a:t>/primary-schools</a:t>
            </a:r>
            <a:endParaRPr lang="en-US" sz="1600" b="1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300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351451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1616260"/>
            <a:ext cx="4187512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</a:rPr>
              <a:t>Headline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 sz="2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 sz="24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 sz="20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 sz="18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85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005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prstClr val="white"/>
                </a:solidFill>
              </a:rPr>
              <a:t>www.stepintothenhs.nhs.uk</a:t>
            </a:r>
            <a:r>
              <a:rPr lang="en-GB" sz="1600" b="1" dirty="0">
                <a:solidFill>
                  <a:prstClr val="white"/>
                </a:solidFill>
              </a:rPr>
              <a:t>/primary-schools</a:t>
            </a:r>
            <a:endParaRPr lang="en-US" sz="1600" b="1" dirty="0">
              <a:solidFill>
                <a:prstClr val="white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6113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038"/>
            <a:ext cx="8229600" cy="3667125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392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rgbClr val="FFFFFF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45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376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792965"/>
            <a:ext cx="4038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793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191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7731"/>
          </a:xfrm>
          <a:prstGeom prst="rect">
            <a:avLst/>
          </a:prstGeom>
          <a:effectLst/>
        </p:spPr>
        <p:txBody>
          <a:bodyPr/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4228156"/>
            <a:ext cx="6400800" cy="7545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</a:pPr>
            <a:r>
              <a:rPr lang="en-GB" sz="1600" b="1" dirty="0" err="1">
                <a:solidFill>
                  <a:prstClr val="black"/>
                </a:solidFill>
              </a:rPr>
              <a:t>www.stepintothenhs.nhs.uk</a:t>
            </a:r>
            <a:r>
              <a:rPr lang="en-GB" sz="1600" b="1" dirty="0">
                <a:solidFill>
                  <a:prstClr val="black"/>
                </a:solidFill>
              </a:rPr>
              <a:t>/primary-schools</a:t>
            </a:r>
            <a:endParaRPr lang="en-US" sz="1600" b="1" dirty="0">
              <a:solidFill>
                <a:prstClr val="black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3630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u="none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b="1" u="none" dirty="0">
                <a:solidFill>
                  <a:srgbClr val="095FC3"/>
                </a:solidFill>
              </a:rPr>
              <a:t>/primary-schools</a:t>
            </a:r>
            <a:endParaRPr lang="en-US" sz="1600" b="1" u="none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300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3514518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 sz="2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 sz="24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 sz="20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 sz="18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85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0056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prstClr val="white"/>
                </a:solidFill>
              </a:rPr>
              <a:t>www.stepintothenhs.nhs.uk</a:t>
            </a:r>
            <a:r>
              <a:rPr lang="en-GB" sz="1600" b="1" dirty="0">
                <a:solidFill>
                  <a:prstClr val="white"/>
                </a:solidFill>
              </a:rPr>
              <a:t>/primary-schools</a:t>
            </a:r>
            <a:endParaRPr lang="en-US" sz="1600" b="1" dirty="0">
              <a:solidFill>
                <a:prstClr val="white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61135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038"/>
            <a:ext cx="8229600" cy="3667125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392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rgbClr val="FFFFFF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458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599" y="2023729"/>
            <a:ext cx="7875837" cy="3818138"/>
          </a:xfrm>
          <a:prstGeom prst="rect">
            <a:avLst/>
          </a:prstGeom>
          <a:ln w="76200" cmpd="sng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987447"/>
            <a:ext cx="7875837" cy="607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27768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792965"/>
            <a:ext cx="4038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793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191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7731"/>
          </a:xfrm>
          <a:prstGeom prst="rect">
            <a:avLst/>
          </a:prstGeom>
          <a:effectLst/>
        </p:spPr>
        <p:txBody>
          <a:bodyPr/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4228156"/>
            <a:ext cx="6400800" cy="7545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</a:pPr>
            <a:r>
              <a:rPr lang="en-GB" sz="1600" b="1" dirty="0" err="1">
                <a:solidFill>
                  <a:prstClr val="black"/>
                </a:solidFill>
              </a:rPr>
              <a:t>www.stepintothenhs.nhs.uk</a:t>
            </a:r>
            <a:r>
              <a:rPr lang="en-GB" sz="1600" b="1" dirty="0">
                <a:solidFill>
                  <a:prstClr val="black"/>
                </a:solidFill>
              </a:rPr>
              <a:t>/primary-schools</a:t>
            </a:r>
            <a:endParaRPr lang="en-US" sz="1600" b="1" dirty="0">
              <a:solidFill>
                <a:prstClr val="black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36308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b="1" dirty="0">
                <a:solidFill>
                  <a:srgbClr val="095FC3"/>
                </a:solidFill>
              </a:rPr>
              <a:t>/primary-schools</a:t>
            </a:r>
            <a:endParaRPr lang="en-US" sz="1600" b="1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3009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351451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 sz="2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 sz="24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 sz="20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 sz="18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851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0056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6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72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1616260"/>
            <a:ext cx="4187512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</a:rPr>
              <a:t>Headline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105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7731"/>
          </a:xfrm>
          <a:prstGeom prst="rect">
            <a:avLst/>
          </a:prstGeom>
          <a:effectLst/>
        </p:spPr>
        <p:txBody>
          <a:bodyPr/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8156"/>
            <a:ext cx="6400800" cy="7545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7AC3"/>
              </a:buClr>
            </a:pPr>
            <a:r>
              <a:rPr lang="en-GB" sz="1600" b="1" dirty="0" err="1">
                <a:solidFill>
                  <a:prstClr val="black"/>
                </a:solidFill>
              </a:rPr>
              <a:t>www.stepintothenhs.nhs.uk</a:t>
            </a:r>
            <a:r>
              <a:rPr lang="en-GB" sz="1600" b="1" dirty="0">
                <a:solidFill>
                  <a:prstClr val="black"/>
                </a:solidFill>
              </a:rPr>
              <a:t>/primary-schools</a:t>
            </a:r>
            <a:endParaRPr lang="en-US" sz="1600" b="1" dirty="0">
              <a:solidFill>
                <a:prstClr val="black"/>
              </a:solidFill>
            </a:endParaRPr>
          </a:p>
        </p:txBody>
      </p:sp>
      <p:pic>
        <p:nvPicPr>
          <p:cNvPr id="6" name="Picture 5" descr="step_into_NHS_P_PP_icons_Together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651" y="6025379"/>
            <a:ext cx="4174030" cy="48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3780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095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prstClr val="white"/>
                </a:solidFill>
              </a:rPr>
              <a:t>www.stepintothenhs.nhs.uk</a:t>
            </a:r>
            <a:r>
              <a:rPr lang="en-GB" sz="1600" b="1" dirty="0">
                <a:solidFill>
                  <a:prstClr val="white"/>
                </a:solidFill>
              </a:rPr>
              <a:t>/primary-schools</a:t>
            </a:r>
            <a:endParaRPr lang="en-US" sz="1600" b="1" dirty="0">
              <a:solidFill>
                <a:prstClr val="white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27913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038"/>
            <a:ext cx="8229600" cy="3667125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3039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rgbClr val="FFFFFF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876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792965"/>
            <a:ext cx="4038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244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9485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b="1" dirty="0">
                <a:solidFill>
                  <a:srgbClr val="095FC3"/>
                </a:solidFill>
              </a:rPr>
              <a:t>/primary-schools</a:t>
            </a:r>
            <a:endParaRPr lang="en-US" sz="1600" b="1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816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721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1616260"/>
            <a:ext cx="4187512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</a:rPr>
              <a:t>Headline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1050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095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474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05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4237038"/>
            <a:ext cx="6400800" cy="8610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</a:pPr>
            <a:r>
              <a:rPr lang="en-GB" sz="1600" b="1" dirty="0" err="1">
                <a:solidFill>
                  <a:srgbClr val="FFFFFF"/>
                </a:solidFill>
              </a:rPr>
              <a:t>www.stepintothenhs.nhs.uk</a:t>
            </a:r>
            <a:r>
              <a:rPr lang="en-GB" sz="1600" b="1" dirty="0">
                <a:solidFill>
                  <a:srgbClr val="FFFFFF"/>
                </a:solidFill>
              </a:rPr>
              <a:t>/primary-schools</a:t>
            </a:r>
            <a:endParaRPr lang="en-US" sz="1600" b="1" dirty="0">
              <a:solidFill>
                <a:srgbClr val="FFFFFF"/>
              </a:solidFill>
            </a:endParaRPr>
          </a:p>
        </p:txBody>
      </p:sp>
      <p:pic>
        <p:nvPicPr>
          <p:cNvPr id="10" name="Picture 9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41445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51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b="1" dirty="0">
                <a:solidFill>
                  <a:srgbClr val="095FC3"/>
                </a:solidFill>
              </a:rPr>
              <a:t>/primary-schools</a:t>
            </a:r>
            <a:endParaRPr lang="en-US" sz="1600" b="1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816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4492"/>
              </a:buClr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721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1616260"/>
            <a:ext cx="4187512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</a:rPr>
              <a:t>Headline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1050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0959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prstClr val="white"/>
                </a:solidFill>
              </a:rPr>
              <a:t>www.stepintothenhs.nhs.uk</a:t>
            </a:r>
            <a:r>
              <a:rPr lang="en-GB" sz="1600" b="1" dirty="0">
                <a:solidFill>
                  <a:prstClr val="white"/>
                </a:solidFill>
              </a:rPr>
              <a:t>/primary-schools</a:t>
            </a:r>
            <a:endParaRPr lang="en-US" sz="1600" b="1" dirty="0">
              <a:solidFill>
                <a:prstClr val="white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27913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038"/>
            <a:ext cx="8229600" cy="3667125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3039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rgbClr val="FFFFFF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rgbClr val="FFFFFF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57200" y="1792965"/>
            <a:ext cx="8229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876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51783"/>
            <a:ext cx="4038600" cy="3474380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 sz="280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bg1"/>
                </a:solidFill>
              </a:defRPr>
            </a:lvl3pPr>
            <a:lvl4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792965"/>
            <a:ext cx="4038600" cy="666073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2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599" y="2023729"/>
            <a:ext cx="7875837" cy="3818138"/>
          </a:xfrm>
          <a:prstGeom prst="rect">
            <a:avLst/>
          </a:prstGeom>
          <a:ln w="76200" cmpd="sng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987447"/>
            <a:ext cx="7875837" cy="607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19285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9485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7731"/>
          </a:xfrm>
          <a:prstGeom prst="rect">
            <a:avLst/>
          </a:prstGeom>
          <a:effectLst/>
        </p:spPr>
        <p:txBody>
          <a:bodyPr/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4228156"/>
            <a:ext cx="6400800" cy="7545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b="1" dirty="0" err="1">
                <a:solidFill>
                  <a:prstClr val="black"/>
                </a:solidFill>
              </a:rPr>
              <a:t>www.stepintothenhs.nhs.uk</a:t>
            </a:r>
            <a:r>
              <a:rPr lang="en-GB" sz="1600" b="1" dirty="0">
                <a:solidFill>
                  <a:prstClr val="black"/>
                </a:solidFill>
              </a:rPr>
              <a:t>/primary-schools</a:t>
            </a:r>
            <a:endParaRPr lang="en-US" sz="1600" b="1" dirty="0">
              <a:solidFill>
                <a:prstClr val="black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5077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400" b="1"/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22023" y="6411769"/>
            <a:ext cx="8672394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95FC3"/>
              </a:buClr>
            </a:pPr>
            <a:r>
              <a:rPr lang="en-GB" sz="1600" dirty="0" err="1">
                <a:solidFill>
                  <a:srgbClr val="095FC3"/>
                </a:solidFill>
              </a:rPr>
              <a:t>www.stepintothenhs.nhs.uk</a:t>
            </a:r>
            <a:r>
              <a:rPr lang="en-GB" sz="1600" dirty="0">
                <a:solidFill>
                  <a:srgbClr val="095FC3"/>
                </a:solidFill>
              </a:rPr>
              <a:t>/primary-schools</a:t>
            </a:r>
            <a:endParaRPr lang="en-US" sz="1600" dirty="0">
              <a:solidFill>
                <a:srgbClr val="095FC3"/>
              </a:solidFill>
            </a:endParaRPr>
          </a:p>
        </p:txBody>
      </p:sp>
      <p:pic>
        <p:nvPicPr>
          <p:cNvPr id="6" name="Picture 5" descr="step_into_NHS_P_PP_icons_Strapli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25" y="6017434"/>
            <a:ext cx="4238155" cy="523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30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459911"/>
            <a:ext cx="8229600" cy="3738710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lvl5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616260"/>
            <a:ext cx="8229600" cy="843652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rgbClr val="000000"/>
                </a:solidFill>
              </a:defRPr>
            </a:lvl1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35145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3870"/>
            <a:ext cx="4038600" cy="3502293"/>
          </a:xfr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 sz="2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 sz="24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 sz="20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 sz="18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85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.png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3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.png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49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5.png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5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theme" Target="../theme/theme17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ircle_background-01-01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11" name="Picture 10" descr="step_into_NHS_P_PP_icons_words_kids_2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7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rcle_background-01-01.png"/>
          <p:cNvPicPr>
            <a:picLocks noChangeAspect="1"/>
          </p:cNvPicPr>
          <p:nvPr userDrawn="1"/>
        </p:nvPicPr>
        <p:blipFill>
          <a:blip r:embed="rId3" cstate="print">
            <a:alphaModFix amt="49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8" name="Picture 7" descr="step_into_NHS_P_PP_icons_words_kids_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4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95FC3"/>
        </a:buClr>
        <a:buSzTx/>
        <a:buFont typeface="Arial"/>
        <a:buChar char="•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EC6621"/>
        </a:buClr>
        <a:buSzTx/>
        <a:buFont typeface="Arial"/>
        <a:buChar char="–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AE6BA8"/>
        </a:buClr>
        <a:buSzTx/>
        <a:buFont typeface="Arial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FFD930"/>
        </a:buClr>
        <a:buSzTx/>
        <a:buFont typeface="Arial"/>
        <a:buChar char="–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62807" y="0"/>
            <a:ext cx="9220763" cy="6915572"/>
          </a:xfrm>
          <a:prstGeom prst="rect">
            <a:avLst/>
          </a:prstGeom>
          <a:gradFill>
            <a:gsLst>
              <a:gs pos="2100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 descr="step_into_NHS_P_PP_icons_words_kids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9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95FC3"/>
        </a:buClr>
        <a:buSzTx/>
        <a:buFont typeface="Arial"/>
        <a:buChar char="•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EC6621"/>
        </a:buClr>
        <a:buSzTx/>
        <a:buFont typeface="Arial"/>
        <a:buChar char="–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AE6BA8"/>
        </a:buClr>
        <a:buSzTx/>
        <a:buFont typeface="Arial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FFD930"/>
        </a:buClr>
        <a:buSzTx/>
        <a:buFont typeface="Arial"/>
        <a:buChar char="–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rcle_background-01-01.png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33000"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8" name="Picture 7" descr="step_into_NHS_P_PP_icons_words_kids_2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29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95FC3"/>
        </a:buClr>
        <a:buSzTx/>
        <a:buFont typeface="Arial"/>
        <a:buChar char="•"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EC6621"/>
        </a:buClr>
        <a:buSzTx/>
        <a:buFont typeface="Arial"/>
        <a:buChar char="–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AE6BA8"/>
        </a:buClr>
        <a:buSzTx/>
        <a:buFont typeface="Arial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FFD930"/>
        </a:buClr>
        <a:buSzTx/>
        <a:buFont typeface="Arial"/>
        <a:buChar char="–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62807" y="0"/>
            <a:ext cx="9220763" cy="6915572"/>
          </a:xfrm>
          <a:prstGeom prst="rect">
            <a:avLst/>
          </a:prstGeom>
          <a:gradFill>
            <a:gsLst>
              <a:gs pos="2100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 descr="step_into_NHS_P_PP_icons_words_kids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9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ircle_background-01-01.png"/>
          <p:cNvPicPr>
            <a:picLocks noChangeAspect="1"/>
          </p:cNvPicPr>
          <p:nvPr userDrawn="1"/>
        </p:nvPicPr>
        <p:blipFill>
          <a:blip r:embed="rId3" cstate="print">
            <a:alphaModFix amt="49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13" name="Picture 12" descr="step_into_NHS_P_PP_icons_words_kids_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1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ircle_background-01-01.png"/>
          <p:cNvPicPr>
            <a:picLocks noChangeAspect="1"/>
          </p:cNvPicPr>
          <p:nvPr userDrawn="1"/>
        </p:nvPicPr>
        <p:blipFill>
          <a:blip r:embed="rId5" cstate="print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11" name="Picture 10" descr="step_into_NHS_P_PP_icons_words_kids_2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2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rcle_background-01-01.png"/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C0459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8" name="Picture 7" descr="step_into_NHS_P_PP_icons_words_kids_2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3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27384"/>
            <a:ext cx="9144000" cy="146545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2807" y="0"/>
            <a:ext cx="9220763" cy="6915572"/>
          </a:xfrm>
          <a:prstGeom prst="rect">
            <a:avLst/>
          </a:prstGeom>
          <a:gradFill>
            <a:gsLst>
              <a:gs pos="21000">
                <a:schemeClr val="accent5"/>
              </a:gs>
              <a:gs pos="100000">
                <a:schemeClr val="accent5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 descr="step_into_NHS_P_PP_icons_words_kids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42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rcle_background-01-01.png"/>
          <p:cNvPicPr>
            <a:picLocks noChangeAspect="1"/>
          </p:cNvPicPr>
          <p:nvPr userDrawn="1"/>
        </p:nvPicPr>
        <p:blipFill>
          <a:blip r:embed="rId3" cstate="print">
            <a:alphaModFix amt="49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90" y="-50225"/>
            <a:ext cx="9211165" cy="6922181"/>
          </a:xfrm>
          <a:prstGeom prst="rect">
            <a:avLst/>
          </a:prstGeom>
        </p:spPr>
      </p:pic>
      <p:pic>
        <p:nvPicPr>
          <p:cNvPr id="8" name="Picture 7" descr="step_into_NHS_P_PP_icons_words_kids_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06" y="94826"/>
            <a:ext cx="3352188" cy="17419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4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9144001" cy="1465459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14379"/>
            <a:ext cx="8229600" cy="438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C6621"/>
              </a:buClr>
              <a:buSzTx/>
              <a:buFont typeface="Arial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E6BA8"/>
              </a:buClr>
              <a:buSzTx/>
              <a:buFont typeface="Arial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D930"/>
              </a:buClr>
              <a:buSzTx/>
              <a:buFont typeface="Arial"/>
              <a:buChar char="–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</a:t>
            </a:r>
          </a:p>
        </p:txBody>
      </p:sp>
      <p:pic>
        <p:nvPicPr>
          <p:cNvPr id="9" name="Picture 8" descr="step_into_NHS_P_PP_icons_words_kids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2807" y="0"/>
            <a:ext cx="9220763" cy="6915572"/>
          </a:xfrm>
          <a:prstGeom prst="rect">
            <a:avLst/>
          </a:prstGeom>
          <a:gradFill>
            <a:gsLst>
              <a:gs pos="21000">
                <a:schemeClr val="accent5"/>
              </a:gs>
              <a:gs pos="100000">
                <a:schemeClr val="accent5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 descr="step_into_NHS_P_PP_icons_words_kids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" y="65694"/>
            <a:ext cx="2371246" cy="1302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84368" y="188640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42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619550"/>
            <a:ext cx="7772400" cy="2105594"/>
          </a:xfrm>
        </p:spPr>
        <p:txBody>
          <a:bodyPr anchor="t"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Your strengths and the NHS</a:t>
            </a:r>
          </a:p>
        </p:txBody>
      </p:sp>
    </p:spTree>
    <p:extLst>
      <p:ext uri="{BB962C8B-B14F-4D97-AF65-F5344CB8AC3E}">
        <p14:creationId xmlns:p14="http://schemas.microsoft.com/office/powerpoint/2010/main" val="771308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/>
          <p:cNvSpPr txBox="1">
            <a:spLocks/>
          </p:cNvSpPr>
          <p:nvPr/>
        </p:nvSpPr>
        <p:spPr>
          <a:xfrm>
            <a:off x="673224" y="2492896"/>
            <a:ext cx="7355160" cy="3502293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GB" sz="3200" b="1" dirty="0">
                <a:latin typeface="Arial" pitchFamily="34" charset="0"/>
                <a:cs typeface="Arial" pitchFamily="34" charset="0"/>
              </a:rPr>
              <a:t>Show of hands</a:t>
            </a:r>
          </a:p>
          <a:p>
            <a:pPr>
              <a:buNone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Did you put a tick against this point?</a:t>
            </a:r>
            <a:endParaRPr lang="en-GB" sz="3200" b="1" i="1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GB" dirty="0">
              <a:latin typeface="Arial" pitchFamily="34" charset="0"/>
              <a:cs typeface="Arial" pitchFamily="34" charset="0"/>
            </a:endParaRPr>
          </a:p>
          <a:p>
            <a:pPr marL="342900" lvl="0" indent="-342900" defTabSz="457200">
              <a:spcBef>
                <a:spcPct val="20000"/>
              </a:spcBef>
              <a:buClr>
                <a:srgbClr val="095FC3"/>
              </a:buClr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83568" y="1616260"/>
            <a:ext cx="505090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390" t="2253" r="3390" b="9875"/>
          <a:stretch>
            <a:fillRect/>
          </a:stretch>
        </p:blipFill>
        <p:spPr bwMode="auto">
          <a:xfrm>
            <a:off x="683568" y="3717032"/>
            <a:ext cx="39604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004048" y="3789040"/>
            <a:ext cx="3888432" cy="266429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None/>
              <a:tabLst/>
              <a:defRPr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	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None/>
              <a:tabLst/>
              <a:defRPr/>
            </a:pPr>
            <a:r>
              <a:rPr kumimoji="0" lang="en-GB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Is there anything you think you can’t do?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None/>
              <a:tabLst/>
              <a:defRPr/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If so, why?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Picture 4" descr="step_into_NHS_P_PP_icons_arrow_orang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618316"/>
            <a:ext cx="1152000" cy="82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95917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Did you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really</a:t>
            </a:r>
            <a:r>
              <a:rPr lang="en-US" dirty="0">
                <a:latin typeface="Arial" pitchFamily="34" charset="0"/>
                <a:cs typeface="Arial" pitchFamily="34" charset="0"/>
              </a:rPr>
              <a:t> know?</a:t>
            </a:r>
          </a:p>
        </p:txBody>
      </p:sp>
      <p:sp>
        <p:nvSpPr>
          <p:cNvPr id="9" name="Subtitle 4"/>
          <p:cNvSpPr>
            <a:spLocks noGrp="1"/>
          </p:cNvSpPr>
          <p:nvPr>
            <p:ph type="subTitle" idx="1"/>
          </p:nvPr>
        </p:nvSpPr>
        <p:spPr>
          <a:xfrm>
            <a:off x="1371600" y="3444378"/>
            <a:ext cx="6400800" cy="1752600"/>
          </a:xfrm>
        </p:spPr>
        <p:txBody>
          <a:bodyPr/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Quiz time</a:t>
            </a:r>
          </a:p>
        </p:txBody>
      </p:sp>
    </p:spTree>
    <p:extLst>
      <p:ext uri="{BB962C8B-B14F-4D97-AF65-F5344CB8AC3E}">
        <p14:creationId xmlns:p14="http://schemas.microsoft.com/office/powerpoint/2010/main" val="67586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Who employs the most people in the UK?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343744"/>
              </p:ext>
            </p:extLst>
          </p:nvPr>
        </p:nvGraphicFramePr>
        <p:xfrm>
          <a:off x="683568" y="292494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1.  McDonalds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National Health Service (NHS)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98600"/>
              </p:ext>
            </p:extLst>
          </p:nvPr>
        </p:nvGraphicFramePr>
        <p:xfrm>
          <a:off x="683568" y="4725144"/>
          <a:ext cx="7992888" cy="170688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Tesco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Google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8" name="Picture 7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9" name="Picture 8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13" name="Picture 12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14" name="Picture 13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73832" y="2420888"/>
            <a:ext cx="7414592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The 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NHS employs the most people </a:t>
            </a:r>
            <a:r>
              <a:rPr kumimoji="0" lang="en-GB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 the UK and is the largest employer in Europe. </a:t>
            </a:r>
          </a:p>
        </p:txBody>
      </p:sp>
    </p:spTree>
    <p:extLst>
      <p:ext uri="{BB962C8B-B14F-4D97-AF65-F5344CB8AC3E}">
        <p14:creationId xmlns:p14="http://schemas.microsoft.com/office/powerpoint/2010/main" val="1134379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latin typeface="Arial" pitchFamily="34" charset="0"/>
                <a:cs typeface="Arial" pitchFamily="34" charset="0"/>
              </a:rPr>
              <a:t>2. How many children from our school are likely to work for the NHS in the future?</a:t>
            </a:r>
            <a:endParaRPr lang="en-US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583760"/>
              </p:ext>
            </p:extLst>
          </p:nvPr>
        </p:nvGraphicFramePr>
        <p:xfrm>
          <a:off x="683568" y="2924944"/>
          <a:ext cx="7992888" cy="176784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1.  One person from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our school will work there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One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person from each key stage will work there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459054"/>
              </p:ext>
            </p:extLst>
          </p:nvPr>
        </p:nvGraphicFramePr>
        <p:xfrm>
          <a:off x="683568" y="4725144"/>
          <a:ext cx="7992888" cy="176784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One person in every year group will work there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One person in nearly every class will work there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1.7 million people work for the NHS in the UK which means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someone in every class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 is likely to work for the NHS in the future.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505228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latin typeface="Arial" pitchFamily="34" charset="0"/>
                <a:cs typeface="Arial" pitchFamily="34" charset="0"/>
              </a:rPr>
              <a:t>3. If there were 100 NHS workers in a room, how many do you think would be doctors, nurses and midwives? </a:t>
            </a:r>
            <a:endParaRPr lang="en-US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042708"/>
              </p:ext>
            </p:extLst>
          </p:nvPr>
        </p:nvGraphicFramePr>
        <p:xfrm>
          <a:off x="683568" y="3162280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1.  All of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them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More than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half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114284"/>
              </p:ext>
            </p:extLst>
          </p:nvPr>
        </p:nvGraphicFramePr>
        <p:xfrm>
          <a:off x="683568" y="4962480"/>
          <a:ext cx="7992888" cy="170688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Half of them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Less than half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Less than half. It’s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not just doctors, nurses and midwives 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in the NHS. A lot of jobs have nothing to do with blood whatsoever!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latin typeface="Arial" pitchFamily="34" charset="0"/>
                <a:cs typeface="Arial" pitchFamily="34" charset="0"/>
              </a:rPr>
              <a:t>4. How many different types of jobs or roles are there in the NHS?</a:t>
            </a:r>
            <a:endParaRPr lang="en-US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964862"/>
              </p:ext>
            </p:extLst>
          </p:nvPr>
        </p:nvGraphicFramePr>
        <p:xfrm>
          <a:off x="683568" y="292494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1.  Over 350 different jobs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Around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250 different jobs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319767"/>
              </p:ext>
            </p:extLst>
          </p:nvPr>
        </p:nvGraphicFramePr>
        <p:xfrm>
          <a:off x="683568" y="472514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Almost</a:t>
                      </a: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 100 different jobs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Under 50 different jobs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>
            <a:norm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There are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over 350 jobs 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to explore in the NHS. 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2623870"/>
            <a:ext cx="5400600" cy="3901474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10000"/>
              </a:lnSpc>
              <a:buClr>
                <a:srgbClr val="095FC3"/>
              </a:buClr>
              <a:buFont typeface="+mj-lt"/>
              <a:buAutoNum type="arabicPeriod"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You will describe what you are like, what you are good at and what you enjoy doing. </a:t>
            </a:r>
          </a:p>
          <a:p>
            <a:pPr marL="514350" indent="-514350">
              <a:lnSpc>
                <a:spcPct val="110000"/>
              </a:lnSpc>
              <a:buClr>
                <a:srgbClr val="095FC3"/>
              </a:buClr>
              <a:buFont typeface="+mj-lt"/>
              <a:buAutoNum type="arabicPeriod"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You will talk positively about what you might like to do.</a:t>
            </a:r>
          </a:p>
          <a:p>
            <a:pPr marL="514350" indent="-514350">
              <a:lnSpc>
                <a:spcPct val="110000"/>
              </a:lnSpc>
              <a:buClr>
                <a:srgbClr val="095FC3"/>
              </a:buClr>
              <a:buFont typeface="+mj-lt"/>
              <a:buAutoNum type="arabicPeriod"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You will learn about people's rights to opportunities.</a:t>
            </a:r>
          </a:p>
          <a:p>
            <a:pPr marL="514350" indent="-514350">
              <a:lnSpc>
                <a:spcPct val="110000"/>
              </a:lnSpc>
              <a:buClr>
                <a:srgbClr val="095FC3"/>
              </a:buClr>
              <a:buFont typeface="+mj-lt"/>
              <a:buAutoNum type="arabicPeriod"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You will learn about the NHS and understand there are a wide range of jobs in the NHS.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5536" y="1616260"/>
            <a:ext cx="5194920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What will you learn?</a:t>
            </a:r>
          </a:p>
        </p:txBody>
      </p:sp>
      <p:pic>
        <p:nvPicPr>
          <p:cNvPr id="6" name="Picture 5" descr="step_into_NHS_P_PP_icons_kid_outline_handout_oran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"/>
          <a:stretch>
            <a:fillRect/>
          </a:stretch>
        </p:blipFill>
        <p:spPr>
          <a:xfrm>
            <a:off x="5580113" y="1556792"/>
            <a:ext cx="3384376" cy="518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latin typeface="Arial" pitchFamily="34" charset="0"/>
                <a:cs typeface="Arial" pitchFamily="34" charset="0"/>
              </a:rPr>
              <a:t>5. You need to be top of the class in science and go to university to work for the NHS.</a:t>
            </a:r>
            <a:endParaRPr lang="en-US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77210"/>
              </p:ext>
            </p:extLst>
          </p:nvPr>
        </p:nvGraphicFramePr>
        <p:xfrm>
          <a:off x="683568" y="3635856"/>
          <a:ext cx="7992888" cy="222504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8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True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False</a:t>
                      </a:r>
                      <a:endParaRPr lang="en-GB" sz="3200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470025"/>
          </a:xfrm>
        </p:spPr>
        <p:txBody>
          <a:bodyPr>
            <a:no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False. There are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lots of jobs in the NHS that are not science-based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. You don’t need to go to university for them all either. You can enter different jobs in a variety of ways. 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 Which of these jobs can you do for the NHS?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45942"/>
              </p:ext>
            </p:extLst>
          </p:nvPr>
        </p:nvGraphicFramePr>
        <p:xfrm>
          <a:off x="683568" y="292494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4350" indent="-514350" algn="ctr">
                        <a:buAutoNum type="arabicPeriod"/>
                      </a:pP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Gardener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Driver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327891"/>
              </p:ext>
            </p:extLst>
          </p:nvPr>
        </p:nvGraphicFramePr>
        <p:xfrm>
          <a:off x="683568" y="4725144"/>
          <a:ext cx="7992888" cy="170688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Surgeon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Chef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>
            <a:norm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You can do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all of these jobs 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and so many more for the NHS. 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721252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latin typeface="Arial" pitchFamily="34" charset="0"/>
                <a:cs typeface="Arial" pitchFamily="34" charset="0"/>
              </a:rPr>
              <a:t>7. Can men be midwives and nurses? True or false</a:t>
            </a:r>
            <a:endParaRPr lang="en-US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61303"/>
              </p:ext>
            </p:extLst>
          </p:nvPr>
        </p:nvGraphicFramePr>
        <p:xfrm>
          <a:off x="683568" y="3356992"/>
          <a:ext cx="7992888" cy="222504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8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True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False</a:t>
                      </a:r>
                      <a:endParaRPr lang="en-GB" sz="3200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Yes. Men and women can both be midwives so long as they have all the same training and skills.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616260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latin typeface="Arial" pitchFamily="34" charset="0"/>
                <a:cs typeface="Arial" pitchFamily="34" charset="0"/>
              </a:rPr>
              <a:t>8. Which of these jobs can be only be done by a man or a woman?</a:t>
            </a:r>
            <a:endParaRPr lang="en-US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948878"/>
              </p:ext>
            </p:extLst>
          </p:nvPr>
        </p:nvGraphicFramePr>
        <p:xfrm>
          <a:off x="683568" y="292494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4350" indent="-514350" algn="ctr">
                        <a:buAutoNum type="arabicPeriod"/>
                      </a:pPr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Surgeon</a:t>
                      </a:r>
                      <a:endParaRPr lang="en-GB" sz="280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2. Children’s nurse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00545"/>
              </p:ext>
            </p:extLst>
          </p:nvPr>
        </p:nvGraphicFramePr>
        <p:xfrm>
          <a:off x="683568" y="4725144"/>
          <a:ext cx="7992888" cy="170688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3. Paramedic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4. Doctor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1470025"/>
          </a:xfrm>
        </p:spPr>
        <p:txBody>
          <a:bodyPr>
            <a:noAutofit/>
          </a:bodyPr>
          <a:lstStyle/>
          <a:p>
            <a:br>
              <a:rPr lang="en-GB" sz="3600" b="1" dirty="0">
                <a:latin typeface="Arial" pitchFamily="34" charset="0"/>
                <a:cs typeface="Arial" pitchFamily="34" charset="0"/>
              </a:rPr>
            </a:br>
            <a:r>
              <a:rPr lang="en-GB" sz="3600" b="0" dirty="0">
                <a:latin typeface="Arial" pitchFamily="34" charset="0"/>
                <a:cs typeface="Arial" pitchFamily="34" charset="0"/>
              </a:rPr>
              <a:t>They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can all be done by men or women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. Different people will prefer to do different jobs. One might love caring for children and become a nurse for the NHS. Another might choose to train as a surgeon.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556792"/>
            <a:ext cx="829126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latin typeface="Arial" pitchFamily="34" charset="0"/>
                <a:cs typeface="Arial" pitchFamily="34" charset="0"/>
              </a:rPr>
              <a:t>9. Everyone has the same opportunities to do a job as each other? True or false</a:t>
            </a:r>
            <a:endParaRPr lang="en-US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423823"/>
              </p:ext>
            </p:extLst>
          </p:nvPr>
        </p:nvGraphicFramePr>
        <p:xfrm>
          <a:off x="683568" y="3356992"/>
          <a:ext cx="7992888" cy="222504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8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True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False</a:t>
                      </a:r>
                      <a:endParaRPr lang="en-GB" sz="3200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>
            <a:noAutofit/>
          </a:bodyPr>
          <a:lstStyle/>
          <a:p>
            <a:r>
              <a:rPr lang="en-GB" sz="3600" b="0" dirty="0">
                <a:latin typeface="Arial" pitchFamily="34" charset="0"/>
                <a:cs typeface="Arial" pitchFamily="34" charset="0"/>
              </a:rPr>
              <a:t>True. Everyone has the 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same rights to opportunities</a:t>
            </a:r>
            <a:r>
              <a:rPr lang="en-GB" sz="3600" b="0" dirty="0">
                <a:latin typeface="Arial" pitchFamily="34" charset="0"/>
                <a:cs typeface="Arial" pitchFamily="34" charset="0"/>
              </a:rPr>
              <a:t> as each other.  </a:t>
            </a: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95917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Who am I?</a:t>
            </a:r>
          </a:p>
        </p:txBody>
      </p:sp>
      <p:sp>
        <p:nvSpPr>
          <p:cNvPr id="9" name="Subtitle 4"/>
          <p:cNvSpPr>
            <a:spLocks noGrp="1"/>
          </p:cNvSpPr>
          <p:nvPr>
            <p:ph type="subTitle" idx="1"/>
          </p:nvPr>
        </p:nvSpPr>
        <p:spPr>
          <a:xfrm>
            <a:off x="1371600" y="3444378"/>
            <a:ext cx="6400800" cy="1752600"/>
          </a:xfrm>
        </p:spPr>
        <p:txBody>
          <a:bodyPr/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Self portrait activity </a:t>
            </a:r>
          </a:p>
        </p:txBody>
      </p:sp>
    </p:spTree>
    <p:extLst>
      <p:ext uri="{BB962C8B-B14F-4D97-AF65-F5344CB8AC3E}">
        <p14:creationId xmlns:p14="http://schemas.microsoft.com/office/powerpoint/2010/main" val="6758643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1520" y="1721252"/>
            <a:ext cx="8686800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latin typeface="Arial" pitchFamily="34" charset="0"/>
                <a:cs typeface="Arial" pitchFamily="34" charset="0"/>
              </a:rPr>
              <a:t>10. The NHS has been helping us for many years, but in which year was it born?</a:t>
            </a:r>
            <a:endParaRPr lang="en-US" sz="3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36284"/>
              </p:ext>
            </p:extLst>
          </p:nvPr>
        </p:nvGraphicFramePr>
        <p:xfrm>
          <a:off x="683568" y="3018264"/>
          <a:ext cx="7992888" cy="173736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a)  1978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b) 1918</a:t>
                      </a:r>
                      <a:endParaRPr lang="en-GB" sz="2800" baseline="0" dirty="0">
                        <a:solidFill>
                          <a:srgbClr val="FFFFFF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00560"/>
              </p:ext>
            </p:extLst>
          </p:nvPr>
        </p:nvGraphicFramePr>
        <p:xfrm>
          <a:off x="683568" y="4818464"/>
          <a:ext cx="7992888" cy="1706880"/>
        </p:xfrm>
        <a:graphic>
          <a:graphicData uri="http://schemas.openxmlformats.org/drawingml/2006/table">
            <a:tbl>
              <a:tblPr firstRow="1" bandRow="1"/>
              <a:tblGrid>
                <a:gridCol w="3996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c) 1998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2800" baseline="0" dirty="0">
                          <a:solidFill>
                            <a:srgbClr val="FFFFFF"/>
                          </a:solidFill>
                          <a:latin typeface="Arial" pitchFamily="34" charset="0"/>
                          <a:cs typeface="Arial" pitchFamily="34" charset="0"/>
                        </a:rPr>
                        <a:t>d) 1948</a:t>
                      </a: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GB" sz="26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95F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>
            <a:noAutofit/>
          </a:bodyPr>
          <a:lstStyle/>
          <a:p>
            <a:r>
              <a:rPr lang="en-GB" sz="3600" dirty="0">
                <a:latin typeface="Arial" pitchFamily="34" charset="0"/>
                <a:cs typeface="Arial" pitchFamily="34" charset="0"/>
              </a:rPr>
              <a:t>d) The NHS was launched in 1948</a:t>
            </a:r>
            <a:br>
              <a:rPr lang="en-GB" sz="3600" dirty="0">
                <a:latin typeface="Arial" pitchFamily="34" charset="0"/>
                <a:cs typeface="Arial" pitchFamily="34" charset="0"/>
              </a:rPr>
            </a:br>
            <a:br>
              <a:rPr lang="en-GB" sz="3600" dirty="0">
                <a:latin typeface="Arial" pitchFamily="34" charset="0"/>
                <a:cs typeface="Arial" pitchFamily="34" charset="0"/>
              </a:rPr>
            </a:br>
            <a:r>
              <a:rPr lang="en-GB" sz="3600" b="0" dirty="0">
                <a:latin typeface="Arial" pitchFamily="34" charset="0"/>
                <a:cs typeface="Arial" pitchFamily="34" charset="0"/>
              </a:rPr>
              <a:t>It was set up to provide free healthcare to everyone and employed 144,000 people in 1948.</a:t>
            </a:r>
            <a:endParaRPr lang="en-GB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2" y="6477000"/>
            <a:ext cx="9144002" cy="381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step_into_NHS_P_PP_icons_Amb_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" y="5866713"/>
            <a:ext cx="1565787" cy="785730"/>
          </a:xfrm>
          <a:prstGeom prst="rect">
            <a:avLst/>
          </a:prstGeom>
        </p:spPr>
      </p:pic>
      <p:pic>
        <p:nvPicPr>
          <p:cNvPr id="5" name="Picture 4" descr="step_into_NHS_P_PP_icons_Amb_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06" y="5932624"/>
            <a:ext cx="1273620" cy="697796"/>
          </a:xfrm>
          <a:prstGeom prst="rect">
            <a:avLst/>
          </a:prstGeom>
        </p:spPr>
      </p:pic>
      <p:pic>
        <p:nvPicPr>
          <p:cNvPr id="6" name="Picture 5" descr="step_into_NHS_P_PP_icons_Amb_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306" y="5852700"/>
            <a:ext cx="1460834" cy="763038"/>
          </a:xfrm>
          <a:prstGeom prst="rect">
            <a:avLst/>
          </a:prstGeom>
        </p:spPr>
      </p:pic>
      <p:pic>
        <p:nvPicPr>
          <p:cNvPr id="7" name="Picture 6" descr="step_into_NHS_P_PP_icons_Amb_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17" y="5705199"/>
            <a:ext cx="1605499" cy="910539"/>
          </a:xfrm>
          <a:prstGeom prst="rect">
            <a:avLst/>
          </a:prstGeom>
        </p:spPr>
      </p:pic>
      <p:pic>
        <p:nvPicPr>
          <p:cNvPr id="8" name="Picture 7" descr="step_into_NHS_P_PP_icons_Amb_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97" y="5697858"/>
            <a:ext cx="1903339" cy="9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42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95917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What did you learn?</a:t>
            </a:r>
          </a:p>
        </p:txBody>
      </p:sp>
      <p:sp>
        <p:nvSpPr>
          <p:cNvPr id="9" name="Subtitle 4"/>
          <p:cNvSpPr>
            <a:spLocks noGrp="1"/>
          </p:cNvSpPr>
          <p:nvPr>
            <p:ph type="subTitle" idx="1"/>
          </p:nvPr>
        </p:nvSpPr>
        <p:spPr>
          <a:xfrm>
            <a:off x="1371600" y="3444378"/>
            <a:ext cx="6400800" cy="1752600"/>
          </a:xfrm>
        </p:spPr>
        <p:txBody>
          <a:bodyPr/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6758643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ep_into_NHS_P_PP_icons_kid_outline_handout_oran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" r="1142"/>
          <a:stretch>
            <a:fillRect/>
          </a:stretch>
        </p:blipFill>
        <p:spPr>
          <a:xfrm>
            <a:off x="6012160" y="1989376"/>
            <a:ext cx="3111383" cy="4824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484784"/>
            <a:ext cx="5194920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Learning outcomes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459910"/>
            <a:ext cx="5842992" cy="439809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You can describe what you are like, what you are good at and what you enjoy doing.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endParaRPr kumimoji="0" lang="en-GB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You can talk positively about what you might like to do.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endParaRPr kumimoji="0" lang="en-GB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You know there is no such thing as a man’s or woman’s job. You have the same rights to opportunities as each other.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endParaRPr kumimoji="0" lang="en-GB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r>
              <a:rPr kumimoji="0" lang="en-GB" sz="3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You know about the NHS and understand there are a wide range of jobs in the NHS.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95FC3"/>
              </a:buClr>
              <a:buSzTx/>
              <a:buFont typeface="Arial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6206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4427984" y="3140968"/>
            <a:ext cx="4443197" cy="3708000"/>
            <a:chOff x="5121097" y="3855581"/>
            <a:chExt cx="3432460" cy="286450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1097" y="3998150"/>
              <a:ext cx="1422706" cy="255055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058" y="3855581"/>
              <a:ext cx="1535202" cy="2864508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6410" y="4104626"/>
              <a:ext cx="1097147" cy="2459952"/>
            </a:xfrm>
            <a:prstGeom prst="rect">
              <a:avLst/>
            </a:prstGeom>
          </p:spPr>
        </p:pic>
      </p:grpSp>
      <p:sp>
        <p:nvSpPr>
          <p:cNvPr id="8" name="Content Placeholder 1"/>
          <p:cNvSpPr txBox="1">
            <a:spLocks/>
          </p:cNvSpPr>
          <p:nvPr/>
        </p:nvSpPr>
        <p:spPr>
          <a:xfrm>
            <a:off x="457200" y="2623870"/>
            <a:ext cx="4038600" cy="3502293"/>
          </a:xfrm>
          <a:prstGeom prst="rect">
            <a:avLst/>
          </a:prstGeom>
        </p:spPr>
        <p:txBody>
          <a:bodyPr/>
          <a:lstStyle/>
          <a:p>
            <a:pPr marL="342900" lvl="0" indent="-342900" defTabSz="457200">
              <a:spcBef>
                <a:spcPct val="20000"/>
              </a:spcBef>
              <a:buClr>
                <a:srgbClr val="095FC3"/>
              </a:buClr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  <a:r>
              <a:rPr lang="en-GB" sz="3600" dirty="0">
                <a:latin typeface="Arial" pitchFamily="34" charset="0"/>
                <a:cs typeface="Arial" pitchFamily="34" charset="0"/>
              </a:rPr>
              <a:t>Tell the person next to you one thing you really like doing and why.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17240" y="1616260"/>
            <a:ext cx="505090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</p:txBody>
      </p:sp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4716016" y="1760276"/>
            <a:ext cx="4248472" cy="498109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  <a:p>
            <a:endParaRPr lang="en-US" sz="12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2800" b="0" dirty="0">
                <a:latin typeface="Arial" pitchFamily="34" charset="0"/>
                <a:cs typeface="Arial" pitchFamily="34" charset="0"/>
              </a:rPr>
              <a:t>You are going to describe some of the things that make you who you are. 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2800" b="0" dirty="0">
                <a:latin typeface="Arial" pitchFamily="34" charset="0"/>
                <a:cs typeface="Arial" pitchFamily="34" charset="0"/>
              </a:rPr>
              <a:t>For example:</a:t>
            </a:r>
          </a:p>
          <a:p>
            <a:pPr>
              <a:buClr>
                <a:srgbClr val="095FC3"/>
              </a:buClr>
              <a:buFont typeface="Arial" pitchFamily="34" charset="0"/>
              <a:buChar char="•"/>
            </a:pPr>
            <a:r>
              <a:rPr lang="en-GB" sz="2800" b="0" dirty="0">
                <a:latin typeface="Arial" pitchFamily="34" charset="0"/>
                <a:cs typeface="Arial" pitchFamily="34" charset="0"/>
              </a:rPr>
              <a:t> What you are like</a:t>
            </a:r>
          </a:p>
          <a:p>
            <a:pPr>
              <a:buClr>
                <a:srgbClr val="095FC3"/>
              </a:buClr>
              <a:buFont typeface="Arial" pitchFamily="34" charset="0"/>
              <a:buChar char="•"/>
            </a:pPr>
            <a:r>
              <a:rPr lang="en-GB" sz="2800" b="0" dirty="0">
                <a:latin typeface="Arial" pitchFamily="34" charset="0"/>
                <a:cs typeface="Arial" pitchFamily="34" charset="0"/>
              </a:rPr>
              <a:t> What you are good at</a:t>
            </a:r>
          </a:p>
          <a:p>
            <a:pPr>
              <a:buClr>
                <a:srgbClr val="095FC3"/>
              </a:buClr>
              <a:buFont typeface="Arial" pitchFamily="34" charset="0"/>
              <a:buChar char="•"/>
            </a:pPr>
            <a:r>
              <a:rPr lang="en-GB" sz="2800" b="0" dirty="0">
                <a:latin typeface="Arial" pitchFamily="34" charset="0"/>
                <a:cs typeface="Arial" pitchFamily="34" charset="0"/>
              </a:rPr>
              <a:t> What you enjoy doing </a:t>
            </a:r>
          </a:p>
          <a:p>
            <a:endParaRPr lang="en-US" sz="28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EAA71D-1298-4AD1-A1F6-E6AA5121F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56997"/>
            <a:ext cx="3389912" cy="4787649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4344030" y="1854000"/>
            <a:ext cx="4692466" cy="5004000"/>
            <a:chOff x="4427984" y="3140968"/>
            <a:chExt cx="3477142" cy="37080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3325518"/>
              <a:ext cx="1841642" cy="330159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7862" y="3140968"/>
              <a:ext cx="1987264" cy="3708000"/>
            </a:xfrm>
            <a:prstGeom prst="rect">
              <a:avLst/>
            </a:prstGeom>
          </p:spPr>
        </p:pic>
      </p:grpSp>
      <p:sp>
        <p:nvSpPr>
          <p:cNvPr id="8" name="Content Placeholder 1"/>
          <p:cNvSpPr txBox="1">
            <a:spLocks/>
          </p:cNvSpPr>
          <p:nvPr/>
        </p:nvSpPr>
        <p:spPr>
          <a:xfrm>
            <a:off x="457200" y="2623870"/>
            <a:ext cx="4618856" cy="3901474"/>
          </a:xfrm>
          <a:prstGeom prst="rect">
            <a:avLst/>
          </a:prstGeom>
        </p:spPr>
        <p:txBody>
          <a:bodyPr/>
          <a:lstStyle/>
          <a:p>
            <a:r>
              <a:rPr lang="en-GB" sz="3200" dirty="0">
                <a:latin typeface="Arial" pitchFamily="34" charset="0"/>
                <a:cs typeface="Arial" pitchFamily="34" charset="0"/>
              </a:rPr>
              <a:t>What do you think you might want to do when you grow up and why?</a:t>
            </a:r>
          </a:p>
          <a:p>
            <a:pPr>
              <a:buFont typeface="Arial" pitchFamily="34" charset="0"/>
              <a:buChar char="•"/>
            </a:pPr>
            <a:endParaRPr lang="en-GB" sz="3200" dirty="0">
              <a:latin typeface="Arial" pitchFamily="34" charset="0"/>
              <a:cs typeface="Arial" pitchFamily="34" charset="0"/>
            </a:endParaRPr>
          </a:p>
          <a:p>
            <a:r>
              <a:rPr lang="en-GB" sz="3200" dirty="0">
                <a:latin typeface="Arial" pitchFamily="34" charset="0"/>
                <a:cs typeface="Arial" pitchFamily="34" charset="0"/>
              </a:rPr>
              <a:t>How do you think you can get there?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67544" y="1616260"/>
            <a:ext cx="505090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</p:txBody>
      </p:sp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95917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Who am I?</a:t>
            </a:r>
          </a:p>
        </p:txBody>
      </p:sp>
      <p:sp>
        <p:nvSpPr>
          <p:cNvPr id="9" name="Subtitle 4"/>
          <p:cNvSpPr>
            <a:spLocks noGrp="1"/>
          </p:cNvSpPr>
          <p:nvPr>
            <p:ph type="subTitle" idx="1"/>
          </p:nvPr>
        </p:nvSpPr>
        <p:spPr>
          <a:xfrm>
            <a:off x="1371600" y="3444378"/>
            <a:ext cx="6400800" cy="1752600"/>
          </a:xfrm>
        </p:spPr>
        <p:txBody>
          <a:bodyPr/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“Like me” or “Not like me”</a:t>
            </a:r>
          </a:p>
        </p:txBody>
      </p:sp>
    </p:spTree>
    <p:extLst>
      <p:ext uri="{BB962C8B-B14F-4D97-AF65-F5344CB8AC3E}">
        <p14:creationId xmlns:p14="http://schemas.microsoft.com/office/powerpoint/2010/main" val="675864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457200" y="2552364"/>
            <a:ext cx="4690864" cy="368494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700" b="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Different jobs require different skills and knowledge.</a:t>
            </a:r>
          </a:p>
          <a:p>
            <a:endParaRPr lang="en-GB" sz="2700" b="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2700" b="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Tick the things that are most like you.</a:t>
            </a:r>
          </a:p>
          <a:p>
            <a:endParaRPr lang="en-GB" sz="2700" b="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2700" b="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Put a cross against the things that are least like you.</a:t>
            </a:r>
            <a:endParaRPr lang="en-US" sz="27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0" dirty="0">
              <a:solidFill>
                <a:srgbClr val="095FC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616260"/>
            <a:ext cx="5194920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</p:txBody>
      </p:sp>
      <p:pic>
        <p:nvPicPr>
          <p:cNvPr id="2" name="Picture 1" descr="Like me or not like me worksheet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72816"/>
            <a:ext cx="3237258" cy="4581128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/>
          <p:cNvSpPr txBox="1">
            <a:spLocks/>
          </p:cNvSpPr>
          <p:nvPr/>
        </p:nvSpPr>
        <p:spPr>
          <a:xfrm>
            <a:off x="673224" y="2623870"/>
            <a:ext cx="8147248" cy="3502293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Describe yourself to the person next to you. Use the things you have ticked on the sheet to help you. Think about why you made those choices.</a:t>
            </a:r>
          </a:p>
          <a:p>
            <a:pPr>
              <a:buNone/>
            </a:pPr>
            <a:endParaRPr lang="en-GB" sz="32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GB" sz="32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GB" sz="3200" dirty="0">
                <a:latin typeface="Arial" pitchFamily="34" charset="0"/>
                <a:cs typeface="Arial" pitchFamily="34" charset="0"/>
              </a:rPr>
              <a:t>Did you learn something new about your partner?</a:t>
            </a:r>
          </a:p>
          <a:p>
            <a:pPr marL="342900" lvl="0" indent="-342900" defTabSz="457200">
              <a:spcBef>
                <a:spcPct val="20000"/>
              </a:spcBef>
              <a:buClr>
                <a:srgbClr val="095FC3"/>
              </a:buClr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83568" y="1616260"/>
            <a:ext cx="5050904" cy="84365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95FC3"/>
                </a:solidFill>
                <a:latin typeface="Arial" pitchFamily="34" charset="0"/>
                <a:cs typeface="Arial" pitchFamily="34" charset="0"/>
              </a:rPr>
              <a:t>Who am I?</a:t>
            </a:r>
          </a:p>
        </p:txBody>
      </p:sp>
      <p:pic>
        <p:nvPicPr>
          <p:cNvPr id="13" name="Picture 12" descr="step_into_NHS_P_PP_icons_arrow_oran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6276" y="4736812"/>
            <a:ext cx="1103368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90897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1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13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3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14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4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1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5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17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18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Step_into_NHS_P">
      <a:dk1>
        <a:sysClr val="windowText" lastClr="000000"/>
      </a:dk1>
      <a:lt1>
        <a:sysClr val="window" lastClr="FFFFFF"/>
      </a:lt1>
      <a:dk2>
        <a:srgbClr val="5A9DD1"/>
      </a:dk2>
      <a:lt2>
        <a:srgbClr val="67C5ED"/>
      </a:lt2>
      <a:accent1>
        <a:srgbClr val="007AC3"/>
      </a:accent1>
      <a:accent2>
        <a:srgbClr val="F36F21"/>
      </a:accent2>
      <a:accent3>
        <a:srgbClr val="7D69AC"/>
      </a:accent3>
      <a:accent4>
        <a:srgbClr val="904292"/>
      </a:accent4>
      <a:accent5>
        <a:srgbClr val="C04492"/>
      </a:accent5>
      <a:accent6>
        <a:srgbClr val="81BB2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7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9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8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10_Custom Design">
  <a:themeElements>
    <a:clrScheme name="FINAL Step into NHS">
      <a:dk1>
        <a:sysClr val="windowText" lastClr="000000"/>
      </a:dk1>
      <a:lt1>
        <a:sysClr val="window" lastClr="FFFFFF"/>
      </a:lt1>
      <a:dk2>
        <a:srgbClr val="0277BB"/>
      </a:dk2>
      <a:lt2>
        <a:srgbClr val="43AFE0"/>
      </a:lt2>
      <a:accent1>
        <a:srgbClr val="095FC3"/>
      </a:accent1>
      <a:accent2>
        <a:srgbClr val="EC6621"/>
      </a:accent2>
      <a:accent3>
        <a:srgbClr val="AE6BA8"/>
      </a:accent3>
      <a:accent4>
        <a:srgbClr val="FFD41A"/>
      </a:accent4>
      <a:accent5>
        <a:srgbClr val="C04492"/>
      </a:accent5>
      <a:accent6>
        <a:srgbClr val="81BA2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0A8D76E3D42C46A8FA461C1AAF9565" ma:contentTypeVersion="8" ma:contentTypeDescription="Create a new document." ma:contentTypeScope="" ma:versionID="0fa6d158c697c4af736cba0098567df7">
  <xsd:schema xmlns:xsd="http://www.w3.org/2001/XMLSchema" xmlns:xs="http://www.w3.org/2001/XMLSchema" xmlns:p="http://schemas.microsoft.com/office/2006/metadata/properties" xmlns:ns2="49b40b59-b3c4-41fc-857f-9f1632628cca" xmlns:ns3="0b246be7-fe4a-4442-b37a-e696c52f782b" targetNamespace="http://schemas.microsoft.com/office/2006/metadata/properties" ma:root="true" ma:fieldsID="a33e13c18a94236a9c13233bb9c4cdd2" ns2:_="" ns3:_="">
    <xsd:import namespace="49b40b59-b3c4-41fc-857f-9f1632628cca"/>
    <xsd:import namespace="0b246be7-fe4a-4442-b37a-e696c52f78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b40b59-b3c4-41fc-857f-9f1632628c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246be7-fe4a-4442-b37a-e696c52f78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FC55F2-EB9E-4EFD-80CD-EB406631FF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2BEFDE-F8E4-40CF-A6C3-AEB72CE59712}">
  <ds:schemaRefs>
    <ds:schemaRef ds:uri="http://purl.org/dc/elements/1.1/"/>
    <ds:schemaRef ds:uri="http://schemas.microsoft.com/office/2006/metadata/properties"/>
    <ds:schemaRef ds:uri="0b246be7-fe4a-4442-b37a-e696c52f782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49b40b59-b3c4-41fc-857f-9f1632628cca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DBA6DEE-7A91-4D36-B70E-9D9CBCD646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b40b59-b3c4-41fc-857f-9f1632628cca"/>
    <ds:schemaRef ds:uri="0b246be7-fe4a-4442-b37a-e696c52f78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1678</TotalTime>
  <Words>839</Words>
  <Application>Microsoft Office PowerPoint</Application>
  <PresentationFormat>On-screen Show (4:3)</PresentationFormat>
  <Paragraphs>152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33</vt:i4>
      </vt:variant>
    </vt:vector>
  </HeadingPairs>
  <TitlesOfParts>
    <vt:vector size="53" baseType="lpstr">
      <vt:lpstr>Arial</vt:lpstr>
      <vt:lpstr>Calibri</vt:lpstr>
      <vt:lpstr>1_Custom Design</vt:lpstr>
      <vt:lpstr>2_Custom Design</vt:lpstr>
      <vt:lpstr>6_Custom Design</vt:lpstr>
      <vt:lpstr>15_Custom Design</vt:lpstr>
      <vt:lpstr>7_Custom Design</vt:lpstr>
      <vt:lpstr>9_Custom Design</vt:lpstr>
      <vt:lpstr>11_Custom Design</vt:lpstr>
      <vt:lpstr>8_Custom Design</vt:lpstr>
      <vt:lpstr>10_Custom Design</vt:lpstr>
      <vt:lpstr>12_Custom Design</vt:lpstr>
      <vt:lpstr>13_Custom Design</vt:lpstr>
      <vt:lpstr>3_Custom Design</vt:lpstr>
      <vt:lpstr>14_Custom Design</vt:lpstr>
      <vt:lpstr>4_Custom Design</vt:lpstr>
      <vt:lpstr>16_Custom Design</vt:lpstr>
      <vt:lpstr>5_Custom Design</vt:lpstr>
      <vt:lpstr>17_Custom Design</vt:lpstr>
      <vt:lpstr>18_Custom Design</vt:lpstr>
      <vt:lpstr>Your strengths and the NHS</vt:lpstr>
      <vt:lpstr>PowerPoint Presentation</vt:lpstr>
      <vt:lpstr>Who am I?</vt:lpstr>
      <vt:lpstr>PowerPoint Presentation</vt:lpstr>
      <vt:lpstr>PowerPoint Presentation</vt:lpstr>
      <vt:lpstr>PowerPoint Presentation</vt:lpstr>
      <vt:lpstr>Who am I?</vt:lpstr>
      <vt:lpstr>PowerPoint Presentation</vt:lpstr>
      <vt:lpstr>PowerPoint Presentation</vt:lpstr>
      <vt:lpstr>PowerPoint Presentation</vt:lpstr>
      <vt:lpstr>Did you really know?</vt:lpstr>
      <vt:lpstr>PowerPoint Presentation</vt:lpstr>
      <vt:lpstr>PowerPoint Presentation</vt:lpstr>
      <vt:lpstr>PowerPoint Presentation</vt:lpstr>
      <vt:lpstr>1.7 million people work for the NHS in the UK which means someone in every class is likely to work for the NHS in the future.</vt:lpstr>
      <vt:lpstr>PowerPoint Presentation</vt:lpstr>
      <vt:lpstr>Less than half. It’s not just doctors, nurses and midwives in the NHS. A lot of jobs have nothing to do with blood whatsoever!</vt:lpstr>
      <vt:lpstr>PowerPoint Presentation</vt:lpstr>
      <vt:lpstr>There are over 350 jobs to explore in the NHS. </vt:lpstr>
      <vt:lpstr>PowerPoint Presentation</vt:lpstr>
      <vt:lpstr>False. There are lots of jobs in the NHS that are not science-based. You don’t need to go to university for them all either. You can enter different jobs in a variety of ways. </vt:lpstr>
      <vt:lpstr>PowerPoint Presentation</vt:lpstr>
      <vt:lpstr>You can do all of these jobs and so many more for the NHS. </vt:lpstr>
      <vt:lpstr>PowerPoint Presentation</vt:lpstr>
      <vt:lpstr>Yes. Men and women can both be midwives so long as they have all the same training and skills.</vt:lpstr>
      <vt:lpstr>PowerPoint Presentation</vt:lpstr>
      <vt:lpstr> They can all be done by men or women. Different people will prefer to do different jobs. One might love caring for children and become a nurse for the NHS. Another might choose to train as a surgeon.</vt:lpstr>
      <vt:lpstr>PowerPoint Presentation</vt:lpstr>
      <vt:lpstr>True. Everyone has the same rights to opportunities as each other.  </vt:lpstr>
      <vt:lpstr>PowerPoint Presentation</vt:lpstr>
      <vt:lpstr>d) The NHS was launched in 1948  It was set up to provide free healthcare to everyone and employed 144,000 people in 1948.</vt:lpstr>
      <vt:lpstr>What did you learn?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Step into the NHS</dc:title>
  <dc:creator>Frank</dc:creator>
  <cp:lastModifiedBy>Jack du Pille</cp:lastModifiedBy>
  <cp:revision>172</cp:revision>
  <dcterms:created xsi:type="dcterms:W3CDTF">2017-11-02T11:15:18Z</dcterms:created>
  <dcterms:modified xsi:type="dcterms:W3CDTF">2019-07-03T10:41:14Z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0x010100B90A8D76E3D42C46A8FA461C1AAF9565</vt:lpwstr>
  </property>
</Properties>
</file>