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75" r:id="rId2"/>
    <p:sldId id="276" r:id="rId3"/>
    <p:sldId id="278" r:id="rId4"/>
    <p:sldId id="279" r:id="rId5"/>
    <p:sldId id="289" r:id="rId6"/>
    <p:sldId id="282" r:id="rId7"/>
    <p:sldId id="290" r:id="rId8"/>
    <p:sldId id="291" r:id="rId9"/>
    <p:sldId id="284" r:id="rId10"/>
    <p:sldId id="292" r:id="rId11"/>
    <p:sldId id="288" r:id="rId12"/>
  </p:sldIdLst>
  <p:sldSz cx="9144000" cy="6858000" type="screen4x3"/>
  <p:notesSz cx="6858000" cy="9144000"/>
  <p:embeddedFontLst>
    <p:embeddedFont>
      <p:font typeface="Tuffy-TTF" panose="020B0603060100000000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winkl" panose="020B0604020202020204" charset="0"/>
      <p:regular r:id="rId23"/>
      <p:bold r:id="rId24"/>
    </p:embeddedFont>
    <p:embeddedFont>
      <p:font typeface="Kalam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43A"/>
    <a:srgbClr val="E9506C"/>
    <a:srgbClr val="2BB7BE"/>
    <a:srgbClr val="88CCC1"/>
    <a:srgbClr val="E84D15"/>
    <a:srgbClr val="F0864A"/>
    <a:srgbClr val="F08115"/>
    <a:srgbClr val="F18116"/>
    <a:srgbClr val="BE0928"/>
    <a:srgbClr val="D81D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57" autoAdjust="0"/>
  </p:normalViewPr>
  <p:slideViewPr>
    <p:cSldViewPr snapToGrid="0" showGuides="1">
      <p:cViewPr>
        <p:scale>
          <a:sx n="81" d="100"/>
          <a:sy n="81" d="100"/>
        </p:scale>
        <p:origin x="-1038" y="-3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28/04/2020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.uk/resources/white-rose-maths-resources/year-5-white-rose-maths-resources-key-stage-1-year-1-year-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:a16="http://schemas.microsoft.com/office/drawing/2014/main" xmlns="" id="{A6804535-3035-4280-999B-72E137B4DCCD}"/>
              </a:ext>
            </a:extLst>
          </p:cNvPr>
          <p:cNvSpPr/>
          <p:nvPr/>
        </p:nvSpPr>
        <p:spPr>
          <a:xfrm>
            <a:off x="95795" y="5585913"/>
            <a:ext cx="1759128" cy="1023893"/>
          </a:xfrm>
          <a:prstGeom prst="rect">
            <a:avLst/>
          </a:prstGeom>
          <a:solidFill>
            <a:srgbClr val="18A0D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228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53BD9D3-9B2D-4846-9995-AD11B6605ECD}"/>
              </a:ext>
            </a:extLst>
          </p:cNvPr>
          <p:cNvSpPr/>
          <p:nvPr/>
        </p:nvSpPr>
        <p:spPr>
          <a:xfrm>
            <a:off x="4362994" y="4879408"/>
            <a:ext cx="4025356" cy="1049106"/>
          </a:xfrm>
          <a:prstGeom prst="rect">
            <a:avLst/>
          </a:prstGeom>
          <a:solidFill>
            <a:schemeClr val="bg1"/>
          </a:solidFill>
          <a:ln w="28575">
            <a:solidFill>
              <a:srgbClr val="087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FD87857-2551-4D2A-93D5-DAA1778C78B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752"/>
          <a:stretch/>
        </p:blipFill>
        <p:spPr>
          <a:xfrm>
            <a:off x="539750" y="1610360"/>
            <a:ext cx="3600496" cy="479806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30" name="Speech Bubble: Rectangle 29">
            <a:extLst>
              <a:ext uri="{FF2B5EF4-FFF2-40B4-BE49-F238E27FC236}">
                <a16:creationId xmlns:a16="http://schemas.microsoft.com/office/drawing/2014/main" xmlns="" id="{624FA8AB-83EC-40A1-8057-0ABEB7C4E1F7}"/>
              </a:ext>
            </a:extLst>
          </p:cNvPr>
          <p:cNvSpPr/>
          <p:nvPr/>
        </p:nvSpPr>
        <p:spPr>
          <a:xfrm>
            <a:off x="3405053" y="1389022"/>
            <a:ext cx="4983298" cy="1479993"/>
          </a:xfrm>
          <a:prstGeom prst="wedgeRectCallout">
            <a:avLst>
              <a:gd name="adj1" fmla="val -56009"/>
              <a:gd name="adj2" fmla="val 53847"/>
            </a:avLst>
          </a:prstGeom>
          <a:solidFill>
            <a:schemeClr val="bg1"/>
          </a:solidFill>
          <a:ln w="28575">
            <a:solidFill>
              <a:srgbClr val="E9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I have 3 whole numbers: A, B and C.  </a:t>
            </a: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Each has 5 digits.</a:t>
            </a: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The difference between A and B is 18 304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and the difference between B and C is 35 782.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377B2C18-0482-4FD1-93BA-17EE32C718F7}"/>
              </a:ext>
            </a:extLst>
          </p:cNvPr>
          <p:cNvSpPr txBox="1"/>
          <p:nvPr/>
        </p:nvSpPr>
        <p:spPr>
          <a:xfrm>
            <a:off x="3405052" y="3065058"/>
            <a:ext cx="4983297" cy="1049106"/>
          </a:xfrm>
          <a:prstGeom prst="rect">
            <a:avLst/>
          </a:prstGeom>
          <a:solidFill>
            <a:srgbClr val="BE0928"/>
          </a:solidFill>
          <a:ln w="28575">
            <a:solidFill>
              <a:srgbClr val="BE0928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bg1"/>
                </a:solidFill>
              </a:rPr>
              <a:t>What could my numbers be? Find three different possibilities and show the working for each.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0107DBD-1C1D-46F7-9DC2-290DB85DB0E1}"/>
              </a:ext>
            </a:extLst>
          </p:cNvPr>
          <p:cNvSpPr txBox="1"/>
          <p:nvPr/>
        </p:nvSpPr>
        <p:spPr>
          <a:xfrm>
            <a:off x="4525647" y="4463478"/>
            <a:ext cx="3700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rgbClr val="08743A"/>
                </a:solidFill>
              </a:rPr>
              <a:t>One example of possible answers: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6623EE35-C80B-423C-8551-BFE896256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053681"/>
              </p:ext>
            </p:extLst>
          </p:nvPr>
        </p:nvGraphicFramePr>
        <p:xfrm>
          <a:off x="4484915" y="5017165"/>
          <a:ext cx="4025355" cy="86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1785">
                  <a:extLst>
                    <a:ext uri="{9D8B030D-6E8A-4147-A177-3AD203B41FA5}">
                      <a16:colId xmlns:a16="http://schemas.microsoft.com/office/drawing/2014/main" xmlns="" val="1671679543"/>
                    </a:ext>
                  </a:extLst>
                </a:gridCol>
                <a:gridCol w="1341785">
                  <a:extLst>
                    <a:ext uri="{9D8B030D-6E8A-4147-A177-3AD203B41FA5}">
                      <a16:colId xmlns:a16="http://schemas.microsoft.com/office/drawing/2014/main" xmlns="" val="1036005804"/>
                    </a:ext>
                  </a:extLst>
                </a:gridCol>
                <a:gridCol w="1341785">
                  <a:extLst>
                    <a:ext uri="{9D8B030D-6E8A-4147-A177-3AD203B41FA5}">
                      <a16:colId xmlns:a16="http://schemas.microsoft.com/office/drawing/2014/main" xmlns="" val="1396468837"/>
                    </a:ext>
                  </a:extLst>
                </a:gridCol>
              </a:tblGrid>
              <a:tr h="867800"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A = 75 123</a:t>
                      </a:r>
                    </a:p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B = 56 819</a:t>
                      </a:r>
                    </a:p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C = 92 601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A = 66 032</a:t>
                      </a:r>
                    </a:p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B = 47 728</a:t>
                      </a:r>
                    </a:p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C = 11 946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A = 97 325</a:t>
                      </a:r>
                    </a:p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B = 79 021</a:t>
                      </a:r>
                    </a:p>
                    <a:p>
                      <a:r>
                        <a:rPr lang="en-GB" sz="1600" b="1" dirty="0">
                          <a:solidFill>
                            <a:schemeClr val="tx1"/>
                          </a:solidFill>
                        </a:rPr>
                        <a:t>C = 43 239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192636957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632A5432-73D8-430B-8810-9B48FD1995BF}"/>
              </a:ext>
            </a:extLst>
          </p:cNvPr>
          <p:cNvSpPr/>
          <p:nvPr/>
        </p:nvSpPr>
        <p:spPr>
          <a:xfrm>
            <a:off x="445573" y="710557"/>
            <a:ext cx="6260027" cy="339887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500" b="1" dirty="0">
                <a:solidFill>
                  <a:schemeClr val="bg1"/>
                </a:solidFill>
              </a:rPr>
              <a:t>Subtract Whole Numbers with More Than 4 Digits (Column Method)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3B289D2-84EC-4DE8-A0A5-0CF1E97BF160}"/>
              </a:ext>
            </a:extLst>
          </p:cNvPr>
          <p:cNvSpPr/>
          <p:nvPr/>
        </p:nvSpPr>
        <p:spPr>
          <a:xfrm>
            <a:off x="6705600" y="710558"/>
            <a:ext cx="1141417" cy="339887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500" b="1" dirty="0">
                <a:solidFill>
                  <a:schemeClr val="bg1"/>
                </a:solidFill>
              </a:rPr>
              <a:t>Deepest</a:t>
            </a:r>
            <a:endParaRPr lang="en-GB" sz="1500" b="1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D5EB5CBB-7AD4-4C6B-9DE6-5438C57670AF}"/>
              </a:ext>
            </a:extLst>
          </p:cNvPr>
          <p:cNvCxnSpPr/>
          <p:nvPr/>
        </p:nvCxnSpPr>
        <p:spPr>
          <a:xfrm>
            <a:off x="6705600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888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25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5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125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25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/>
      <p:bldP spid="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C3F129B-2D47-483A-A90C-799D2C477CF6}"/>
              </a:ext>
            </a:extLst>
          </p:cNvPr>
          <p:cNvSpPr/>
          <p:nvPr/>
        </p:nvSpPr>
        <p:spPr>
          <a:xfrm>
            <a:off x="4563663" y="1819414"/>
            <a:ext cx="3824688" cy="4273409"/>
          </a:xfrm>
          <a:prstGeom prst="rect">
            <a:avLst/>
          </a:prstGeom>
          <a:solidFill>
            <a:srgbClr val="4EB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755650" y="1822827"/>
            <a:ext cx="3816349" cy="4269997"/>
          </a:xfrm>
          <a:prstGeom prst="rect">
            <a:avLst/>
          </a:prstGeom>
          <a:solidFill>
            <a:srgbClr val="007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755649" y="1364071"/>
            <a:ext cx="7632701" cy="458757"/>
          </a:xfrm>
          <a:prstGeom prst="rect">
            <a:avLst/>
          </a:prstGeom>
          <a:solidFill>
            <a:srgbClr val="C7E8FD"/>
          </a:solidFill>
        </p:spPr>
        <p:txBody>
          <a:bodyPr wrap="square" lIns="72000" tIns="72000" rIns="72000" bIns="108000">
            <a:spAutoFit/>
          </a:bodyPr>
          <a:lstStyle/>
          <a:p>
            <a:pPr algn="ctr"/>
            <a:r>
              <a:rPr lang="en-GB" dirty="0"/>
              <a:t>Dive in by completing your own activity!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1B74EBF-AD1B-4DC1-AB71-6B21B868FC7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5" t="500" r="27421" b="1"/>
          <a:stretch/>
        </p:blipFill>
        <p:spPr>
          <a:xfrm>
            <a:off x="755650" y="1819415"/>
            <a:ext cx="3818059" cy="427340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3B3C386-037D-47BC-B81B-E45DB0C567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123" y="2032606"/>
            <a:ext cx="2722089" cy="38504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410F3B9-A120-4B78-B8FC-DBBE2542D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426" y="2032606"/>
            <a:ext cx="2722088" cy="38504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3B3C386-037D-47BC-B81B-E45DB0C567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71"/>
          <a:stretch/>
        </p:blipFill>
        <p:spPr>
          <a:xfrm rot="1560000">
            <a:off x="2512295" y="2829181"/>
            <a:ext cx="816776" cy="2300183"/>
          </a:xfrm>
          <a:prstGeom prst="rect">
            <a:avLst/>
          </a:prstGeom>
          <a:effectLst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15295">
            <a:off x="1215391" y="2254203"/>
            <a:ext cx="1236620" cy="1749220"/>
          </a:xfrm>
          <a:prstGeom prst="rect">
            <a:avLst/>
          </a:prstGeom>
        </p:spPr>
      </p:pic>
      <p:pic>
        <p:nvPicPr>
          <p:cNvPr id="22" name="Boy Writing">
            <a:extLst>
              <a:ext uri="{FF2B5EF4-FFF2-40B4-BE49-F238E27FC236}">
                <a16:creationId xmlns:a16="http://schemas.microsoft.com/office/drawing/2014/main" xmlns="" id="{59E92074-8F0A-4A38-87B2-6E07FF3C86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" t="622" r="32362"/>
          <a:stretch/>
        </p:blipFill>
        <p:spPr>
          <a:xfrm>
            <a:off x="755650" y="1928692"/>
            <a:ext cx="4038155" cy="416413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F4D7448C-B9A7-4EB9-BE1A-128BA91B68DD}"/>
              </a:ext>
            </a:extLst>
          </p:cNvPr>
          <p:cNvSpPr/>
          <p:nvPr/>
        </p:nvSpPr>
        <p:spPr>
          <a:xfrm>
            <a:off x="445573" y="710557"/>
            <a:ext cx="6260027" cy="339887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500" b="1" dirty="0">
                <a:solidFill>
                  <a:schemeClr val="bg1"/>
                </a:solidFill>
              </a:rPr>
              <a:t>Subtract Whole Numbers with More Than 4 Digits (Column Method)</a:t>
            </a:r>
            <a:endParaRPr lang="en-GB" sz="15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27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61962" y="762000"/>
            <a:ext cx="8220075" cy="65231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14482"/>
                </a:solidFill>
                <a:effectLst/>
                <a:uLnTx/>
                <a:uFillTx/>
                <a:latin typeface="Tuffy-TTF" panose="020B0603060100000000" pitchFamily="34" charset="0"/>
                <a:ea typeface="Tuffy" panose="020B0603060100000000" pitchFamily="34" charset="0"/>
                <a:cs typeface="Arial" panose="020B0604020202020204" pitchFamily="34" charset="0"/>
              </a:rPr>
              <a:t>Diving into Mastery Guidance for Educators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FA04B34F-55C5-40A6-8A7E-881778633952}"/>
              </a:ext>
            </a:extLst>
          </p:cNvPr>
          <p:cNvSpPr/>
          <p:nvPr/>
        </p:nvSpPr>
        <p:spPr>
          <a:xfrm>
            <a:off x="761153" y="1994284"/>
            <a:ext cx="3196589" cy="3795053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winkl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9943" y="1341966"/>
            <a:ext cx="76231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latin typeface="Tuffy" panose="020B0603060100000000" pitchFamily="34" charset="0"/>
                <a:ea typeface="Tuffy" panose="020B0603060100000000" pitchFamily="34" charset="0"/>
              </a:rPr>
              <a:t>Each activity sheet is split into three sections, diving, deeper and deepest, which are represented by the following icons: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7C4EA92-F36C-4499-A738-0B1DDBF02EE5}"/>
              </a:ext>
            </a:extLst>
          </p:cNvPr>
          <p:cNvSpPr/>
          <p:nvPr/>
        </p:nvSpPr>
        <p:spPr>
          <a:xfrm>
            <a:off x="4184822" y="1936618"/>
            <a:ext cx="4208289" cy="24622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/>
            <a:r>
              <a:rPr lang="en-GB" sz="3200" dirty="0">
                <a:latin typeface="Tuffy" panose="020B0603060100000000" pitchFamily="34" charset="0"/>
                <a:ea typeface="Tuffy" panose="020B0603060100000000" pitchFamily="34" charset="0"/>
              </a:rPr>
              <a:t>Always start with diving. If that is easy, then try deeper. For an extra challenge try deepest (do all three) !</a:t>
            </a:r>
            <a:endParaRPr lang="en-GB" sz="3200" dirty="0">
              <a:latin typeface="Tuffy" panose="020B0603060100000000" pitchFamily="34" charset="0"/>
              <a:ea typeface="Tuffy" panose="020B0603060100000000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13030" y="2423057"/>
            <a:ext cx="2292835" cy="2937506"/>
            <a:chOff x="1213030" y="2423057"/>
            <a:chExt cx="2292835" cy="293750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82F8BBE3-D3F3-4DE6-A818-2D773F20B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030" y="2423057"/>
              <a:ext cx="868680" cy="86868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164A8FE3-B06C-4E40-977F-4F3E0ACC2AD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030" y="3457470"/>
              <a:ext cx="868680" cy="86868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788CE03C-10B4-46B1-849A-0D1B9CBCCE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3030" y="4491883"/>
              <a:ext cx="868680" cy="868680"/>
            </a:xfrm>
            <a:prstGeom prst="rect">
              <a:avLst/>
            </a:prstGeom>
          </p:spPr>
        </p:pic>
        <p:sp>
          <p:nvSpPr>
            <p:cNvPr id="11" name="Arrow: Pentagon 11">
              <a:extLst>
                <a:ext uri="{FF2B5EF4-FFF2-40B4-BE49-F238E27FC236}">
                  <a16:creationId xmlns:a16="http://schemas.microsoft.com/office/drawing/2014/main" xmlns="" id="{602133B5-7961-4F75-A2BE-B73C6DB63E21}"/>
                </a:ext>
              </a:extLst>
            </p:cNvPr>
            <p:cNvSpPr/>
            <p:nvPr/>
          </p:nvSpPr>
          <p:spPr>
            <a:xfrm flipH="1">
              <a:off x="2180298" y="2674517"/>
              <a:ext cx="1325567" cy="365760"/>
            </a:xfrm>
            <a:prstGeom prst="homePlate">
              <a:avLst/>
            </a:prstGeom>
            <a:solidFill>
              <a:srgbClr val="4EB2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algn="ctr"/>
              <a:r>
                <a:rPr lang="en-GB" b="1" kern="0" dirty="0">
                  <a:solidFill>
                    <a:schemeClr val="bg1"/>
                  </a:solidFill>
                  <a:latin typeface="Tuffy-TTF" panose="020B0603060100000000" pitchFamily="34" charset="0"/>
                  <a:ea typeface="Tuffy" panose="020B0603060100000000" pitchFamily="34" charset="0"/>
                  <a:cs typeface="Arial" panose="020B0604020202020204" pitchFamily="34" charset="0"/>
                </a:rPr>
                <a:t>Diving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Arrow: Pentagon 12">
              <a:extLst>
                <a:ext uri="{FF2B5EF4-FFF2-40B4-BE49-F238E27FC236}">
                  <a16:creationId xmlns:a16="http://schemas.microsoft.com/office/drawing/2014/main" xmlns="" id="{D99180F2-5FC9-4895-9C62-0CB9474D9C82}"/>
                </a:ext>
              </a:extLst>
            </p:cNvPr>
            <p:cNvSpPr/>
            <p:nvPr/>
          </p:nvSpPr>
          <p:spPr>
            <a:xfrm flipH="1">
              <a:off x="2180298" y="3708930"/>
              <a:ext cx="1325567" cy="365760"/>
            </a:xfrm>
            <a:prstGeom prst="homePlate">
              <a:avLst/>
            </a:prstGeom>
            <a:solidFill>
              <a:srgbClr val="007A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algn="ctr"/>
              <a:r>
                <a:rPr lang="en-GB" b="1" kern="0" dirty="0">
                  <a:solidFill>
                    <a:schemeClr val="bg1"/>
                  </a:solidFill>
                  <a:latin typeface="Tuffy-TTF" panose="020B0603060100000000" pitchFamily="34" charset="0"/>
                  <a:ea typeface="Tuffy" panose="020B0603060100000000" pitchFamily="34" charset="0"/>
                  <a:cs typeface="Arial" panose="020B0604020202020204" pitchFamily="34" charset="0"/>
                </a:rPr>
                <a:t>Deeper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Arrow: Pentagon 13">
              <a:extLst>
                <a:ext uri="{FF2B5EF4-FFF2-40B4-BE49-F238E27FC236}">
                  <a16:creationId xmlns:a16="http://schemas.microsoft.com/office/drawing/2014/main" xmlns="" id="{6997B7B1-BA29-4830-B759-33B615380048}"/>
                </a:ext>
              </a:extLst>
            </p:cNvPr>
            <p:cNvSpPr/>
            <p:nvPr/>
          </p:nvSpPr>
          <p:spPr>
            <a:xfrm flipH="1">
              <a:off x="2180298" y="4743343"/>
              <a:ext cx="1325567" cy="365760"/>
            </a:xfrm>
            <a:prstGeom prst="homePlate">
              <a:avLst/>
            </a:prstGeom>
            <a:solidFill>
              <a:srgbClr val="0052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2000" rtlCol="0" anchor="ctr"/>
            <a:lstStyle/>
            <a:p>
              <a:pPr algn="ctr"/>
              <a:r>
                <a:rPr lang="en-GB" b="1" kern="0" dirty="0">
                  <a:solidFill>
                    <a:schemeClr val="bg1"/>
                  </a:solidFill>
                  <a:latin typeface="Tuffy-TTF" panose="020B0603060100000000" pitchFamily="34" charset="0"/>
                  <a:ea typeface="Tuffy" panose="020B0603060100000000" pitchFamily="34" charset="0"/>
                  <a:cs typeface="Arial" panose="020B0604020202020204" pitchFamily="34" charset="0"/>
                </a:rPr>
                <a:t>Deepest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4850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+mn-lt"/>
              </a:rPr>
              <a:t>Aim</a:t>
            </a:r>
          </a:p>
        </p:txBody>
      </p:sp>
      <p:sp>
        <p:nvSpPr>
          <p:cNvPr id="14" name="Content Placeholder 15"/>
          <p:cNvSpPr txBox="1">
            <a:spLocks/>
          </p:cNvSpPr>
          <p:nvPr/>
        </p:nvSpPr>
        <p:spPr>
          <a:xfrm>
            <a:off x="628650" y="1127760"/>
            <a:ext cx="7886700" cy="140970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dirty="0">
                <a:solidFill>
                  <a:srgbClr val="000000"/>
                </a:solidFill>
              </a:rPr>
              <a:t>Add and subtract whole numbers with more than 4 digits, including using formal written methods.</a:t>
            </a:r>
          </a:p>
        </p:txBody>
      </p:sp>
    </p:spTree>
    <p:extLst>
      <p:ext uri="{BB962C8B-B14F-4D97-AF65-F5344CB8AC3E}">
        <p14:creationId xmlns:p14="http://schemas.microsoft.com/office/powerpoint/2010/main" val="3643935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E43F596-FEA4-4D1F-BFA4-907608F81BEA}"/>
              </a:ext>
            </a:extLst>
          </p:cNvPr>
          <p:cNvSpPr/>
          <p:nvPr/>
        </p:nvSpPr>
        <p:spPr>
          <a:xfrm>
            <a:off x="755650" y="1449638"/>
            <a:ext cx="7632700" cy="4608262"/>
          </a:xfrm>
          <a:prstGeom prst="rect">
            <a:avLst/>
          </a:prstGeom>
          <a:solidFill>
            <a:schemeClr val="bg1"/>
          </a:solidFill>
          <a:ln w="28575">
            <a:solidFill>
              <a:srgbClr val="BE09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636F644-417D-4590-9BB2-AEFEE15E14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46" y="3843831"/>
            <a:ext cx="3359429" cy="2046791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6549CFB1-0C59-4E5D-88B2-CEE71D8A26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195582"/>
              </p:ext>
            </p:extLst>
          </p:nvPr>
        </p:nvGraphicFramePr>
        <p:xfrm>
          <a:off x="1006577" y="2438428"/>
          <a:ext cx="19800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6000">
                  <a:extLst>
                    <a:ext uri="{9D8B030D-6E8A-4147-A177-3AD203B41FA5}">
                      <a16:colId xmlns:a16="http://schemas.microsoft.com/office/drawing/2014/main" xmlns="" val="2303171863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2260610357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65627592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3293519950"/>
                    </a:ext>
                  </a:extLst>
                </a:gridCol>
                <a:gridCol w="396000">
                  <a:extLst>
                    <a:ext uri="{9D8B030D-6E8A-4147-A177-3AD203B41FA5}">
                      <a16:colId xmlns:a16="http://schemas.microsoft.com/office/drawing/2014/main" xmlns="" val="2800918580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846628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64146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490363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81944AC3-5F14-4DFD-8849-3733BBD126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358427"/>
              </p:ext>
            </p:extLst>
          </p:nvPr>
        </p:nvGraphicFramePr>
        <p:xfrm>
          <a:off x="3582000" y="2438428"/>
          <a:ext cx="19800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000">
                  <a:extLst>
                    <a:ext uri="{9D8B030D-6E8A-4147-A177-3AD203B41FA5}">
                      <a16:colId xmlns:a16="http://schemas.microsoft.com/office/drawing/2014/main" xmlns="" val="2303171863"/>
                    </a:ext>
                  </a:extLst>
                </a:gridCol>
                <a:gridCol w="330000">
                  <a:extLst>
                    <a:ext uri="{9D8B030D-6E8A-4147-A177-3AD203B41FA5}">
                      <a16:colId xmlns:a16="http://schemas.microsoft.com/office/drawing/2014/main" xmlns="" val="990170329"/>
                    </a:ext>
                  </a:extLst>
                </a:gridCol>
                <a:gridCol w="330000">
                  <a:extLst>
                    <a:ext uri="{9D8B030D-6E8A-4147-A177-3AD203B41FA5}">
                      <a16:colId xmlns:a16="http://schemas.microsoft.com/office/drawing/2014/main" xmlns="" val="2260610357"/>
                    </a:ext>
                  </a:extLst>
                </a:gridCol>
                <a:gridCol w="330000">
                  <a:extLst>
                    <a:ext uri="{9D8B030D-6E8A-4147-A177-3AD203B41FA5}">
                      <a16:colId xmlns:a16="http://schemas.microsoft.com/office/drawing/2014/main" xmlns="" val="65627592"/>
                    </a:ext>
                  </a:extLst>
                </a:gridCol>
                <a:gridCol w="330000">
                  <a:extLst>
                    <a:ext uri="{9D8B030D-6E8A-4147-A177-3AD203B41FA5}">
                      <a16:colId xmlns:a16="http://schemas.microsoft.com/office/drawing/2014/main" xmlns="" val="3293519950"/>
                    </a:ext>
                  </a:extLst>
                </a:gridCol>
                <a:gridCol w="330000">
                  <a:extLst>
                    <a:ext uri="{9D8B030D-6E8A-4147-A177-3AD203B41FA5}">
                      <a16:colId xmlns:a16="http://schemas.microsoft.com/office/drawing/2014/main" xmlns="" val="2800918580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846628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64146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490363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xmlns="" id="{B1A2EAFF-2DCF-44F0-AA2C-B5402D06F0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524726"/>
              </p:ext>
            </p:extLst>
          </p:nvPr>
        </p:nvGraphicFramePr>
        <p:xfrm>
          <a:off x="6157423" y="2438428"/>
          <a:ext cx="1980000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0000">
                  <a:extLst>
                    <a:ext uri="{9D8B030D-6E8A-4147-A177-3AD203B41FA5}">
                      <a16:colId xmlns:a16="http://schemas.microsoft.com/office/drawing/2014/main" xmlns="" val="2303171863"/>
                    </a:ext>
                  </a:extLst>
                </a:gridCol>
                <a:gridCol w="330000">
                  <a:extLst>
                    <a:ext uri="{9D8B030D-6E8A-4147-A177-3AD203B41FA5}">
                      <a16:colId xmlns:a16="http://schemas.microsoft.com/office/drawing/2014/main" xmlns="" val="2260610357"/>
                    </a:ext>
                  </a:extLst>
                </a:gridCol>
                <a:gridCol w="330000">
                  <a:extLst>
                    <a:ext uri="{9D8B030D-6E8A-4147-A177-3AD203B41FA5}">
                      <a16:colId xmlns:a16="http://schemas.microsoft.com/office/drawing/2014/main" xmlns="" val="65627592"/>
                    </a:ext>
                  </a:extLst>
                </a:gridCol>
                <a:gridCol w="330000">
                  <a:extLst>
                    <a:ext uri="{9D8B030D-6E8A-4147-A177-3AD203B41FA5}">
                      <a16:colId xmlns:a16="http://schemas.microsoft.com/office/drawing/2014/main" xmlns="" val="3293519950"/>
                    </a:ext>
                  </a:extLst>
                </a:gridCol>
                <a:gridCol w="330000">
                  <a:extLst>
                    <a:ext uri="{9D8B030D-6E8A-4147-A177-3AD203B41FA5}">
                      <a16:colId xmlns:a16="http://schemas.microsoft.com/office/drawing/2014/main" xmlns="" val="2800918580"/>
                    </a:ext>
                  </a:extLst>
                </a:gridCol>
                <a:gridCol w="330000">
                  <a:extLst>
                    <a:ext uri="{9D8B030D-6E8A-4147-A177-3AD203B41FA5}">
                      <a16:colId xmlns:a16="http://schemas.microsoft.com/office/drawing/2014/main" xmlns="" val="3241071773"/>
                    </a:ext>
                  </a:extLst>
                </a:gridCol>
              </a:tblGrid>
              <a:tr h="396000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846628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–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64146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4903630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650" y="1449638"/>
            <a:ext cx="7632700" cy="772107"/>
          </a:xfrm>
          <a:prstGeom prst="rect">
            <a:avLst/>
          </a:prstGeom>
          <a:solidFill>
            <a:srgbClr val="BE0928"/>
          </a:solidFill>
          <a:ln w="28575">
            <a:solidFill>
              <a:srgbClr val="BE0928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Complete these subtraction calculations. You may want to use place value counters to help you.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676A13D-62B4-4DBD-83AA-EA060E987F75}"/>
              </a:ext>
            </a:extLst>
          </p:cNvPr>
          <p:cNvSpPr/>
          <p:nvPr/>
        </p:nvSpPr>
        <p:spPr>
          <a:xfrm>
            <a:off x="1719552" y="4875066"/>
            <a:ext cx="22317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dirty="0"/>
              <a:t>52 697 – 32 588 =</a:t>
            </a:r>
            <a:endParaRPr lang="en-GB" sz="2000" dirty="0">
              <a:solidFill>
                <a:schemeClr val="accent6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B97A46B-55B7-4890-9F25-00800C2F7730}"/>
              </a:ext>
            </a:extLst>
          </p:cNvPr>
          <p:cNvSpPr/>
          <p:nvPr/>
        </p:nvSpPr>
        <p:spPr>
          <a:xfrm>
            <a:off x="1759628" y="4425245"/>
            <a:ext cx="21916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dirty="0"/>
              <a:t>65 149 – 36 547 =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9A262BA0-179E-4FAB-8402-3E8AEA392A2D}"/>
              </a:ext>
            </a:extLst>
          </p:cNvPr>
          <p:cNvSpPr/>
          <p:nvPr/>
        </p:nvSpPr>
        <p:spPr>
          <a:xfrm>
            <a:off x="1444529" y="3247570"/>
            <a:ext cx="312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8743A"/>
                </a:solidFill>
              </a:rPr>
              <a:t>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DFC0007C-7249-4A3A-9648-D2E61BF589F5}"/>
              </a:ext>
            </a:extLst>
          </p:cNvPr>
          <p:cNvSpPr/>
          <p:nvPr/>
        </p:nvSpPr>
        <p:spPr>
          <a:xfrm>
            <a:off x="1861410" y="3247570"/>
            <a:ext cx="2792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8743A"/>
                </a:solidFill>
              </a:rPr>
              <a:t>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F34DA817-7C88-43D9-AA87-8F9CDB3FD5CA}"/>
              </a:ext>
            </a:extLst>
          </p:cNvPr>
          <p:cNvSpPr/>
          <p:nvPr/>
        </p:nvSpPr>
        <p:spPr>
          <a:xfrm>
            <a:off x="2230341" y="3247570"/>
            <a:ext cx="312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8743A"/>
                </a:solidFill>
              </a:rPr>
              <a:t>6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3694ED6-877C-40B0-B9B8-5737421E680A}"/>
              </a:ext>
            </a:extLst>
          </p:cNvPr>
          <p:cNvSpPr/>
          <p:nvPr/>
        </p:nvSpPr>
        <p:spPr>
          <a:xfrm>
            <a:off x="2630391" y="3247570"/>
            <a:ext cx="312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8743A"/>
                </a:solidFill>
              </a:rPr>
              <a:t>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895620DB-9E89-469E-8750-2FD04E31732F}"/>
              </a:ext>
            </a:extLst>
          </p:cNvPr>
          <p:cNvSpPr/>
          <p:nvPr/>
        </p:nvSpPr>
        <p:spPr>
          <a:xfrm>
            <a:off x="3971511" y="3247570"/>
            <a:ext cx="214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8743A"/>
                </a:solidFill>
              </a:rPr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B7935DC0-3F1F-4AB9-B8C9-5B63003F0EF2}"/>
              </a:ext>
            </a:extLst>
          </p:cNvPr>
          <p:cNvSpPr/>
          <p:nvPr/>
        </p:nvSpPr>
        <p:spPr>
          <a:xfrm>
            <a:off x="4312684" y="3247570"/>
            <a:ext cx="191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8743A"/>
                </a:solidFill>
              </a:rPr>
              <a:t>1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0DE817DD-4F7A-4088-82A3-9D196E01F076}"/>
              </a:ext>
            </a:extLst>
          </p:cNvPr>
          <p:cNvSpPr/>
          <p:nvPr/>
        </p:nvSpPr>
        <p:spPr>
          <a:xfrm>
            <a:off x="4628731" y="3247570"/>
            <a:ext cx="214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8743A"/>
                </a:solidFill>
              </a:rPr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2133FC4B-A545-4FED-B189-1745304D2426}"/>
              </a:ext>
            </a:extLst>
          </p:cNvPr>
          <p:cNvSpPr/>
          <p:nvPr/>
        </p:nvSpPr>
        <p:spPr>
          <a:xfrm>
            <a:off x="4945504" y="3247570"/>
            <a:ext cx="214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8743A"/>
                </a:solidFill>
              </a:rPr>
              <a:t>1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BB11ABA-DE0D-43C5-9B62-3FBA537FD4C5}"/>
              </a:ext>
            </a:extLst>
          </p:cNvPr>
          <p:cNvSpPr/>
          <p:nvPr/>
        </p:nvSpPr>
        <p:spPr>
          <a:xfrm>
            <a:off x="5290719" y="3247570"/>
            <a:ext cx="214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8743A"/>
                </a:solidFill>
              </a:rPr>
              <a:t>7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167BEA74-18AA-4B2F-9885-B39CA64E5C9E}"/>
              </a:ext>
            </a:extLst>
          </p:cNvPr>
          <p:cNvSpPr/>
          <p:nvPr/>
        </p:nvSpPr>
        <p:spPr>
          <a:xfrm>
            <a:off x="6544059" y="3247570"/>
            <a:ext cx="214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8743A"/>
                </a:solidFill>
              </a:rPr>
              <a:t>6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6B19445A-2ECE-4517-8C8F-F5E1F518CF1D}"/>
              </a:ext>
            </a:extLst>
          </p:cNvPr>
          <p:cNvSpPr/>
          <p:nvPr/>
        </p:nvSpPr>
        <p:spPr>
          <a:xfrm>
            <a:off x="6885232" y="3247570"/>
            <a:ext cx="1916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8743A"/>
                </a:solidFill>
              </a:rPr>
              <a:t>7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0817E5E2-9FC1-4E9C-99F0-C96A14171605}"/>
              </a:ext>
            </a:extLst>
          </p:cNvPr>
          <p:cNvSpPr/>
          <p:nvPr/>
        </p:nvSpPr>
        <p:spPr>
          <a:xfrm>
            <a:off x="7201279" y="3247570"/>
            <a:ext cx="214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8743A"/>
                </a:solidFill>
              </a:rPr>
              <a:t>2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1F5C71ED-5F11-47D9-A121-E05C658050EF}"/>
              </a:ext>
            </a:extLst>
          </p:cNvPr>
          <p:cNvSpPr/>
          <p:nvPr/>
        </p:nvSpPr>
        <p:spPr>
          <a:xfrm>
            <a:off x="7544179" y="3247570"/>
            <a:ext cx="214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8743A"/>
                </a:solidFill>
              </a:rPr>
              <a:t>4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621C8BFA-3E73-4A5A-A210-5CF4766AB88A}"/>
              </a:ext>
            </a:extLst>
          </p:cNvPr>
          <p:cNvSpPr/>
          <p:nvPr/>
        </p:nvSpPr>
        <p:spPr>
          <a:xfrm>
            <a:off x="7863267" y="3247570"/>
            <a:ext cx="2147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8743A"/>
                </a:solidFill>
              </a:rPr>
              <a:t>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4F2B159-5D0B-4529-8D2D-B6E407726E06}"/>
              </a:ext>
            </a:extLst>
          </p:cNvPr>
          <p:cNvSpPr/>
          <p:nvPr/>
        </p:nvSpPr>
        <p:spPr>
          <a:xfrm>
            <a:off x="3845478" y="4425245"/>
            <a:ext cx="9877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dirty="0">
                <a:solidFill>
                  <a:srgbClr val="08743A"/>
                </a:solidFill>
              </a:rPr>
              <a:t>28 602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E352D679-B079-42C8-8BEA-D6D0A95A60B9}"/>
              </a:ext>
            </a:extLst>
          </p:cNvPr>
          <p:cNvSpPr/>
          <p:nvPr/>
        </p:nvSpPr>
        <p:spPr>
          <a:xfrm>
            <a:off x="3853534" y="4875066"/>
            <a:ext cx="9701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GB" sz="2000" b="1" dirty="0">
                <a:solidFill>
                  <a:srgbClr val="08743A"/>
                </a:solidFill>
              </a:rPr>
              <a:t>20 109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D2C558EC-40A2-4A4D-8F8E-CA0F78D72A9B}"/>
              </a:ext>
            </a:extLst>
          </p:cNvPr>
          <p:cNvSpPr/>
          <p:nvPr/>
        </p:nvSpPr>
        <p:spPr>
          <a:xfrm>
            <a:off x="445573" y="710557"/>
            <a:ext cx="6260027" cy="339887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500" b="1" dirty="0">
                <a:solidFill>
                  <a:schemeClr val="bg1"/>
                </a:solidFill>
              </a:rPr>
              <a:t>Subtract Whole Numbers with More Than 4 Digits (Column Method)</a:t>
            </a:r>
            <a:endParaRPr lang="en-GB" sz="1500" b="1" dirty="0">
              <a:solidFill>
                <a:schemeClr val="bg1"/>
              </a:solidFill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89335733-8733-43E7-A6D9-57E6270D609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64"/>
          <a:stretch/>
        </p:blipFill>
        <p:spPr>
          <a:xfrm>
            <a:off x="5329425" y="3823914"/>
            <a:ext cx="2671575" cy="2598881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6071ECB2-FDD2-49C5-A8F5-53F3C9EF3A0E}"/>
              </a:ext>
            </a:extLst>
          </p:cNvPr>
          <p:cNvSpPr/>
          <p:nvPr/>
        </p:nvSpPr>
        <p:spPr>
          <a:xfrm>
            <a:off x="6705600" y="710557"/>
            <a:ext cx="976684" cy="339887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500" b="1" dirty="0">
                <a:solidFill>
                  <a:schemeClr val="bg1"/>
                </a:solidFill>
              </a:rPr>
              <a:t>Diving</a:t>
            </a:r>
            <a:endParaRPr lang="en-GB" sz="1500" b="1" dirty="0">
              <a:solidFill>
                <a:schemeClr val="bg1"/>
              </a:solidFill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4D7C96E4-7A59-4057-9076-813F1473932A}"/>
              </a:ext>
            </a:extLst>
          </p:cNvPr>
          <p:cNvCxnSpPr/>
          <p:nvPr/>
        </p:nvCxnSpPr>
        <p:spPr>
          <a:xfrm>
            <a:off x="6705600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25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2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2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5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125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12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5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12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5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125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5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125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5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125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125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125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12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125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5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125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125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2140272-EA77-46B2-86D8-AB8545CDC0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4" b="9056"/>
          <a:stretch/>
        </p:blipFill>
        <p:spPr>
          <a:xfrm>
            <a:off x="445574" y="4288665"/>
            <a:ext cx="3583501" cy="211975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7328389-4289-4A91-8157-3F133F95600F}"/>
              </a:ext>
            </a:extLst>
          </p:cNvPr>
          <p:cNvSpPr/>
          <p:nvPr/>
        </p:nvSpPr>
        <p:spPr>
          <a:xfrm>
            <a:off x="4885507" y="4178768"/>
            <a:ext cx="3502843" cy="38398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b="1" dirty="0">
                <a:solidFill>
                  <a:srgbClr val="08743A"/>
                </a:solidFill>
              </a:rPr>
              <a:t>Sea Beast and Air Warrior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3120C64-546A-43E8-8D5C-8ED92918A77A}"/>
              </a:ext>
            </a:extLst>
          </p:cNvPr>
          <p:cNvSpPr/>
          <p:nvPr/>
        </p:nvSpPr>
        <p:spPr>
          <a:xfrm>
            <a:off x="755650" y="1449638"/>
            <a:ext cx="7632700" cy="495108"/>
          </a:xfrm>
          <a:prstGeom prst="rect">
            <a:avLst/>
          </a:prstGeom>
          <a:solidFill>
            <a:schemeClr val="bg1"/>
          </a:solidFill>
          <a:ln w="28575">
            <a:solidFill>
              <a:srgbClr val="BE09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Here are five teams’ flight times, given in seconds.</a:t>
            </a:r>
            <a:endParaRPr lang="en-GB" altLang="en-US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830866F-58AA-4213-AFD1-4A7F919ABC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94" y="532799"/>
            <a:ext cx="700156" cy="700156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B895535E-B036-4E92-B95D-D3CE4FF57C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696521"/>
              </p:ext>
            </p:extLst>
          </p:nvPr>
        </p:nvGraphicFramePr>
        <p:xfrm>
          <a:off x="755650" y="2170540"/>
          <a:ext cx="7632700" cy="8926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6540">
                  <a:extLst>
                    <a:ext uri="{9D8B030D-6E8A-4147-A177-3AD203B41FA5}">
                      <a16:colId xmlns:a16="http://schemas.microsoft.com/office/drawing/2014/main" xmlns="" val="2907642520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xmlns="" val="397796804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xmlns="" val="4064583130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xmlns="" val="2519194256"/>
                    </a:ext>
                  </a:extLst>
                </a:gridCol>
                <a:gridCol w="1526540">
                  <a:extLst>
                    <a:ext uri="{9D8B030D-6E8A-4147-A177-3AD203B41FA5}">
                      <a16:colId xmlns:a16="http://schemas.microsoft.com/office/drawing/2014/main" xmlns="" val="4197584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Number</a:t>
                      </a:r>
                      <a:b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One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18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18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18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18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11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Fantastic Fliers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18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18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18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18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11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Sea</a:t>
                      </a:r>
                      <a:b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Beast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18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18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18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18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11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Air</a:t>
                      </a:r>
                      <a:b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Warrior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18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18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18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18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11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Plane</a:t>
                      </a:r>
                      <a:b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Sailing</a:t>
                      </a:r>
                      <a:endParaRPr lang="en-GB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18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18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18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18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811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44114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61 035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18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18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18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18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79 541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18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18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18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18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82 658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18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18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18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18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71 982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18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18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18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18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effectLst/>
                        </a:rPr>
                        <a:t>75 608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F18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18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18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1811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7155660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9395089-DD9F-4CE7-BA00-087D0E1AAB87}"/>
              </a:ext>
            </a:extLst>
          </p:cNvPr>
          <p:cNvSpPr txBox="1"/>
          <p:nvPr/>
        </p:nvSpPr>
        <p:spPr>
          <a:xfrm>
            <a:off x="4885510" y="4864773"/>
            <a:ext cx="3500860" cy="710552"/>
          </a:xfrm>
          <a:prstGeom prst="rect">
            <a:avLst/>
          </a:prstGeom>
          <a:solidFill>
            <a:srgbClr val="BE0928"/>
          </a:solidFill>
          <a:ln w="28575">
            <a:solidFill>
              <a:srgbClr val="BE0928"/>
            </a:solidFill>
          </a:ln>
        </p:spPr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Which two teams have a difference of exactly 21 623?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CB04BA9-CBE5-4C8D-A387-11DD11FC3E3C}"/>
              </a:ext>
            </a:extLst>
          </p:cNvPr>
          <p:cNvSpPr/>
          <p:nvPr/>
        </p:nvSpPr>
        <p:spPr>
          <a:xfrm>
            <a:off x="4885507" y="5597717"/>
            <a:ext cx="3502843" cy="383983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noAutofit/>
          </a:bodyPr>
          <a:lstStyle/>
          <a:p>
            <a:pPr algn="ctr"/>
            <a:r>
              <a:rPr lang="en-GB" b="1" dirty="0">
                <a:solidFill>
                  <a:srgbClr val="08743A"/>
                </a:solidFill>
              </a:rPr>
              <a:t>Number One and Sea Beast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9FC6920-840D-4F51-954C-8B85212C9977}"/>
              </a:ext>
            </a:extLst>
          </p:cNvPr>
          <p:cNvSpPr txBox="1"/>
          <p:nvPr/>
        </p:nvSpPr>
        <p:spPr>
          <a:xfrm>
            <a:off x="4885508" y="3449823"/>
            <a:ext cx="3500861" cy="710552"/>
          </a:xfrm>
          <a:prstGeom prst="rect">
            <a:avLst/>
          </a:prstGeom>
          <a:solidFill>
            <a:srgbClr val="BE0928"/>
          </a:solidFill>
          <a:ln w="28575">
            <a:solidFill>
              <a:srgbClr val="BE0928"/>
            </a:solidFill>
          </a:ln>
        </p:spPr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Which two teams have a difference of exactly 10 676?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7733B81-4B6F-4F5E-821E-0E51A5AE48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31" y="3261391"/>
            <a:ext cx="2340254" cy="15303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C71F071-7CCC-46D9-8049-D3DA38049E2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698" y="4370759"/>
            <a:ext cx="2339622" cy="156005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64269BD-FCE1-4986-BB6F-C43C99626163}"/>
              </a:ext>
            </a:extLst>
          </p:cNvPr>
          <p:cNvSpPr/>
          <p:nvPr/>
        </p:nvSpPr>
        <p:spPr>
          <a:xfrm>
            <a:off x="445573" y="710557"/>
            <a:ext cx="6260027" cy="339887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500" b="1" dirty="0">
                <a:solidFill>
                  <a:schemeClr val="bg1"/>
                </a:solidFill>
              </a:rPr>
              <a:t>Subtract Whole Numbers with More Than 4 Digits (Column Method)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71220562-9DC0-4417-9C45-BC71BCF8C803}"/>
              </a:ext>
            </a:extLst>
          </p:cNvPr>
          <p:cNvSpPr/>
          <p:nvPr/>
        </p:nvSpPr>
        <p:spPr>
          <a:xfrm>
            <a:off x="6705600" y="710557"/>
            <a:ext cx="976684" cy="339887"/>
          </a:xfrm>
          <a:prstGeom prst="rect">
            <a:avLst/>
          </a:prstGeom>
          <a:solidFill>
            <a:srgbClr val="4EB2E5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500" b="1" dirty="0">
                <a:solidFill>
                  <a:schemeClr val="bg1"/>
                </a:solidFill>
              </a:rPr>
              <a:t>Diving</a:t>
            </a:r>
            <a:endParaRPr lang="en-GB" sz="1500" b="1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31A557CA-89E2-483B-B166-B1FDE4E5DAA4}"/>
              </a:ext>
            </a:extLst>
          </p:cNvPr>
          <p:cNvCxnSpPr/>
          <p:nvPr/>
        </p:nvCxnSpPr>
        <p:spPr>
          <a:xfrm>
            <a:off x="6705600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474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2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2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9" grpId="0"/>
      <p:bldP spid="19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2E2030D-94AA-4ADB-9120-86C72B44EBA4}"/>
              </a:ext>
            </a:extLst>
          </p:cNvPr>
          <p:cNvSpPr/>
          <p:nvPr/>
        </p:nvSpPr>
        <p:spPr>
          <a:xfrm>
            <a:off x="755650" y="1449638"/>
            <a:ext cx="7632700" cy="849051"/>
          </a:xfrm>
          <a:prstGeom prst="rect">
            <a:avLst/>
          </a:prstGeom>
          <a:solidFill>
            <a:schemeClr val="bg1"/>
          </a:solidFill>
          <a:ln w="28575">
            <a:solidFill>
              <a:srgbClr val="BE09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/>
            <a:r>
              <a:rPr lang="en-GB" sz="1600" dirty="0">
                <a:solidFill>
                  <a:schemeClr val="tx1"/>
                </a:solidFill>
              </a:rPr>
              <a:t>Jamila has been practising column subtraction but she has made some mistakes.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9710D52-7EE6-4B25-8AE8-1DC407443CF0}"/>
              </a:ext>
            </a:extLst>
          </p:cNvPr>
          <p:cNvSpPr txBox="1"/>
          <p:nvPr/>
        </p:nvSpPr>
        <p:spPr>
          <a:xfrm>
            <a:off x="755650" y="1909999"/>
            <a:ext cx="7632700" cy="849051"/>
          </a:xfrm>
          <a:prstGeom prst="rect">
            <a:avLst/>
          </a:prstGeom>
          <a:solidFill>
            <a:srgbClr val="BE0928"/>
          </a:solidFill>
          <a:ln w="28575">
            <a:solidFill>
              <a:srgbClr val="BE0928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bg1"/>
                </a:solidFill>
              </a:rPr>
              <a:t>Can you identify all the mistakes and explain her errors?</a:t>
            </a:r>
          </a:p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bg1"/>
                </a:solidFill>
              </a:rPr>
              <a:t>Then carry out the calculations yourself to find the correct totals.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1BFFE43-A5AE-4457-BC6A-15C3865A56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363" y="3021928"/>
            <a:ext cx="4982987" cy="3035971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FC0BE0CB-72B4-4A0C-B0EF-51F811B47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290023"/>
              </p:ext>
            </p:extLst>
          </p:nvPr>
        </p:nvGraphicFramePr>
        <p:xfrm>
          <a:off x="3753113" y="3876675"/>
          <a:ext cx="1831770" cy="11224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5295">
                  <a:extLst>
                    <a:ext uri="{9D8B030D-6E8A-4147-A177-3AD203B41FA5}">
                      <a16:colId xmlns:a16="http://schemas.microsoft.com/office/drawing/2014/main" xmlns="" val="2303171863"/>
                    </a:ext>
                  </a:extLst>
                </a:gridCol>
                <a:gridCol w="305295">
                  <a:extLst>
                    <a:ext uri="{9D8B030D-6E8A-4147-A177-3AD203B41FA5}">
                      <a16:colId xmlns:a16="http://schemas.microsoft.com/office/drawing/2014/main" xmlns="" val="990170329"/>
                    </a:ext>
                  </a:extLst>
                </a:gridCol>
                <a:gridCol w="305295">
                  <a:extLst>
                    <a:ext uri="{9D8B030D-6E8A-4147-A177-3AD203B41FA5}">
                      <a16:colId xmlns:a16="http://schemas.microsoft.com/office/drawing/2014/main" xmlns="" val="2260610357"/>
                    </a:ext>
                  </a:extLst>
                </a:gridCol>
                <a:gridCol w="305295">
                  <a:extLst>
                    <a:ext uri="{9D8B030D-6E8A-4147-A177-3AD203B41FA5}">
                      <a16:colId xmlns:a16="http://schemas.microsoft.com/office/drawing/2014/main" xmlns="" val="65627592"/>
                    </a:ext>
                  </a:extLst>
                </a:gridCol>
                <a:gridCol w="305295">
                  <a:extLst>
                    <a:ext uri="{9D8B030D-6E8A-4147-A177-3AD203B41FA5}">
                      <a16:colId xmlns:a16="http://schemas.microsoft.com/office/drawing/2014/main" xmlns="" val="3293519950"/>
                    </a:ext>
                  </a:extLst>
                </a:gridCol>
                <a:gridCol w="305295">
                  <a:extLst>
                    <a:ext uri="{9D8B030D-6E8A-4147-A177-3AD203B41FA5}">
                      <a16:colId xmlns:a16="http://schemas.microsoft.com/office/drawing/2014/main" xmlns="" val="2800918580"/>
                    </a:ext>
                  </a:extLst>
                </a:gridCol>
              </a:tblGrid>
              <a:tr h="373933">
                <a:tc>
                  <a:txBody>
                    <a:bodyPr/>
                    <a:lstStyle/>
                    <a:p>
                      <a:pPr algn="ctr"/>
                      <a:endParaRPr lang="en-GB" sz="1900" dirty="0">
                        <a:latin typeface="Kalam" panose="02000000000000000000" pitchFamily="2" charset="0"/>
                        <a:cs typeface="Kalam" panose="02000000000000000000" pitchFamily="2" charset="0"/>
                      </a:endParaRP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4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7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8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3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2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18466287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–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dirty="0">
                        <a:latin typeface="Kalam" panose="02000000000000000000" pitchFamily="2" charset="0"/>
                        <a:cs typeface="Kalam" panose="02000000000000000000" pitchFamily="2" charset="0"/>
                      </a:endParaRP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6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4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0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8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3641460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Kalam" panose="02000000000000000000" pitchFamily="2" charset="0"/>
                        <a:cs typeface="Kalam" panose="02000000000000000000" pitchFamily="2" charset="0"/>
                      </a:endParaRP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4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1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4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3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6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490363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188FDED5-7FDB-4B04-A903-BFC19E4ED5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411310"/>
              </p:ext>
            </p:extLst>
          </p:nvPr>
        </p:nvGraphicFramePr>
        <p:xfrm>
          <a:off x="5932633" y="3876675"/>
          <a:ext cx="2160000" cy="11224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303171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26061035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6562759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29351995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8009185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241071773"/>
                    </a:ext>
                  </a:extLst>
                </a:gridCol>
              </a:tblGrid>
              <a:tr h="373933">
                <a:tc>
                  <a:txBody>
                    <a:bodyPr/>
                    <a:lstStyle/>
                    <a:p>
                      <a:pPr algn="ctr"/>
                      <a:endParaRPr lang="en-GB" sz="1900" b="0" dirty="0">
                        <a:latin typeface="Kalam" panose="02000000000000000000" pitchFamily="2" charset="0"/>
                        <a:cs typeface="Kalam" panose="02000000000000000000" pitchFamily="2" charset="0"/>
                      </a:endParaRP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8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7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7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6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1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18466287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–</a:t>
                      </a:r>
                      <a:endParaRPr lang="en-GB" sz="1900" b="0" dirty="0">
                        <a:latin typeface="Kalam" panose="02000000000000000000" pitchFamily="2" charset="0"/>
                        <a:cs typeface="Kalam" panose="02000000000000000000" pitchFamily="2" charset="0"/>
                      </a:endParaRP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2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6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0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5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3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3641460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Kalam" panose="02000000000000000000" pitchFamily="2" charset="0"/>
                        <a:cs typeface="Kalam" panose="02000000000000000000" pitchFamily="2" charset="0"/>
                      </a:endParaRP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6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1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7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1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8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4903630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862DE0C9-F87E-4071-BB47-F06E865DAA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3192109"/>
            <a:ext cx="2485091" cy="323024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A8C0BBCD-6BA7-4C99-9F33-64135A60965C}"/>
              </a:ext>
            </a:extLst>
          </p:cNvPr>
          <p:cNvSpPr/>
          <p:nvPr/>
        </p:nvSpPr>
        <p:spPr>
          <a:xfrm>
            <a:off x="445573" y="710557"/>
            <a:ext cx="6260027" cy="339887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500" b="1" dirty="0">
                <a:solidFill>
                  <a:schemeClr val="bg1"/>
                </a:solidFill>
              </a:rPr>
              <a:t>Subtract Whole Numbers with More Than 4 Digits (Column Method)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705600" y="710557"/>
            <a:ext cx="1063301" cy="339887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500" b="1" dirty="0">
                <a:solidFill>
                  <a:schemeClr val="bg1"/>
                </a:solidFill>
              </a:rPr>
              <a:t>Deeper</a:t>
            </a:r>
            <a:endParaRPr lang="en-GB" sz="1500" b="1" dirty="0">
              <a:solidFill>
                <a:schemeClr val="bg1"/>
              </a:solidFill>
            </a:endParaRPr>
          </a:p>
        </p:txBody>
      </p:sp>
      <p:cxnSp>
        <p:nvCxnSpPr>
          <p:cNvPr id="68" name="Straight Connector 67"/>
          <p:cNvCxnSpPr/>
          <p:nvPr/>
        </p:nvCxnSpPr>
        <p:spPr>
          <a:xfrm>
            <a:off x="6705600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238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91BFFE43-A5AE-4457-BC6A-15C3865A56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49" y="1406769"/>
            <a:ext cx="6638239" cy="404446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246C8BF-E4D2-4F48-A0FB-A0B0D2240BD5}"/>
              </a:ext>
            </a:extLst>
          </p:cNvPr>
          <p:cNvSpPr/>
          <p:nvPr/>
        </p:nvSpPr>
        <p:spPr>
          <a:xfrm>
            <a:off x="1004085" y="2136338"/>
            <a:ext cx="31707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b="1" dirty="0">
                <a:solidFill>
                  <a:srgbClr val="08743A"/>
                </a:solidFill>
              </a:rPr>
              <a:t>Jamila has done 8 - 2 rather than 2 - 8 and exchanging.</a:t>
            </a:r>
          </a:p>
          <a:p>
            <a:pPr>
              <a:spcAft>
                <a:spcPts val="1200"/>
              </a:spcAft>
            </a:pPr>
            <a:endParaRPr lang="en-GB" sz="1600" b="1" dirty="0">
              <a:solidFill>
                <a:srgbClr val="08743A"/>
              </a:solidFill>
            </a:endParaRPr>
          </a:p>
          <a:p>
            <a:pPr>
              <a:spcAft>
                <a:spcPts val="1200"/>
              </a:spcAft>
            </a:pPr>
            <a:endParaRPr lang="en-GB" sz="1600" b="1" dirty="0">
              <a:solidFill>
                <a:srgbClr val="08743A"/>
              </a:solidFill>
            </a:endParaRPr>
          </a:p>
          <a:p>
            <a:pPr>
              <a:spcAft>
                <a:spcPts val="1200"/>
              </a:spcAft>
            </a:pPr>
            <a:endParaRPr lang="en-GB" sz="1600" b="1" dirty="0">
              <a:solidFill>
                <a:srgbClr val="08743A"/>
              </a:solidFill>
            </a:endParaRPr>
          </a:p>
          <a:p>
            <a:pPr>
              <a:spcAft>
                <a:spcPts val="1200"/>
              </a:spcAft>
            </a:pPr>
            <a:endParaRPr lang="en-GB" sz="1600" b="1" dirty="0">
              <a:solidFill>
                <a:srgbClr val="08743A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1600" b="1" dirty="0">
                <a:solidFill>
                  <a:srgbClr val="08743A"/>
                </a:solidFill>
              </a:rPr>
              <a:t>The correct total is 41 424.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DDD2A97-2CE8-4C01-B734-A4D9CFFC35D1}"/>
              </a:ext>
            </a:extLst>
          </p:cNvPr>
          <p:cNvSpPr/>
          <p:nvPr/>
        </p:nvSpPr>
        <p:spPr>
          <a:xfrm>
            <a:off x="4178760" y="1806493"/>
            <a:ext cx="307186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GB" sz="1600" b="1" dirty="0">
                <a:solidFill>
                  <a:srgbClr val="08743A"/>
                </a:solidFill>
              </a:rPr>
              <a:t>Jamila has not recorded the exchange of taking 1 ten from 6 tens to create 11 ones, which leaves 5 tens.</a:t>
            </a:r>
            <a:br>
              <a:rPr lang="en-GB" sz="1600" b="1" dirty="0">
                <a:solidFill>
                  <a:srgbClr val="08743A"/>
                </a:solidFill>
              </a:rPr>
            </a:br>
            <a:endParaRPr lang="en-GB" sz="1600" b="1" dirty="0">
              <a:solidFill>
                <a:srgbClr val="08743A"/>
              </a:solidFill>
            </a:endParaRPr>
          </a:p>
          <a:p>
            <a:pPr>
              <a:spcAft>
                <a:spcPts val="1200"/>
              </a:spcAft>
            </a:pPr>
            <a:endParaRPr lang="en-GB" sz="1600" b="1" dirty="0">
              <a:solidFill>
                <a:srgbClr val="08743A"/>
              </a:solidFill>
            </a:endParaRPr>
          </a:p>
          <a:p>
            <a:pPr>
              <a:spcAft>
                <a:spcPts val="1200"/>
              </a:spcAft>
            </a:pPr>
            <a:endParaRPr lang="en-GB" sz="1600" b="1" dirty="0">
              <a:solidFill>
                <a:srgbClr val="08743A"/>
              </a:solidFill>
            </a:endParaRPr>
          </a:p>
          <a:p>
            <a:pPr>
              <a:spcAft>
                <a:spcPts val="1200"/>
              </a:spcAft>
            </a:pPr>
            <a:endParaRPr lang="en-GB" sz="1600" b="1" dirty="0">
              <a:solidFill>
                <a:srgbClr val="08743A"/>
              </a:solidFill>
            </a:endParaRPr>
          </a:p>
          <a:p>
            <a:pPr>
              <a:spcAft>
                <a:spcPts val="1200"/>
              </a:spcAft>
            </a:pPr>
            <a:r>
              <a:rPr lang="en-GB" sz="1600" b="1" dirty="0">
                <a:solidFill>
                  <a:srgbClr val="08743A"/>
                </a:solidFill>
              </a:rPr>
              <a:t>The correct total is 61 708.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xmlns="" id="{FC0BE0CB-72B4-4A0C-B0EF-51F811B472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307962"/>
              </p:ext>
            </p:extLst>
          </p:nvPr>
        </p:nvGraphicFramePr>
        <p:xfrm>
          <a:off x="1328346" y="3014701"/>
          <a:ext cx="2160000" cy="11224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303171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990170329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26061035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6562759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29351995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800918580"/>
                    </a:ext>
                  </a:extLst>
                </a:gridCol>
              </a:tblGrid>
              <a:tr h="373933">
                <a:tc>
                  <a:txBody>
                    <a:bodyPr/>
                    <a:lstStyle/>
                    <a:p>
                      <a:pPr algn="ctr"/>
                      <a:endParaRPr lang="en-GB" sz="1900" dirty="0">
                        <a:latin typeface="Kalam" panose="02000000000000000000" pitchFamily="2" charset="0"/>
                        <a:cs typeface="Kalam" panose="02000000000000000000" pitchFamily="2" charset="0"/>
                      </a:endParaRP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4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7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8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3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2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18466287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–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900" dirty="0">
                        <a:latin typeface="Kalam" panose="02000000000000000000" pitchFamily="2" charset="0"/>
                        <a:cs typeface="Kalam" panose="02000000000000000000" pitchFamily="2" charset="0"/>
                      </a:endParaRP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6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4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0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8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3641460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Kalam" panose="02000000000000000000" pitchFamily="2" charset="0"/>
                        <a:cs typeface="Kalam" panose="02000000000000000000" pitchFamily="2" charset="0"/>
                      </a:endParaRP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4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1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4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3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6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490363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188FDED5-7FDB-4B04-A903-BFC19E4ED5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539393"/>
              </p:ext>
            </p:extLst>
          </p:nvPr>
        </p:nvGraphicFramePr>
        <p:xfrm>
          <a:off x="4588764" y="3014701"/>
          <a:ext cx="2160000" cy="11224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xmlns="" val="2303171863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260610357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65627592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29351995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2800918580"/>
                    </a:ext>
                  </a:extLst>
                </a:gridCol>
                <a:gridCol w="360000">
                  <a:extLst>
                    <a:ext uri="{9D8B030D-6E8A-4147-A177-3AD203B41FA5}">
                      <a16:colId xmlns:a16="http://schemas.microsoft.com/office/drawing/2014/main" xmlns="" val="3241071773"/>
                    </a:ext>
                  </a:extLst>
                </a:gridCol>
              </a:tblGrid>
              <a:tr h="373933">
                <a:tc>
                  <a:txBody>
                    <a:bodyPr/>
                    <a:lstStyle/>
                    <a:p>
                      <a:pPr algn="ctr"/>
                      <a:endParaRPr lang="en-GB" sz="1900" b="0" dirty="0">
                        <a:latin typeface="Kalam" panose="02000000000000000000" pitchFamily="2" charset="0"/>
                        <a:cs typeface="Kalam" panose="02000000000000000000" pitchFamily="2" charset="0"/>
                      </a:endParaRP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8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7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7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6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1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018466287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algn="ctr"/>
                      <a:r>
                        <a:rPr lang="en-GB" sz="190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–</a:t>
                      </a:r>
                      <a:endParaRPr lang="en-GB" sz="1900" b="0" dirty="0">
                        <a:latin typeface="Kalam" panose="02000000000000000000" pitchFamily="2" charset="0"/>
                        <a:cs typeface="Kalam" panose="02000000000000000000" pitchFamily="2" charset="0"/>
                      </a:endParaRP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2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6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0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5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0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3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913641460"/>
                  </a:ext>
                </a:extLst>
              </a:tr>
              <a:tr h="373933">
                <a:tc>
                  <a:txBody>
                    <a:bodyPr/>
                    <a:lstStyle/>
                    <a:p>
                      <a:pPr algn="ctr"/>
                      <a:endParaRPr lang="en-GB" sz="1900" b="1" dirty="0">
                        <a:latin typeface="Kalam" panose="02000000000000000000" pitchFamily="2" charset="0"/>
                        <a:cs typeface="Kalam" panose="02000000000000000000" pitchFamily="2" charset="0"/>
                      </a:endParaRP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6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1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7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1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900" b="1" dirty="0">
                          <a:latin typeface="Kalam" panose="02000000000000000000" pitchFamily="2" charset="0"/>
                          <a:cs typeface="Kalam" panose="02000000000000000000" pitchFamily="2" charset="0"/>
                        </a:rPr>
                        <a:t>8</a:t>
                      </a:r>
                    </a:p>
                  </a:txBody>
                  <a:tcPr marL="84595" marR="84595" marT="42298" marB="4229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04903630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xmlns="" id="{B77DA825-321D-4F50-BF11-05AC95E949B1}"/>
              </a:ext>
            </a:extLst>
          </p:cNvPr>
          <p:cNvSpPr/>
          <p:nvPr/>
        </p:nvSpPr>
        <p:spPr>
          <a:xfrm>
            <a:off x="3094033" y="3014701"/>
            <a:ext cx="428464" cy="1153951"/>
          </a:xfrm>
          <a:prstGeom prst="ellipse">
            <a:avLst/>
          </a:prstGeom>
          <a:noFill/>
          <a:ln w="38100">
            <a:solidFill>
              <a:srgbClr val="087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9495CF2-D26D-49B1-9233-A515E4E41CEE}"/>
              </a:ext>
            </a:extLst>
          </p:cNvPr>
          <p:cNvSpPr/>
          <p:nvPr/>
        </p:nvSpPr>
        <p:spPr>
          <a:xfrm>
            <a:off x="6067425" y="2987355"/>
            <a:ext cx="683758" cy="428464"/>
          </a:xfrm>
          <a:prstGeom prst="ellipse">
            <a:avLst/>
          </a:prstGeom>
          <a:noFill/>
          <a:ln w="38100">
            <a:solidFill>
              <a:srgbClr val="087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B8A345A-788F-4A21-AA72-F0EA59D163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504" y="3511855"/>
            <a:ext cx="2245894" cy="291932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13E6E3E-D4A8-401C-9F87-4FDD475D2716}"/>
              </a:ext>
            </a:extLst>
          </p:cNvPr>
          <p:cNvSpPr/>
          <p:nvPr/>
        </p:nvSpPr>
        <p:spPr>
          <a:xfrm>
            <a:off x="445573" y="710557"/>
            <a:ext cx="6260027" cy="339887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500" b="1" dirty="0">
                <a:solidFill>
                  <a:schemeClr val="bg1"/>
                </a:solidFill>
              </a:rPr>
              <a:t>Subtract Whole Numbers with More Than 4 Digits (Column Method)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3049DF0F-A046-4411-8226-51AA326B6F75}"/>
              </a:ext>
            </a:extLst>
          </p:cNvPr>
          <p:cNvSpPr/>
          <p:nvPr/>
        </p:nvSpPr>
        <p:spPr>
          <a:xfrm>
            <a:off x="6705600" y="710557"/>
            <a:ext cx="1063301" cy="339887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500" b="1" dirty="0">
                <a:solidFill>
                  <a:schemeClr val="bg1"/>
                </a:solidFill>
              </a:rPr>
              <a:t>Deeper</a:t>
            </a:r>
            <a:endParaRPr lang="en-GB" sz="1500" b="1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6E1265D2-9847-4959-98C5-3CBACFB06EBB}"/>
              </a:ext>
            </a:extLst>
          </p:cNvPr>
          <p:cNvCxnSpPr/>
          <p:nvPr/>
        </p:nvCxnSpPr>
        <p:spPr>
          <a:xfrm>
            <a:off x="6705600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979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2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9" grpId="0"/>
      <p:bldP spid="19" grpId="1"/>
      <p:bldP spid="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6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BDB7B83-0F46-4CCC-895B-341F825B336D}"/>
              </a:ext>
            </a:extLst>
          </p:cNvPr>
          <p:cNvSpPr txBox="1"/>
          <p:nvPr/>
        </p:nvSpPr>
        <p:spPr>
          <a:xfrm>
            <a:off x="755650" y="1478517"/>
            <a:ext cx="7632700" cy="772107"/>
          </a:xfrm>
          <a:prstGeom prst="rect">
            <a:avLst/>
          </a:prstGeom>
          <a:solidFill>
            <a:srgbClr val="BE0928"/>
          </a:solidFill>
          <a:ln w="28575">
            <a:solidFill>
              <a:srgbClr val="BE0928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bg1"/>
                </a:solidFill>
              </a:rPr>
              <a:t>Is this statement always, sometimes or never true? Explain your thinking.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53A3BBE0-C9E9-486F-A34F-288DACE0EEF0}"/>
              </a:ext>
            </a:extLst>
          </p:cNvPr>
          <p:cNvGrpSpPr/>
          <p:nvPr/>
        </p:nvGrpSpPr>
        <p:grpSpPr>
          <a:xfrm>
            <a:off x="6627223" y="3939964"/>
            <a:ext cx="1814234" cy="2152859"/>
            <a:chOff x="5259934" y="2671003"/>
            <a:chExt cx="2883600" cy="3421822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6ECEC9A0-E6F7-4E6B-89D8-2F6DF6E6A1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778" b="12778"/>
            <a:stretch/>
          </p:blipFill>
          <p:spPr>
            <a:xfrm>
              <a:off x="5259934" y="3209225"/>
              <a:ext cx="2883600" cy="2883600"/>
            </a:xfrm>
            <a:prstGeom prst="ellipse">
              <a:avLst/>
            </a:prstGeom>
            <a:solidFill>
              <a:srgbClr val="88CCC1"/>
            </a:solidFill>
            <a:ln w="38100">
              <a:solidFill>
                <a:srgbClr val="2BB7BE"/>
              </a:solidFill>
            </a:ln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D7362983-E5BB-4536-B5FE-D80E959E8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117" b="40349"/>
            <a:stretch/>
          </p:blipFill>
          <p:spPr>
            <a:xfrm>
              <a:off x="5259934" y="2671003"/>
              <a:ext cx="2883600" cy="2353844"/>
            </a:xfrm>
            <a:prstGeom prst="rect">
              <a:avLst/>
            </a:prstGeom>
            <a:ln w="38100">
              <a:noFill/>
            </a:ln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89EC4C9C-E8AE-4695-A7A2-6A27CEA705FC}"/>
              </a:ext>
            </a:extLst>
          </p:cNvPr>
          <p:cNvGrpSpPr/>
          <p:nvPr/>
        </p:nvGrpSpPr>
        <p:grpSpPr>
          <a:xfrm>
            <a:off x="946805" y="2496062"/>
            <a:ext cx="1814234" cy="2111315"/>
            <a:chOff x="1000466" y="3126378"/>
            <a:chExt cx="2549041" cy="2966446"/>
          </a:xfrm>
        </p:grpSpPr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DA46BFBA-87A1-4099-AFA5-30014FDDB3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2" t="11285" r="20652" b="15918"/>
            <a:stretch/>
          </p:blipFill>
          <p:spPr>
            <a:xfrm>
              <a:off x="1000466" y="3543783"/>
              <a:ext cx="2549041" cy="2549041"/>
            </a:xfrm>
            <a:prstGeom prst="ellipse">
              <a:avLst/>
            </a:prstGeom>
            <a:solidFill>
              <a:srgbClr val="88CCC1"/>
            </a:solidFill>
            <a:ln w="38100">
              <a:solidFill>
                <a:srgbClr val="2BB7BE"/>
              </a:solidFill>
            </a:ln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xmlns="" id="{C7548599-DCDD-4A4E-8FE6-72E64E494A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2" t="-636" r="20652" b="53133"/>
            <a:stretch/>
          </p:blipFill>
          <p:spPr>
            <a:xfrm>
              <a:off x="1000466" y="3126378"/>
              <a:ext cx="2549041" cy="1663336"/>
            </a:xfrm>
            <a:prstGeom prst="rect">
              <a:avLst/>
            </a:prstGeom>
            <a:ln w="38100">
              <a:noFill/>
            </a:ln>
          </p:spPr>
        </p:pic>
      </p:grp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xmlns="" id="{3A0543D4-368D-4FE3-8624-9AFDCED2952F}"/>
              </a:ext>
            </a:extLst>
          </p:cNvPr>
          <p:cNvSpPr/>
          <p:nvPr/>
        </p:nvSpPr>
        <p:spPr>
          <a:xfrm>
            <a:off x="3161211" y="2424139"/>
            <a:ext cx="4511041" cy="1479993"/>
          </a:xfrm>
          <a:prstGeom prst="wedgeRectCallout">
            <a:avLst>
              <a:gd name="adj1" fmla="val 34684"/>
              <a:gd name="adj2" fmla="val 101086"/>
            </a:avLst>
          </a:prstGeom>
          <a:solidFill>
            <a:schemeClr val="bg1"/>
          </a:solidFill>
          <a:ln w="28575">
            <a:solidFill>
              <a:srgbClr val="0874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This is never true.</a:t>
            </a: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An odd number subtract another odd number will always give an even number.</a:t>
            </a:r>
          </a:p>
          <a:p>
            <a:pPr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For example, 12 561 – 8537 = 4024.</a:t>
            </a:r>
          </a:p>
        </p:txBody>
      </p:sp>
      <p:sp>
        <p:nvSpPr>
          <p:cNvPr id="20" name="Speech Bubble: Rectangle 19">
            <a:extLst>
              <a:ext uri="{FF2B5EF4-FFF2-40B4-BE49-F238E27FC236}">
                <a16:creationId xmlns:a16="http://schemas.microsoft.com/office/drawing/2014/main" xmlns="" id="{0F416DFB-2CC4-4049-BA5D-A846648FC33C}"/>
              </a:ext>
            </a:extLst>
          </p:cNvPr>
          <p:cNvSpPr/>
          <p:nvPr/>
        </p:nvSpPr>
        <p:spPr>
          <a:xfrm>
            <a:off x="1689462" y="4855624"/>
            <a:ext cx="2821578" cy="772107"/>
          </a:xfrm>
          <a:prstGeom prst="wedgeRectCallout">
            <a:avLst>
              <a:gd name="adj1" fmla="val -27215"/>
              <a:gd name="adj2" fmla="val -139189"/>
            </a:avLst>
          </a:prstGeom>
          <a:solidFill>
            <a:schemeClr val="bg1"/>
          </a:solidFill>
          <a:ln w="28575">
            <a:solidFill>
              <a:srgbClr val="E950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solidFill>
                  <a:schemeClr val="tx1"/>
                </a:solidFill>
              </a:rPr>
              <a:t>The difference between two odd numbers is odd.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E2F8EB4-C0BA-4A7B-B6DD-56196D214397}"/>
              </a:ext>
            </a:extLst>
          </p:cNvPr>
          <p:cNvSpPr/>
          <p:nvPr/>
        </p:nvSpPr>
        <p:spPr>
          <a:xfrm>
            <a:off x="445573" y="710557"/>
            <a:ext cx="6260027" cy="339887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500" b="1" dirty="0">
                <a:solidFill>
                  <a:schemeClr val="bg1"/>
                </a:solidFill>
              </a:rPr>
              <a:t>Subtract Whole Numbers with More Than 4 Digits (Column Method)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F0623D9-62F3-448C-8C5F-70144E5B8CE9}"/>
              </a:ext>
            </a:extLst>
          </p:cNvPr>
          <p:cNvSpPr/>
          <p:nvPr/>
        </p:nvSpPr>
        <p:spPr>
          <a:xfrm>
            <a:off x="6705600" y="710557"/>
            <a:ext cx="1063301" cy="339887"/>
          </a:xfrm>
          <a:prstGeom prst="rect">
            <a:avLst/>
          </a:prstGeom>
          <a:solidFill>
            <a:srgbClr val="007AC3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500" b="1" dirty="0">
                <a:solidFill>
                  <a:schemeClr val="bg1"/>
                </a:solidFill>
              </a:rPr>
              <a:t>Deeper</a:t>
            </a:r>
            <a:endParaRPr lang="en-GB" sz="1500" b="1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96C65590-215B-4ED1-A6DF-A6554F50E2BD}"/>
              </a:ext>
            </a:extLst>
          </p:cNvPr>
          <p:cNvCxnSpPr/>
          <p:nvPr/>
        </p:nvCxnSpPr>
        <p:spPr>
          <a:xfrm>
            <a:off x="6705600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43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25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EBBD3C4B-C4D6-482B-B590-E0136A7F6809}"/>
              </a:ext>
            </a:extLst>
          </p:cNvPr>
          <p:cNvSpPr/>
          <p:nvPr/>
        </p:nvSpPr>
        <p:spPr>
          <a:xfrm>
            <a:off x="755650" y="1735137"/>
            <a:ext cx="7632700" cy="3729038"/>
          </a:xfrm>
          <a:prstGeom prst="rect">
            <a:avLst/>
          </a:prstGeom>
          <a:solidFill>
            <a:schemeClr val="bg1"/>
          </a:solidFill>
          <a:ln w="28575">
            <a:solidFill>
              <a:srgbClr val="BE09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>
              <a:spcAft>
                <a:spcPts val="600"/>
              </a:spcAft>
            </a:pP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4DFBFBE3-436F-4DA8-81AA-F1E696B93D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"/>
          <a:stretch/>
        </p:blipFill>
        <p:spPr>
          <a:xfrm>
            <a:off x="918587" y="2636839"/>
            <a:ext cx="3547429" cy="282257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0" y="532799"/>
            <a:ext cx="702000" cy="70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0FB2853-CB2F-48D2-AC0C-411658AE15ED}"/>
              </a:ext>
            </a:extLst>
          </p:cNvPr>
          <p:cNvSpPr txBox="1"/>
          <p:nvPr/>
        </p:nvSpPr>
        <p:spPr>
          <a:xfrm>
            <a:off x="755650" y="1735138"/>
            <a:ext cx="7632700" cy="495108"/>
          </a:xfrm>
          <a:prstGeom prst="rect">
            <a:avLst/>
          </a:prstGeom>
          <a:solidFill>
            <a:srgbClr val="BE0928"/>
          </a:solidFill>
          <a:ln w="28575">
            <a:solidFill>
              <a:srgbClr val="BE0928"/>
            </a:solidFill>
          </a:ln>
        </p:spPr>
        <p:txBody>
          <a:bodyPr wrap="square" lIns="108000" tIns="108000" rIns="108000" bIns="10800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GB" b="1" dirty="0">
                <a:solidFill>
                  <a:schemeClr val="bg1"/>
                </a:solidFill>
              </a:rPr>
              <a:t>Can you identify the missing digits in these two calculations?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xmlns="" id="{D58D2425-6C7E-4290-97C8-34742F8FB0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067407"/>
              </p:ext>
            </p:extLst>
          </p:nvPr>
        </p:nvGraphicFramePr>
        <p:xfrm>
          <a:off x="1320665" y="2861877"/>
          <a:ext cx="2788908" cy="1391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818">
                  <a:extLst>
                    <a:ext uri="{9D8B030D-6E8A-4147-A177-3AD203B41FA5}">
                      <a16:colId xmlns:a16="http://schemas.microsoft.com/office/drawing/2014/main" xmlns="" val="2303171863"/>
                    </a:ext>
                  </a:extLst>
                </a:gridCol>
                <a:gridCol w="464818">
                  <a:extLst>
                    <a:ext uri="{9D8B030D-6E8A-4147-A177-3AD203B41FA5}">
                      <a16:colId xmlns:a16="http://schemas.microsoft.com/office/drawing/2014/main" xmlns="" val="2260610357"/>
                    </a:ext>
                  </a:extLst>
                </a:gridCol>
                <a:gridCol w="464818">
                  <a:extLst>
                    <a:ext uri="{9D8B030D-6E8A-4147-A177-3AD203B41FA5}">
                      <a16:colId xmlns:a16="http://schemas.microsoft.com/office/drawing/2014/main" xmlns="" val="65627592"/>
                    </a:ext>
                  </a:extLst>
                </a:gridCol>
                <a:gridCol w="464818">
                  <a:extLst>
                    <a:ext uri="{9D8B030D-6E8A-4147-A177-3AD203B41FA5}">
                      <a16:colId xmlns:a16="http://schemas.microsoft.com/office/drawing/2014/main" xmlns="" val="3293519950"/>
                    </a:ext>
                  </a:extLst>
                </a:gridCol>
                <a:gridCol w="464818">
                  <a:extLst>
                    <a:ext uri="{9D8B030D-6E8A-4147-A177-3AD203B41FA5}">
                      <a16:colId xmlns:a16="http://schemas.microsoft.com/office/drawing/2014/main" xmlns="" val="2800918580"/>
                    </a:ext>
                  </a:extLst>
                </a:gridCol>
                <a:gridCol w="464818">
                  <a:extLst>
                    <a:ext uri="{9D8B030D-6E8A-4147-A177-3AD203B41FA5}">
                      <a16:colId xmlns:a16="http://schemas.microsoft.com/office/drawing/2014/main" xmlns="" val="3241071773"/>
                    </a:ext>
                  </a:extLst>
                </a:gridCol>
              </a:tblGrid>
              <a:tr h="463679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9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8466287"/>
                  </a:ext>
                </a:extLst>
              </a:tr>
              <a:tr h="46367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–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6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641460"/>
                  </a:ext>
                </a:extLst>
              </a:tr>
              <a:tr h="463679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9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8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7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4903630"/>
                  </a:ext>
                </a:extLst>
              </a:tr>
            </a:tbl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1360682-DD57-4F5C-A6D2-381500018904}"/>
              </a:ext>
            </a:extLst>
          </p:cNvPr>
          <p:cNvSpPr/>
          <p:nvPr/>
        </p:nvSpPr>
        <p:spPr>
          <a:xfrm>
            <a:off x="2770708" y="2929055"/>
            <a:ext cx="356829" cy="3568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93F8F1AC-A3A1-47B8-8D7B-430779E3CEC0}"/>
              </a:ext>
            </a:extLst>
          </p:cNvPr>
          <p:cNvSpPr/>
          <p:nvPr/>
        </p:nvSpPr>
        <p:spPr>
          <a:xfrm>
            <a:off x="3704158" y="3375726"/>
            <a:ext cx="356829" cy="3568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D06A3022-19EC-4CF2-9213-B6E1CED9392F}"/>
              </a:ext>
            </a:extLst>
          </p:cNvPr>
          <p:cNvSpPr/>
          <p:nvPr/>
        </p:nvSpPr>
        <p:spPr>
          <a:xfrm>
            <a:off x="2310968" y="3375726"/>
            <a:ext cx="356829" cy="3568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8969A0D-878D-4942-B7BB-31D40CD21AD7}"/>
              </a:ext>
            </a:extLst>
          </p:cNvPr>
          <p:cNvSpPr/>
          <p:nvPr/>
        </p:nvSpPr>
        <p:spPr>
          <a:xfrm>
            <a:off x="1844369" y="3837648"/>
            <a:ext cx="356829" cy="3568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4FDCCDA-F927-4FB2-91CB-213AB8AABD05}"/>
              </a:ext>
            </a:extLst>
          </p:cNvPr>
          <p:cNvSpPr/>
          <p:nvPr/>
        </p:nvSpPr>
        <p:spPr>
          <a:xfrm>
            <a:off x="2749527" y="2910005"/>
            <a:ext cx="388174" cy="386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8743A"/>
                </a:solidFill>
              </a:rPr>
              <a:t>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CC7DE55C-8D81-4C8B-80F0-AE7CC26A540F}"/>
              </a:ext>
            </a:extLst>
          </p:cNvPr>
          <p:cNvSpPr/>
          <p:nvPr/>
        </p:nvSpPr>
        <p:spPr>
          <a:xfrm>
            <a:off x="3687738" y="3356676"/>
            <a:ext cx="388174" cy="386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8743A"/>
                </a:solidFill>
              </a:rPr>
              <a:t>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8119DB4-62D1-4FAD-B57A-34F3ABAA00BA}"/>
              </a:ext>
            </a:extLst>
          </p:cNvPr>
          <p:cNvSpPr/>
          <p:nvPr/>
        </p:nvSpPr>
        <p:spPr>
          <a:xfrm>
            <a:off x="2295501" y="3356676"/>
            <a:ext cx="388174" cy="386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8743A"/>
                </a:solidFill>
              </a:rPr>
              <a:t>5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4628B545-E9DE-46F9-BE68-3A8E8805D0FA}"/>
              </a:ext>
            </a:extLst>
          </p:cNvPr>
          <p:cNvSpPr/>
          <p:nvPr/>
        </p:nvSpPr>
        <p:spPr>
          <a:xfrm>
            <a:off x="1816520" y="3821455"/>
            <a:ext cx="388174" cy="386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8743A"/>
                </a:solidFill>
              </a:rPr>
              <a:t>4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88E6F446-19F0-45E1-955D-4099C01BF3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"/>
          <a:stretch/>
        </p:blipFill>
        <p:spPr>
          <a:xfrm>
            <a:off x="4681695" y="2636839"/>
            <a:ext cx="3547429" cy="2822575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xmlns="" id="{5147B512-A029-4C0B-A30E-26B2B05D2D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044553"/>
              </p:ext>
            </p:extLst>
          </p:nvPr>
        </p:nvGraphicFramePr>
        <p:xfrm>
          <a:off x="5075242" y="2860920"/>
          <a:ext cx="2788908" cy="1391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4818">
                  <a:extLst>
                    <a:ext uri="{9D8B030D-6E8A-4147-A177-3AD203B41FA5}">
                      <a16:colId xmlns:a16="http://schemas.microsoft.com/office/drawing/2014/main" xmlns="" val="2303171863"/>
                    </a:ext>
                  </a:extLst>
                </a:gridCol>
                <a:gridCol w="464818">
                  <a:extLst>
                    <a:ext uri="{9D8B030D-6E8A-4147-A177-3AD203B41FA5}">
                      <a16:colId xmlns:a16="http://schemas.microsoft.com/office/drawing/2014/main" xmlns="" val="2260610357"/>
                    </a:ext>
                  </a:extLst>
                </a:gridCol>
                <a:gridCol w="464818">
                  <a:extLst>
                    <a:ext uri="{9D8B030D-6E8A-4147-A177-3AD203B41FA5}">
                      <a16:colId xmlns:a16="http://schemas.microsoft.com/office/drawing/2014/main" xmlns="" val="65627592"/>
                    </a:ext>
                  </a:extLst>
                </a:gridCol>
                <a:gridCol w="464818">
                  <a:extLst>
                    <a:ext uri="{9D8B030D-6E8A-4147-A177-3AD203B41FA5}">
                      <a16:colId xmlns:a16="http://schemas.microsoft.com/office/drawing/2014/main" xmlns="" val="3293519950"/>
                    </a:ext>
                  </a:extLst>
                </a:gridCol>
                <a:gridCol w="464818">
                  <a:extLst>
                    <a:ext uri="{9D8B030D-6E8A-4147-A177-3AD203B41FA5}">
                      <a16:colId xmlns:a16="http://schemas.microsoft.com/office/drawing/2014/main" xmlns="" val="2800918580"/>
                    </a:ext>
                  </a:extLst>
                </a:gridCol>
                <a:gridCol w="464818">
                  <a:extLst>
                    <a:ext uri="{9D8B030D-6E8A-4147-A177-3AD203B41FA5}">
                      <a16:colId xmlns:a16="http://schemas.microsoft.com/office/drawing/2014/main" xmlns="" val="3241071773"/>
                    </a:ext>
                  </a:extLst>
                </a:gridCol>
              </a:tblGrid>
              <a:tr h="463679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6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8466287"/>
                  </a:ext>
                </a:extLst>
              </a:tr>
              <a:tr h="46367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–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3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5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3641460"/>
                  </a:ext>
                </a:extLst>
              </a:tr>
              <a:tr h="463679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4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8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6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0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/>
                        <a:t>2</a:t>
                      </a:r>
                    </a:p>
                  </a:txBody>
                  <a:tcPr marL="106957" marR="106957" marT="53478" marB="53478" anchor="ctr">
                    <a:lnL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DDBD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24242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4903630"/>
                  </a:ext>
                </a:extLst>
              </a:tr>
            </a:tbl>
          </a:graphicData>
        </a:graphic>
      </p:graphicFrame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5E811843-D736-4A8B-B921-64FFF6472482}"/>
              </a:ext>
            </a:extLst>
          </p:cNvPr>
          <p:cNvSpPr/>
          <p:nvPr/>
        </p:nvSpPr>
        <p:spPr>
          <a:xfrm>
            <a:off x="5600773" y="2919157"/>
            <a:ext cx="356829" cy="3568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DF823F58-AA7D-46FE-A802-EEEC6E4E287B}"/>
              </a:ext>
            </a:extLst>
          </p:cNvPr>
          <p:cNvSpPr/>
          <p:nvPr/>
        </p:nvSpPr>
        <p:spPr>
          <a:xfrm>
            <a:off x="6063053" y="2919157"/>
            <a:ext cx="356829" cy="3568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412B22CB-EC8D-4883-9ABA-4A8A90902FCD}"/>
              </a:ext>
            </a:extLst>
          </p:cNvPr>
          <p:cNvSpPr/>
          <p:nvPr/>
        </p:nvSpPr>
        <p:spPr>
          <a:xfrm>
            <a:off x="6524857" y="3369984"/>
            <a:ext cx="356829" cy="3568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72B61951-B015-45D1-B252-3110F98989AC}"/>
              </a:ext>
            </a:extLst>
          </p:cNvPr>
          <p:cNvSpPr/>
          <p:nvPr/>
        </p:nvSpPr>
        <p:spPr>
          <a:xfrm>
            <a:off x="6991105" y="3369984"/>
            <a:ext cx="356829" cy="3568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24F5E129-EBBE-4D86-8E4A-06D32CD2709D}"/>
              </a:ext>
            </a:extLst>
          </p:cNvPr>
          <p:cNvSpPr/>
          <p:nvPr/>
        </p:nvSpPr>
        <p:spPr>
          <a:xfrm>
            <a:off x="5573464" y="2900107"/>
            <a:ext cx="388174" cy="386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8743A"/>
                </a:solidFill>
              </a:rPr>
              <a:t>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D1EEAA2-601E-403D-87E5-F214C64D3877}"/>
              </a:ext>
            </a:extLst>
          </p:cNvPr>
          <p:cNvSpPr/>
          <p:nvPr/>
        </p:nvSpPr>
        <p:spPr>
          <a:xfrm>
            <a:off x="6038601" y="2900107"/>
            <a:ext cx="388174" cy="386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8743A"/>
                </a:solidFill>
              </a:rPr>
              <a:t>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224F1C94-AA5F-4298-8703-C9BB70F53215}"/>
              </a:ext>
            </a:extLst>
          </p:cNvPr>
          <p:cNvSpPr/>
          <p:nvPr/>
        </p:nvSpPr>
        <p:spPr>
          <a:xfrm>
            <a:off x="6503263" y="3354745"/>
            <a:ext cx="388174" cy="386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8743A"/>
                </a:solidFill>
              </a:rPr>
              <a:t>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DB79229-4188-4B87-A784-05DD652206D9}"/>
              </a:ext>
            </a:extLst>
          </p:cNvPr>
          <p:cNvSpPr/>
          <p:nvPr/>
        </p:nvSpPr>
        <p:spPr>
          <a:xfrm>
            <a:off x="6972368" y="3354745"/>
            <a:ext cx="388174" cy="3861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8743A"/>
                </a:solidFill>
              </a:rPr>
              <a:t>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60CA7871-48CF-41D4-B61D-455E2B121286}"/>
              </a:ext>
            </a:extLst>
          </p:cNvPr>
          <p:cNvSpPr/>
          <p:nvPr/>
        </p:nvSpPr>
        <p:spPr>
          <a:xfrm>
            <a:off x="445573" y="710557"/>
            <a:ext cx="6260027" cy="339887"/>
          </a:xfrm>
          <a:prstGeom prst="rect">
            <a:avLst/>
          </a:prstGeom>
          <a:solidFill>
            <a:srgbClr val="072F54"/>
          </a:solidFill>
        </p:spPr>
        <p:txBody>
          <a:bodyPr wrap="square" lIns="180000" tIns="36000" rIns="180000" bIns="72000" anchor="ctr">
            <a:spAutoFit/>
          </a:bodyPr>
          <a:lstStyle/>
          <a:p>
            <a:r>
              <a:rPr lang="en-GB" altLang="en-US" sz="1500" b="1" dirty="0">
                <a:solidFill>
                  <a:schemeClr val="bg1"/>
                </a:solidFill>
              </a:rPr>
              <a:t>Subtract Whole Numbers with More Than 4 Digits (Column Method)</a:t>
            </a:r>
            <a:endParaRPr lang="en-GB" sz="1500" b="1" dirty="0">
              <a:solidFill>
                <a:schemeClr val="bg1"/>
              </a:solidFill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211F6C25-756B-4DD9-BE06-3CBA2A5B81AF}"/>
              </a:ext>
            </a:extLst>
          </p:cNvPr>
          <p:cNvSpPr/>
          <p:nvPr/>
        </p:nvSpPr>
        <p:spPr>
          <a:xfrm>
            <a:off x="6705600" y="710558"/>
            <a:ext cx="1141417" cy="339887"/>
          </a:xfrm>
          <a:prstGeom prst="rect">
            <a:avLst/>
          </a:prstGeom>
          <a:solidFill>
            <a:srgbClr val="00529C"/>
          </a:solidFill>
        </p:spPr>
        <p:txBody>
          <a:bodyPr wrap="square" lIns="180000" tIns="36000" rIns="180000" bIns="72000" anchor="ctr">
            <a:spAutoFit/>
          </a:bodyPr>
          <a:lstStyle/>
          <a:p>
            <a:pPr algn="ctr"/>
            <a:r>
              <a:rPr lang="en-GB" altLang="en-US" sz="1500" b="1" dirty="0">
                <a:solidFill>
                  <a:schemeClr val="bg1"/>
                </a:solidFill>
              </a:rPr>
              <a:t>Deepest</a:t>
            </a:r>
            <a:endParaRPr lang="en-GB" sz="1500" b="1" dirty="0">
              <a:solidFill>
                <a:schemeClr val="bg1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xmlns="" id="{19FF764B-4838-47BC-867F-FB7DC6A94C52}"/>
              </a:ext>
            </a:extLst>
          </p:cNvPr>
          <p:cNvCxnSpPr/>
          <p:nvPr/>
        </p:nvCxnSpPr>
        <p:spPr>
          <a:xfrm>
            <a:off x="6705600" y="698268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13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5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25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5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25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5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25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5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125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125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125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25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125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Mastery PowerPoint Template" id="{43689DF9-D287-432E-9F40-D237B819A1A7}" vid="{5144CDE6-24FE-4389-99E0-1DDC4C0A7BE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456</TotalTime>
  <Words>646</Words>
  <Application>Microsoft Office PowerPoint</Application>
  <PresentationFormat>On-screen Show (4:3)</PresentationFormat>
  <Paragraphs>216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Times New Roman</vt:lpstr>
      <vt:lpstr>Tuffy-TTF</vt:lpstr>
      <vt:lpstr>Calibri</vt:lpstr>
      <vt:lpstr>Tuffy</vt:lpstr>
      <vt:lpstr>Twinkl</vt:lpstr>
      <vt:lpstr>Kalam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Tarjinder Momi</dc:creator>
  <cp:lastModifiedBy>V Harris</cp:lastModifiedBy>
  <cp:revision>467</cp:revision>
  <dcterms:created xsi:type="dcterms:W3CDTF">2019-09-16T15:34:42Z</dcterms:created>
  <dcterms:modified xsi:type="dcterms:W3CDTF">2020-04-28T15:22:00Z</dcterms:modified>
</cp:coreProperties>
</file>