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8" r:id="rId4"/>
    <p:sldId id="279" r:id="rId5"/>
    <p:sldId id="282" r:id="rId6"/>
    <p:sldId id="289" r:id="rId7"/>
    <p:sldId id="290" r:id="rId8"/>
    <p:sldId id="291" r:id="rId9"/>
    <p:sldId id="284" r:id="rId10"/>
    <p:sldId id="288" r:id="rId11"/>
  </p:sldIdLst>
  <p:sldSz cx="9144000" cy="6858000" type="screen4x3"/>
  <p:notesSz cx="6858000" cy="9144000"/>
  <p:embeddedFontLst>
    <p:embeddedFont>
      <p:font typeface="Tuffy-TTF" panose="020B0603060100000000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uffy" panose="020B0603060100000000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72" userDrawn="1">
          <p15:clr>
            <a:srgbClr val="A4A3A4"/>
          </p15:clr>
        </p15:guide>
        <p15:guide id="10" orient="horz" pos="3770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54C"/>
    <a:srgbClr val="87BD31"/>
    <a:srgbClr val="F49D6C"/>
    <a:srgbClr val="009541"/>
    <a:srgbClr val="E52122"/>
    <a:srgbClr val="F4CAAE"/>
    <a:srgbClr val="F1BE9B"/>
    <a:srgbClr val="EC6D76"/>
    <a:srgbClr val="0079C3"/>
    <a:srgbClr val="FFE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618" y="282"/>
      </p:cViewPr>
      <p:guideLst>
        <p:guide orient="horz" pos="2160"/>
        <p:guide orient="horz" pos="3952"/>
        <p:guide orient="horz" pos="323"/>
        <p:guide orient="horz" pos="472"/>
        <p:guide orient="horz" pos="3770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350"/>
          <a:stretch/>
        </p:blipFill>
        <p:spPr>
          <a:xfrm>
            <a:off x="755649" y="2057578"/>
            <a:ext cx="2054247" cy="24264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5574" y="702863"/>
            <a:ext cx="233118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8127"/>
          <a:stretch/>
        </p:blipFill>
        <p:spPr>
          <a:xfrm>
            <a:off x="755649" y="2032605"/>
            <a:ext cx="2061205" cy="2481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1418" r="52207" b="30213"/>
          <a:stretch/>
        </p:blipFill>
        <p:spPr>
          <a:xfrm rot="1604684">
            <a:off x="2591658" y="2889022"/>
            <a:ext cx="809859" cy="1712069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8" y="1928693"/>
            <a:ext cx="4038155" cy="4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61962" y="762000"/>
            <a:ext cx="8220075" cy="6523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482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Diving into Mastery Guidance for Educators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04B34F-55C5-40A6-8A7E-881778633952}"/>
              </a:ext>
            </a:extLst>
          </p:cNvPr>
          <p:cNvSpPr/>
          <p:nvPr/>
        </p:nvSpPr>
        <p:spPr>
          <a:xfrm>
            <a:off x="761153" y="1994284"/>
            <a:ext cx="3196589" cy="379505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3" y="1341966"/>
            <a:ext cx="7623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Each activity sheet is split into three sections, </a:t>
            </a:r>
            <a:r>
              <a:rPr lang="en-GB" sz="1600" dirty="0" smtClean="0">
                <a:latin typeface="Tuffy" panose="020B0603060100000000" pitchFamily="34" charset="0"/>
                <a:ea typeface="Tuffy" panose="020B0603060100000000" pitchFamily="34" charset="0"/>
              </a:rPr>
              <a:t>diving, </a:t>
            </a:r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deeper and deepest, which are represented by the following icons: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C4EA92-F36C-4499-A738-0B1DDBF02EE5}"/>
              </a:ext>
            </a:extLst>
          </p:cNvPr>
          <p:cNvSpPr/>
          <p:nvPr/>
        </p:nvSpPr>
        <p:spPr>
          <a:xfrm>
            <a:off x="4184822" y="1936618"/>
            <a:ext cx="4208289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3200" dirty="0">
                <a:latin typeface="Tuffy" panose="020B0603060100000000" pitchFamily="34" charset="0"/>
                <a:ea typeface="Tuffy" panose="020B0603060100000000" pitchFamily="34" charset="0"/>
              </a:rPr>
              <a:t>Always start with diving. If that is easy, then try deeper. For an extra challenge try deepest (do all three) !</a:t>
            </a:r>
            <a:endParaRPr lang="en-GB" sz="32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3030" y="2423057"/>
            <a:ext cx="2292835" cy="2937506"/>
            <a:chOff x="1213030" y="2423057"/>
            <a:chExt cx="2292835" cy="2937506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82F8BBE3-D3F3-4DE6-A818-2D773F20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2423057"/>
              <a:ext cx="868680" cy="86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64A8FE3-B06C-4E40-977F-4F3E0ACC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3457470"/>
              <a:ext cx="8686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88CE03C-10B4-46B1-849A-0D1B9CBC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4491883"/>
              <a:ext cx="868680" cy="868680"/>
            </a:xfrm>
            <a:prstGeom prst="rect">
              <a:avLst/>
            </a:prstGeom>
          </p:spPr>
        </p:pic>
        <p:sp>
          <p:nvSpPr>
            <p:cNvPr id="11" name="Arrow: Pentagon 11">
              <a:extLst>
                <a:ext uri="{FF2B5EF4-FFF2-40B4-BE49-F238E27FC236}">
                  <a16:creationId xmlns="" xmlns:a16="http://schemas.microsoft.com/office/drawing/2014/main" id="{602133B5-7961-4F75-A2BE-B73C6DB63E21}"/>
                </a:ext>
              </a:extLst>
            </p:cNvPr>
            <p:cNvSpPr/>
            <p:nvPr/>
          </p:nvSpPr>
          <p:spPr>
            <a:xfrm flipH="1">
              <a:off x="2180298" y="2674517"/>
              <a:ext cx="1325567" cy="365760"/>
            </a:xfrm>
            <a:prstGeom prst="homePlate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 smtClean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Diving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Pentagon 12">
              <a:extLst>
                <a:ext uri="{FF2B5EF4-FFF2-40B4-BE49-F238E27FC236}">
                  <a16:creationId xmlns="" xmlns:a16="http://schemas.microsoft.com/office/drawing/2014/main" id="{D99180F2-5FC9-4895-9C62-0CB9474D9C82}"/>
                </a:ext>
              </a:extLst>
            </p:cNvPr>
            <p:cNvSpPr/>
            <p:nvPr/>
          </p:nvSpPr>
          <p:spPr>
            <a:xfrm flipH="1">
              <a:off x="2180298" y="3708930"/>
              <a:ext cx="1325567" cy="365760"/>
            </a:xfrm>
            <a:prstGeom prst="homePlat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Pentagon 13">
              <a:extLst>
                <a:ext uri="{FF2B5EF4-FFF2-40B4-BE49-F238E27FC236}">
                  <a16:creationId xmlns="" xmlns:a16="http://schemas.microsoft.com/office/drawing/2014/main" id="{6997B7B1-BA29-4830-B759-33B615380048}"/>
                </a:ext>
              </a:extLst>
            </p:cNvPr>
            <p:cNvSpPr/>
            <p:nvPr/>
          </p:nvSpPr>
          <p:spPr>
            <a:xfrm flipH="1">
              <a:off x="2180298" y="4743343"/>
              <a:ext cx="1325567" cy="365760"/>
            </a:xfrm>
            <a:prstGeom prst="homePlat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0000"/>
                </a:solidFill>
              </a:rPr>
              <a:t>Read</a:t>
            </a:r>
            <a:r>
              <a:rPr lang="en-GB" dirty="0">
                <a:solidFill>
                  <a:srgbClr val="000000"/>
                </a:solidFill>
              </a:rPr>
              <a:t>, write, order and compare numbers to at least 1 000 000 and determine the value of each </a:t>
            </a:r>
            <a:r>
              <a:rPr lang="en-GB" dirty="0" smtClean="0">
                <a:solidFill>
                  <a:srgbClr val="000000"/>
                </a:solidFill>
              </a:rPr>
              <a:t>digit.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33118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776756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7675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0771"/>
              </p:ext>
            </p:extLst>
          </p:nvPr>
        </p:nvGraphicFramePr>
        <p:xfrm>
          <a:off x="755650" y="2449408"/>
          <a:ext cx="7632700" cy="314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40"/>
                <a:gridCol w="1526540"/>
                <a:gridCol w="1526540"/>
                <a:gridCol w="1526540"/>
                <a:gridCol w="1526540"/>
              </a:tblGrid>
              <a:tr h="43672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Ten Thousands</a:t>
                      </a:r>
                      <a:endParaRPr lang="en-GB" sz="1400" dirty="0"/>
                    </a:p>
                  </a:txBody>
                  <a:tcPr anchor="ctr">
                    <a:solidFill>
                      <a:srgbClr val="F185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Thousands</a:t>
                      </a:r>
                      <a:endParaRPr lang="en-GB" sz="1400" dirty="0"/>
                    </a:p>
                  </a:txBody>
                  <a:tcPr anchor="ctr">
                    <a:solidFill>
                      <a:srgbClr val="F185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Hundreds</a:t>
                      </a:r>
                      <a:endParaRPr lang="en-GB" sz="1400" dirty="0"/>
                    </a:p>
                  </a:txBody>
                  <a:tcPr anchor="ctr">
                    <a:solidFill>
                      <a:srgbClr val="F185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Tens</a:t>
                      </a:r>
                      <a:endParaRPr lang="en-GB" sz="1400" dirty="0"/>
                    </a:p>
                  </a:txBody>
                  <a:tcPr anchor="ctr">
                    <a:solidFill>
                      <a:srgbClr val="F185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Ones</a:t>
                      </a:r>
                      <a:endParaRPr lang="en-GB" sz="1400" dirty="0"/>
                    </a:p>
                  </a:txBody>
                  <a:tcPr anchor="ctr">
                    <a:solidFill>
                      <a:srgbClr val="F1854C"/>
                    </a:solidFill>
                  </a:tcPr>
                </a:tc>
              </a:tr>
              <a:tr h="271056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</a:tr>
            </a:tbl>
          </a:graphicData>
        </a:graphic>
      </p:graphicFrame>
      <p:sp>
        <p:nvSpPr>
          <p:cNvPr id="4" name="-1"/>
          <p:cNvSpPr/>
          <p:nvPr/>
        </p:nvSpPr>
        <p:spPr>
          <a:xfrm>
            <a:off x="755650" y="1864095"/>
            <a:ext cx="1828127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42 105</a:t>
            </a:r>
          </a:p>
        </p:txBody>
      </p:sp>
      <p:sp>
        <p:nvSpPr>
          <p:cNvPr id="11" name="-2"/>
          <p:cNvSpPr/>
          <p:nvPr/>
        </p:nvSpPr>
        <p:spPr>
          <a:xfrm>
            <a:off x="2690508" y="1864095"/>
            <a:ext cx="1828127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10 741</a:t>
            </a:r>
          </a:p>
        </p:txBody>
      </p:sp>
      <p:sp>
        <p:nvSpPr>
          <p:cNvPr id="14" name="-3"/>
          <p:cNvSpPr/>
          <p:nvPr/>
        </p:nvSpPr>
        <p:spPr>
          <a:xfrm>
            <a:off x="4625365" y="1864095"/>
            <a:ext cx="1828127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24 324</a:t>
            </a:r>
          </a:p>
        </p:txBody>
      </p:sp>
      <p:sp>
        <p:nvSpPr>
          <p:cNvPr id="15" name="-4"/>
          <p:cNvSpPr/>
          <p:nvPr/>
        </p:nvSpPr>
        <p:spPr>
          <a:xfrm>
            <a:off x="6560223" y="1864095"/>
            <a:ext cx="1828127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38 </a:t>
            </a:r>
            <a:r>
              <a:rPr lang="en-GB" sz="2400" dirty="0" smtClean="0">
                <a:solidFill>
                  <a:schemeClr val="tx1"/>
                </a:solidFill>
              </a:rPr>
              <a:t>502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649" y="5675786"/>
            <a:ext cx="7632701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 smtClean="0"/>
              <a:t>Click each number to reveal the answer.</a:t>
            </a:r>
            <a:endParaRPr lang="en-GB" dirty="0"/>
          </a:p>
        </p:txBody>
      </p:sp>
      <p:grpSp>
        <p:nvGrpSpPr>
          <p:cNvPr id="22" name="1"/>
          <p:cNvGrpSpPr/>
          <p:nvPr/>
        </p:nvGrpSpPr>
        <p:grpSpPr>
          <a:xfrm>
            <a:off x="1062217" y="3018450"/>
            <a:ext cx="7030076" cy="1430874"/>
            <a:chOff x="1062217" y="2253811"/>
            <a:chExt cx="7030076" cy="1430874"/>
          </a:xfrm>
        </p:grpSpPr>
        <p:grpSp>
          <p:nvGrpSpPr>
            <p:cNvPr id="20" name="Group 19"/>
            <p:cNvGrpSpPr/>
            <p:nvPr/>
          </p:nvGrpSpPr>
          <p:grpSpPr>
            <a:xfrm>
              <a:off x="1062217" y="2253811"/>
              <a:ext cx="920719" cy="910208"/>
              <a:chOff x="1062217" y="2203477"/>
              <a:chExt cx="920719" cy="91020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2589032" y="2253811"/>
              <a:ext cx="920719" cy="394421"/>
              <a:chOff x="877659" y="2214555"/>
              <a:chExt cx="698355" cy="2991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77659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276850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4374000" y="2253811"/>
              <a:ext cx="394421" cy="394421"/>
            </a:xfrm>
            <a:prstGeom prst="ellipse">
              <a:avLst/>
            </a:prstGeom>
            <a:solidFill>
              <a:srgbClr val="EC6D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171574" y="2258690"/>
              <a:ext cx="920719" cy="1425995"/>
              <a:chOff x="1062217" y="2203477"/>
              <a:chExt cx="920719" cy="1425995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" name="Oval 94"/>
              <p:cNvSpPr/>
              <p:nvPr/>
            </p:nvSpPr>
            <p:spPr>
              <a:xfrm>
                <a:off x="1062217" y="3235051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" name="2"/>
          <p:cNvGrpSpPr/>
          <p:nvPr/>
        </p:nvGrpSpPr>
        <p:grpSpPr>
          <a:xfrm>
            <a:off x="1062217" y="3015761"/>
            <a:ext cx="6776120" cy="1944471"/>
            <a:chOff x="1062217" y="2251122"/>
            <a:chExt cx="6776120" cy="1944471"/>
          </a:xfrm>
        </p:grpSpPr>
        <p:sp>
          <p:nvSpPr>
            <p:cNvPr id="183" name="Oval 182"/>
            <p:cNvSpPr/>
            <p:nvPr/>
          </p:nvSpPr>
          <p:spPr>
            <a:xfrm>
              <a:off x="1062217" y="2253811"/>
              <a:ext cx="394421" cy="394421"/>
            </a:xfrm>
            <a:prstGeom prst="ellipse">
              <a:avLst/>
            </a:prstGeom>
            <a:solidFill>
              <a:srgbClr val="EC6D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4109013" y="2253811"/>
              <a:ext cx="925974" cy="1941782"/>
              <a:chOff x="1056962" y="2203477"/>
              <a:chExt cx="925974" cy="1941782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062217" y="3235051"/>
                <a:ext cx="920719" cy="394421"/>
                <a:chOff x="877659" y="2214555"/>
                <a:chExt cx="698355" cy="299164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7" name="Oval 146"/>
              <p:cNvSpPr/>
              <p:nvPr/>
            </p:nvSpPr>
            <p:spPr>
              <a:xfrm>
                <a:off x="1056962" y="3750838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639504" y="2251122"/>
              <a:ext cx="920719" cy="910208"/>
              <a:chOff x="1062217" y="2203477"/>
              <a:chExt cx="920719" cy="910208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23" name="Oval 122"/>
            <p:cNvSpPr/>
            <p:nvPr/>
          </p:nvSpPr>
          <p:spPr>
            <a:xfrm>
              <a:off x="7443916" y="2258690"/>
              <a:ext cx="394421" cy="394421"/>
            </a:xfrm>
            <a:prstGeom prst="ellipse">
              <a:avLst/>
            </a:prstGeom>
            <a:solidFill>
              <a:srgbClr val="EC6D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3"/>
          <p:cNvGrpSpPr/>
          <p:nvPr/>
        </p:nvGrpSpPr>
        <p:grpSpPr>
          <a:xfrm>
            <a:off x="1062217" y="3015761"/>
            <a:ext cx="7030076" cy="917776"/>
            <a:chOff x="1062217" y="2251122"/>
            <a:chExt cx="7030076" cy="917776"/>
          </a:xfrm>
        </p:grpSpPr>
        <p:grpSp>
          <p:nvGrpSpPr>
            <p:cNvPr id="251" name="Group 250"/>
            <p:cNvGrpSpPr/>
            <p:nvPr/>
          </p:nvGrpSpPr>
          <p:grpSpPr>
            <a:xfrm>
              <a:off x="1062217" y="2253811"/>
              <a:ext cx="920719" cy="394421"/>
              <a:chOff x="877659" y="2214555"/>
              <a:chExt cx="698355" cy="299164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877659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1276850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2589032" y="2253811"/>
              <a:ext cx="920719" cy="910208"/>
              <a:chOff x="1062217" y="2203477"/>
              <a:chExt cx="920719" cy="910208"/>
            </a:xfrm>
          </p:grpSpPr>
          <p:grpSp>
            <p:nvGrpSpPr>
              <p:cNvPr id="236" name="Group 235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249" name="Oval 248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247" name="Oval 246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114268" y="2253811"/>
              <a:ext cx="920719" cy="910208"/>
              <a:chOff x="1062217" y="2203477"/>
              <a:chExt cx="920719" cy="910208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234" name="Oval 233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2" name="Oval 231"/>
              <p:cNvSpPr/>
              <p:nvPr/>
            </p:nvSpPr>
            <p:spPr>
              <a:xfrm>
                <a:off x="1062217" y="2719264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639504" y="2251122"/>
              <a:ext cx="920719" cy="394421"/>
              <a:chOff x="877659" y="2214555"/>
              <a:chExt cx="698355" cy="299164"/>
            </a:xfrm>
          </p:grpSpPr>
          <p:sp>
            <p:nvSpPr>
              <p:cNvPr id="219" name="Oval 218"/>
              <p:cNvSpPr/>
              <p:nvPr/>
            </p:nvSpPr>
            <p:spPr>
              <a:xfrm>
                <a:off x="877659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1276850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7171574" y="2258690"/>
              <a:ext cx="920719" cy="910208"/>
              <a:chOff x="1062217" y="2203477"/>
              <a:chExt cx="920719" cy="910208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66" name="4"/>
          <p:cNvGrpSpPr/>
          <p:nvPr/>
        </p:nvGrpSpPr>
        <p:grpSpPr>
          <a:xfrm>
            <a:off x="1062217" y="3018450"/>
            <a:ext cx="7030076" cy="1941782"/>
            <a:chOff x="1062217" y="2253811"/>
            <a:chExt cx="7030076" cy="194178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062217" y="2253811"/>
              <a:ext cx="920719" cy="910208"/>
              <a:chOff x="1062217" y="2203477"/>
              <a:chExt cx="920719" cy="910208"/>
            </a:xfrm>
          </p:grpSpPr>
          <p:grpSp>
            <p:nvGrpSpPr>
              <p:cNvPr id="332" name="Group 331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345" name="Oval 344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6" name="Oval 345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43" name="Oval 342"/>
              <p:cNvSpPr/>
              <p:nvPr/>
            </p:nvSpPr>
            <p:spPr>
              <a:xfrm>
                <a:off x="1062217" y="2719264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2583777" y="2253811"/>
              <a:ext cx="925974" cy="1941782"/>
              <a:chOff x="1056962" y="2203477"/>
              <a:chExt cx="925974" cy="1941782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330" name="Oval 329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328" name="Oval 327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1062217" y="3235051"/>
                <a:ext cx="920719" cy="394421"/>
                <a:chOff x="877659" y="2214555"/>
                <a:chExt cx="698355" cy="299164"/>
              </a:xfrm>
            </p:grpSpPr>
            <p:sp>
              <p:nvSpPr>
                <p:cNvPr id="326" name="Oval 325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20" name="Group 319"/>
              <p:cNvGrpSpPr/>
              <p:nvPr/>
            </p:nvGrpSpPr>
            <p:grpSpPr>
              <a:xfrm>
                <a:off x="1056962" y="3750838"/>
                <a:ext cx="920719" cy="394421"/>
                <a:chOff x="877659" y="2214555"/>
                <a:chExt cx="698355" cy="299164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9" name="Group 268"/>
            <p:cNvGrpSpPr/>
            <p:nvPr/>
          </p:nvGrpSpPr>
          <p:grpSpPr>
            <a:xfrm>
              <a:off x="4114268" y="2253811"/>
              <a:ext cx="920719" cy="1425995"/>
              <a:chOff x="1062217" y="2203477"/>
              <a:chExt cx="920719" cy="1425995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315" name="Oval 314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313" name="Oval 312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1" name="Oval 310"/>
              <p:cNvSpPr/>
              <p:nvPr/>
            </p:nvSpPr>
            <p:spPr>
              <a:xfrm>
                <a:off x="1062217" y="3235051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>
              <a:off x="7171574" y="2258690"/>
              <a:ext cx="920719" cy="394421"/>
              <a:chOff x="877659" y="2214555"/>
              <a:chExt cx="698355" cy="299164"/>
            </a:xfrm>
          </p:grpSpPr>
          <p:sp>
            <p:nvSpPr>
              <p:cNvPr id="285" name="Oval 284"/>
              <p:cNvSpPr/>
              <p:nvPr/>
            </p:nvSpPr>
            <p:spPr>
              <a:xfrm>
                <a:off x="877659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1276850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aphicFrame>
        <p:nvGraphicFramePr>
          <p:cNvPr id="348" name="Table 3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82168"/>
              </p:ext>
            </p:extLst>
          </p:nvPr>
        </p:nvGraphicFramePr>
        <p:xfrm>
          <a:off x="755650" y="2439680"/>
          <a:ext cx="7632700" cy="314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40"/>
                <a:gridCol w="1526540"/>
                <a:gridCol w="1526540"/>
                <a:gridCol w="1526540"/>
                <a:gridCol w="1526540"/>
              </a:tblGrid>
              <a:tr h="43672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Ten Thousands</a:t>
                      </a:r>
                      <a:endParaRPr lang="en-GB" sz="1400" dirty="0"/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Thousands</a:t>
                      </a:r>
                      <a:endParaRPr lang="en-GB" sz="1400" dirty="0"/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Hundreds</a:t>
                      </a:r>
                      <a:endParaRPr lang="en-GB" sz="1400" dirty="0"/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Tens</a:t>
                      </a:r>
                      <a:endParaRPr lang="en-GB" sz="1400" dirty="0"/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Ones</a:t>
                      </a:r>
                      <a:endParaRPr lang="en-GB" sz="1400" dirty="0"/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</a:tr>
              <a:tr h="271056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755650" y="1365196"/>
            <a:ext cx="7632700" cy="422405"/>
          </a:xfrm>
          <a:prstGeom prst="rect">
            <a:avLst/>
          </a:prstGeom>
          <a:solidFill>
            <a:srgbClr val="F1854C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b="1" dirty="0"/>
              <a:t>Use counters and a place value chart to represent these numbers.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92437"/>
              </p:ext>
            </p:extLst>
          </p:nvPr>
        </p:nvGraphicFramePr>
        <p:xfrm>
          <a:off x="755650" y="1940471"/>
          <a:ext cx="7632700" cy="314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40"/>
                <a:gridCol w="1526540"/>
                <a:gridCol w="1526540"/>
                <a:gridCol w="1526540"/>
                <a:gridCol w="1526540"/>
              </a:tblGrid>
              <a:tr h="43672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Ten Thousands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Thousands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Hundreds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Tens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Ones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49D6C"/>
                    </a:solidFill>
                  </a:tcPr>
                </a:tc>
              </a:tr>
              <a:tr h="271056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4CAAE"/>
                    </a:solidFill>
                  </a:tcPr>
                </a:tc>
              </a:tr>
            </a:tbl>
          </a:graphicData>
        </a:graphic>
      </p:graphicFrame>
      <p:grpSp>
        <p:nvGrpSpPr>
          <p:cNvPr id="3" name="1"/>
          <p:cNvGrpSpPr/>
          <p:nvPr/>
        </p:nvGrpSpPr>
        <p:grpSpPr>
          <a:xfrm>
            <a:off x="1058954" y="2505138"/>
            <a:ext cx="7031347" cy="1425995"/>
            <a:chOff x="1058954" y="2249437"/>
            <a:chExt cx="7031347" cy="1425995"/>
          </a:xfrm>
        </p:grpSpPr>
        <p:grpSp>
          <p:nvGrpSpPr>
            <p:cNvPr id="32" name="Group 31"/>
            <p:cNvGrpSpPr/>
            <p:nvPr/>
          </p:nvGrpSpPr>
          <p:grpSpPr>
            <a:xfrm>
              <a:off x="2588243" y="2249438"/>
              <a:ext cx="920719" cy="394421"/>
              <a:chOff x="877659" y="2214555"/>
              <a:chExt cx="698355" cy="29916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77659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276850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58954" y="2249438"/>
              <a:ext cx="920719" cy="394421"/>
              <a:chOff x="877659" y="2214555"/>
              <a:chExt cx="698355" cy="29916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877659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76850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4382775" y="2249437"/>
              <a:ext cx="394421" cy="394421"/>
            </a:xfrm>
            <a:prstGeom prst="ellipse">
              <a:avLst/>
            </a:prstGeom>
            <a:solidFill>
              <a:srgbClr val="EC6D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639504" y="2249437"/>
              <a:ext cx="920719" cy="1425995"/>
              <a:chOff x="1062217" y="2203477"/>
              <a:chExt cx="920719" cy="1425995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1062217" y="3235051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169582" y="2249437"/>
              <a:ext cx="920719" cy="910208"/>
              <a:chOff x="1062217" y="2203477"/>
              <a:chExt cx="920719" cy="910208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2" name="Oval 111"/>
              <p:cNvSpPr/>
              <p:nvPr/>
            </p:nvSpPr>
            <p:spPr>
              <a:xfrm>
                <a:off x="1062217" y="2719264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7" name="2"/>
          <p:cNvGrpSpPr/>
          <p:nvPr/>
        </p:nvGrpSpPr>
        <p:grpSpPr>
          <a:xfrm>
            <a:off x="1053699" y="2505138"/>
            <a:ext cx="7031347" cy="1425995"/>
            <a:chOff x="1058954" y="2249437"/>
            <a:chExt cx="7031347" cy="1425995"/>
          </a:xfrm>
        </p:grpSpPr>
        <p:grpSp>
          <p:nvGrpSpPr>
            <p:cNvPr id="168" name="Group 167"/>
            <p:cNvGrpSpPr/>
            <p:nvPr/>
          </p:nvGrpSpPr>
          <p:grpSpPr>
            <a:xfrm>
              <a:off x="1058954" y="2249438"/>
              <a:ext cx="920719" cy="910208"/>
              <a:chOff x="1062217" y="2203477"/>
              <a:chExt cx="920719" cy="910208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81" name="Oval 180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9" name="Oval 178"/>
              <p:cNvSpPr/>
              <p:nvPr/>
            </p:nvSpPr>
            <p:spPr>
              <a:xfrm>
                <a:off x="1062217" y="2719264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4114268" y="2249437"/>
              <a:ext cx="920719" cy="394421"/>
              <a:chOff x="877659" y="2214555"/>
              <a:chExt cx="698355" cy="299164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877659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276850" y="2214555"/>
                <a:ext cx="299164" cy="299164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5639504" y="2249437"/>
              <a:ext cx="920719" cy="1425995"/>
              <a:chOff x="1062217" y="2203477"/>
              <a:chExt cx="920719" cy="1425995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1062217" y="3235051"/>
                <a:ext cx="920719" cy="394421"/>
                <a:chOff x="877659" y="2214555"/>
                <a:chExt cx="698355" cy="299164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3" name="Group 122"/>
            <p:cNvGrpSpPr/>
            <p:nvPr/>
          </p:nvGrpSpPr>
          <p:grpSpPr>
            <a:xfrm>
              <a:off x="7169582" y="2249437"/>
              <a:ext cx="920719" cy="1425995"/>
              <a:chOff x="1062217" y="2203477"/>
              <a:chExt cx="920719" cy="1425995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2" name="Oval 131"/>
              <p:cNvSpPr/>
              <p:nvPr/>
            </p:nvSpPr>
            <p:spPr>
              <a:xfrm>
                <a:off x="1062217" y="3235051"/>
                <a:ext cx="394421" cy="394421"/>
              </a:xfrm>
              <a:prstGeom prst="ellipse">
                <a:avLst/>
              </a:prstGeom>
              <a:solidFill>
                <a:srgbClr val="EC6D7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8" name="3"/>
          <p:cNvGrpSpPr/>
          <p:nvPr/>
        </p:nvGrpSpPr>
        <p:grpSpPr>
          <a:xfrm>
            <a:off x="1311593" y="2505138"/>
            <a:ext cx="6783963" cy="1425996"/>
            <a:chOff x="1306338" y="2249437"/>
            <a:chExt cx="6783963" cy="1425996"/>
          </a:xfrm>
        </p:grpSpPr>
        <p:grpSp>
          <p:nvGrpSpPr>
            <p:cNvPr id="264" name="Group 263"/>
            <p:cNvGrpSpPr/>
            <p:nvPr/>
          </p:nvGrpSpPr>
          <p:grpSpPr>
            <a:xfrm>
              <a:off x="2588243" y="2249438"/>
              <a:ext cx="920719" cy="1425995"/>
              <a:chOff x="1062217" y="2203477"/>
              <a:chExt cx="920719" cy="1425995"/>
            </a:xfrm>
          </p:grpSpPr>
          <p:grpSp>
            <p:nvGrpSpPr>
              <p:cNvPr id="267" name="Group 266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277" name="Oval 276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8" name="Group 267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275" name="Oval 274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1062217" y="3235051"/>
                <a:ext cx="920719" cy="394421"/>
                <a:chOff x="877659" y="2214555"/>
                <a:chExt cx="698355" cy="299164"/>
              </a:xfrm>
            </p:grpSpPr>
            <p:sp>
              <p:nvSpPr>
                <p:cNvPr id="273" name="Oval 272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62" name="Oval 261"/>
            <p:cNvSpPr/>
            <p:nvPr/>
          </p:nvSpPr>
          <p:spPr>
            <a:xfrm>
              <a:off x="1306338" y="2249438"/>
              <a:ext cx="394421" cy="394421"/>
            </a:xfrm>
            <a:prstGeom prst="ellipse">
              <a:avLst/>
            </a:prstGeom>
            <a:solidFill>
              <a:srgbClr val="EC6D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4114268" y="2249437"/>
              <a:ext cx="920719" cy="1425995"/>
              <a:chOff x="1062217" y="2203477"/>
              <a:chExt cx="920719" cy="1425995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247" name="Oval 246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245" name="Oval 244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>
                <a:off x="1062217" y="3235051"/>
                <a:ext cx="920719" cy="394421"/>
                <a:chOff x="877659" y="2214555"/>
                <a:chExt cx="698355" cy="299164"/>
              </a:xfrm>
            </p:grpSpPr>
            <p:sp>
              <p:nvSpPr>
                <p:cNvPr id="243" name="Oval 242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04" name="Group 203"/>
            <p:cNvGrpSpPr/>
            <p:nvPr/>
          </p:nvGrpSpPr>
          <p:grpSpPr>
            <a:xfrm>
              <a:off x="7169582" y="2249437"/>
              <a:ext cx="920719" cy="910208"/>
              <a:chOff x="1062217" y="2203477"/>
              <a:chExt cx="920719" cy="910208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062217" y="2203477"/>
                <a:ext cx="920719" cy="394421"/>
                <a:chOff x="877659" y="2214555"/>
                <a:chExt cx="698355" cy="299164"/>
              </a:xfrm>
            </p:grpSpPr>
            <p:sp>
              <p:nvSpPr>
                <p:cNvPr id="217" name="Oval 216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1062217" y="2719264"/>
                <a:ext cx="920719" cy="394421"/>
                <a:chOff x="877659" y="2214555"/>
                <a:chExt cx="698355" cy="299164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877659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1276850" y="2214555"/>
                  <a:ext cx="299164" cy="299164"/>
                </a:xfrm>
                <a:prstGeom prst="ellipse">
                  <a:avLst/>
                </a:prstGeom>
                <a:solidFill>
                  <a:srgbClr val="EC6D7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80" name="-3"/>
          <p:cNvSpPr/>
          <p:nvPr/>
        </p:nvSpPr>
        <p:spPr>
          <a:xfrm>
            <a:off x="755650" y="5186057"/>
            <a:ext cx="7632700" cy="478172"/>
          </a:xfrm>
          <a:prstGeom prst="rect">
            <a:avLst/>
          </a:prstGeom>
          <a:solidFill>
            <a:schemeClr val="bg1"/>
          </a:solidFill>
          <a:ln w="190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16 604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-2"/>
          <p:cNvSpPr/>
          <p:nvPr/>
        </p:nvSpPr>
        <p:spPr>
          <a:xfrm>
            <a:off x="755650" y="5186057"/>
            <a:ext cx="7632700" cy="478172"/>
          </a:xfrm>
          <a:prstGeom prst="rect">
            <a:avLst/>
          </a:prstGeom>
          <a:solidFill>
            <a:schemeClr val="bg1"/>
          </a:solidFill>
          <a:ln w="190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22 153</a:t>
            </a:r>
          </a:p>
        </p:txBody>
      </p:sp>
      <p:sp>
        <p:nvSpPr>
          <p:cNvPr id="279" name="-1"/>
          <p:cNvSpPr/>
          <p:nvPr/>
        </p:nvSpPr>
        <p:spPr>
          <a:xfrm>
            <a:off x="755650" y="5186057"/>
            <a:ext cx="7632700" cy="478172"/>
          </a:xfrm>
          <a:prstGeom prst="rect">
            <a:avLst/>
          </a:prstGeom>
          <a:solidFill>
            <a:schemeClr val="bg1"/>
          </a:solidFill>
          <a:ln w="1905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30 265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445574" y="702863"/>
            <a:ext cx="233118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776756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>
            <a:off x="277675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5650" y="1365196"/>
            <a:ext cx="7632700" cy="422405"/>
          </a:xfrm>
          <a:prstGeom prst="rect">
            <a:avLst/>
          </a:prstGeom>
          <a:solidFill>
            <a:srgbClr val="F1854C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b="1" dirty="0"/>
              <a:t>What </a:t>
            </a:r>
            <a:r>
              <a:rPr lang="en-GB" b="1" dirty="0" smtClean="0"/>
              <a:t>number is </a:t>
            </a:r>
            <a:r>
              <a:rPr lang="en-GB" b="1" dirty="0"/>
              <a:t>being represented on </a:t>
            </a:r>
            <a:r>
              <a:rPr lang="en-GB" b="1" dirty="0" smtClean="0"/>
              <a:t>the </a:t>
            </a:r>
            <a:r>
              <a:rPr lang="en-GB" b="1" dirty="0"/>
              <a:t>place value chart? 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16" grpId="0" animBg="1"/>
      <p:bldP spid="16" grpId="2" animBg="1"/>
      <p:bldP spid="279" grpId="0" animBg="1"/>
      <p:bldP spid="27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650" y="1648641"/>
            <a:ext cx="7632700" cy="3127640"/>
          </a:xfrm>
          <a:prstGeom prst="rect">
            <a:avLst/>
          </a:prstGeom>
          <a:solidFill>
            <a:srgbClr val="F4C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776756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77675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650" y="1365196"/>
            <a:ext cx="7632700" cy="422405"/>
          </a:xfrm>
          <a:prstGeom prst="rect">
            <a:avLst/>
          </a:prstGeom>
          <a:solidFill>
            <a:srgbClr val="F1854C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b="1" dirty="0"/>
              <a:t>Match the correct numerals to the words.</a:t>
            </a:r>
          </a:p>
        </p:txBody>
      </p:sp>
      <p:sp>
        <p:nvSpPr>
          <p:cNvPr id="90" name="-1"/>
          <p:cNvSpPr/>
          <p:nvPr/>
        </p:nvSpPr>
        <p:spPr>
          <a:xfrm>
            <a:off x="885218" y="2430687"/>
            <a:ext cx="1562372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10 350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1" name="-1"/>
          <p:cNvSpPr/>
          <p:nvPr/>
        </p:nvSpPr>
        <p:spPr>
          <a:xfrm>
            <a:off x="885217" y="3039256"/>
            <a:ext cx="1562372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10 030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2" name="-1"/>
          <p:cNvSpPr/>
          <p:nvPr/>
        </p:nvSpPr>
        <p:spPr>
          <a:xfrm>
            <a:off x="885218" y="3655022"/>
            <a:ext cx="1562372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10 305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3" name="-1"/>
          <p:cNvSpPr/>
          <p:nvPr/>
        </p:nvSpPr>
        <p:spPr>
          <a:xfrm>
            <a:off x="4058760" y="2430687"/>
            <a:ext cx="4193404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 smtClean="0">
                <a:solidFill>
                  <a:schemeClr val="tx1"/>
                </a:solidFill>
              </a:rPr>
              <a:t>en </a:t>
            </a:r>
            <a:r>
              <a:rPr lang="en-GB" dirty="0">
                <a:solidFill>
                  <a:schemeClr val="tx1"/>
                </a:solidFill>
              </a:rPr>
              <a:t>thousand, three hundred and </a:t>
            </a:r>
            <a:r>
              <a:rPr lang="en-GB" dirty="0" smtClean="0">
                <a:solidFill>
                  <a:schemeClr val="tx1"/>
                </a:solidFill>
              </a:rPr>
              <a:t>fifty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5" name="-1"/>
          <p:cNvSpPr/>
          <p:nvPr/>
        </p:nvSpPr>
        <p:spPr>
          <a:xfrm>
            <a:off x="4058759" y="3039256"/>
            <a:ext cx="4193404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ten </a:t>
            </a:r>
            <a:r>
              <a:rPr lang="en-GB" dirty="0">
                <a:solidFill>
                  <a:schemeClr val="tx1"/>
                </a:solidFill>
              </a:rPr>
              <a:t>thousand, three hundred and </a:t>
            </a:r>
            <a:r>
              <a:rPr lang="en-GB" dirty="0" smtClean="0">
                <a:solidFill>
                  <a:schemeClr val="tx1"/>
                </a:solidFill>
              </a:rPr>
              <a:t>five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0" name="-1"/>
          <p:cNvSpPr/>
          <p:nvPr/>
        </p:nvSpPr>
        <p:spPr>
          <a:xfrm>
            <a:off x="4058760" y="3655022"/>
            <a:ext cx="4193404" cy="478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ten </a:t>
            </a:r>
            <a:r>
              <a:rPr lang="en-GB" dirty="0">
                <a:solidFill>
                  <a:schemeClr val="tx1"/>
                </a:solidFill>
              </a:rPr>
              <a:t>thousand and </a:t>
            </a:r>
            <a:r>
              <a:rPr lang="en-GB" dirty="0" smtClean="0">
                <a:solidFill>
                  <a:schemeClr val="tx1"/>
                </a:solidFill>
              </a:rPr>
              <a:t>thirty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stCxn id="90" idx="3"/>
            <a:endCxn id="93" idx="1"/>
          </p:cNvCxnSpPr>
          <p:nvPr/>
        </p:nvCxnSpPr>
        <p:spPr>
          <a:xfrm>
            <a:off x="2447590" y="2669773"/>
            <a:ext cx="16111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1" idx="3"/>
            <a:endCxn id="100" idx="1"/>
          </p:cNvCxnSpPr>
          <p:nvPr/>
        </p:nvCxnSpPr>
        <p:spPr>
          <a:xfrm>
            <a:off x="2447589" y="3278342"/>
            <a:ext cx="1611171" cy="615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2" idx="3"/>
            <a:endCxn id="95" idx="1"/>
          </p:cNvCxnSpPr>
          <p:nvPr/>
        </p:nvCxnSpPr>
        <p:spPr>
          <a:xfrm flipV="1">
            <a:off x="2447590" y="3278342"/>
            <a:ext cx="1611169" cy="615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5574" y="702863"/>
            <a:ext cx="233118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1648641"/>
            <a:ext cx="3816350" cy="4409259"/>
          </a:xfrm>
          <a:prstGeom prst="rect">
            <a:avLst/>
          </a:prstGeom>
          <a:solidFill>
            <a:srgbClr val="F4C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55649" y="1648639"/>
            <a:ext cx="3816350" cy="4409259"/>
          </a:xfrm>
          <a:prstGeom prst="rect">
            <a:avLst/>
          </a:prstGeom>
          <a:solidFill>
            <a:srgbClr val="F4C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776756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77675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650" y="1232955"/>
            <a:ext cx="7632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Eliza is counting backwards and forwards in thousands from </a:t>
            </a:r>
            <a:r>
              <a:rPr lang="en-GB" sz="1600" dirty="0" smtClean="0"/>
              <a:t>5046.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755648" y="1599222"/>
            <a:ext cx="7632702" cy="584775"/>
          </a:xfrm>
          <a:prstGeom prst="rect">
            <a:avLst/>
          </a:prstGeom>
          <a:solidFill>
            <a:srgbClr val="F1854C"/>
          </a:solidFill>
        </p:spPr>
        <p:txBody>
          <a:bodyPr wrap="square">
            <a:spAutoFit/>
          </a:bodyPr>
          <a:lstStyle/>
          <a:p>
            <a:r>
              <a:rPr lang="en-GB" sz="1600" b="1" dirty="0"/>
              <a:t>Which of the statements is true and which are false?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Explain </a:t>
            </a:r>
            <a:r>
              <a:rPr lang="en-GB" sz="1600" dirty="0"/>
              <a:t>your thinking.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0" b="57219"/>
          <a:stretch/>
        </p:blipFill>
        <p:spPr>
          <a:xfrm flipH="1">
            <a:off x="5484524" y="412596"/>
            <a:ext cx="3326833" cy="22545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92063" y="2660513"/>
            <a:ext cx="2349202" cy="164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376871" y="2660513"/>
            <a:ext cx="2349202" cy="163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869246" y="2667179"/>
            <a:ext cx="2349202" cy="163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92063" y="3127255"/>
            <a:ext cx="2341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Eliza will say the </a:t>
            </a:r>
            <a:r>
              <a:rPr lang="en-GB" sz="1600" b="1" dirty="0" smtClean="0"/>
              <a:t>number 15 </a:t>
            </a:r>
            <a:r>
              <a:rPr lang="en-GB" sz="1600" b="1" dirty="0"/>
              <a:t>146.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9302" y="3127255"/>
            <a:ext cx="2356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When counting forwards from </a:t>
            </a:r>
            <a:r>
              <a:rPr lang="en-GB" sz="1600" b="1" dirty="0" smtClean="0"/>
              <a:t>5046</a:t>
            </a:r>
            <a:r>
              <a:rPr lang="en-GB" sz="1600" b="1" dirty="0"/>
              <a:t>, the fifth number will 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>be 10 </a:t>
            </a:r>
            <a:r>
              <a:rPr lang="en-GB" sz="1600" b="1" dirty="0"/>
              <a:t>046.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9246" y="3127255"/>
            <a:ext cx="2349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Eliza will say the number </a:t>
            </a:r>
            <a:r>
              <a:rPr lang="en-GB" sz="1600" b="1" dirty="0" smtClean="0"/>
              <a:t>-</a:t>
            </a:r>
            <a:r>
              <a:rPr lang="en-GB" sz="1600" b="1" dirty="0"/>
              <a:t>5604.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2062" y="4294396"/>
            <a:ext cx="2349204" cy="16090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GB" sz="1600" b="1" dirty="0" smtClean="0">
                <a:solidFill>
                  <a:srgbClr val="E52122"/>
                </a:solidFill>
              </a:rPr>
              <a:t>False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All </a:t>
            </a:r>
            <a:r>
              <a:rPr lang="en-GB" sz="1600" dirty="0"/>
              <a:t>positive numbers greater than 1000 will end with 046.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7682" y="4294396"/>
            <a:ext cx="2347584" cy="16157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GB" sz="1600" b="1" dirty="0" smtClean="0">
                <a:solidFill>
                  <a:srgbClr val="009541"/>
                </a:solidFill>
              </a:rPr>
              <a:t>True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6046, 7046, 8046,</a:t>
            </a:r>
            <a:br>
              <a:rPr lang="en-GB" sz="1600" dirty="0" smtClean="0"/>
            </a:br>
            <a:r>
              <a:rPr lang="en-GB" sz="1600" dirty="0" smtClean="0"/>
              <a:t>9046, 10 </a:t>
            </a:r>
            <a:r>
              <a:rPr lang="en-GB" sz="1600" dirty="0"/>
              <a:t>046.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69246" y="4294397"/>
            <a:ext cx="2349204" cy="16157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GB" sz="1600" b="1" dirty="0" smtClean="0">
                <a:solidFill>
                  <a:srgbClr val="E52122"/>
                </a:solidFill>
              </a:rPr>
              <a:t>False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The </a:t>
            </a:r>
            <a:r>
              <a:rPr lang="en-GB" sz="1600" dirty="0"/>
              <a:t>smallest positive number will be 46, </a:t>
            </a:r>
            <a:r>
              <a:rPr lang="en-GB" sz="1600" dirty="0" smtClean="0"/>
              <a:t>then </a:t>
            </a:r>
            <a:r>
              <a:rPr lang="en-GB" sz="1600" dirty="0"/>
              <a:t>counting backwards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-</a:t>
            </a:r>
            <a:r>
              <a:rPr lang="en-GB" sz="1600" dirty="0"/>
              <a:t>954. All negative numbers will end 954.</a:t>
            </a:r>
          </a:p>
        </p:txBody>
      </p:sp>
      <p:sp>
        <p:nvSpPr>
          <p:cNvPr id="11" name="Oval 10"/>
          <p:cNvSpPr/>
          <p:nvPr/>
        </p:nvSpPr>
        <p:spPr>
          <a:xfrm>
            <a:off x="1748835" y="2428268"/>
            <a:ext cx="626076" cy="626076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23" name="Oval 22"/>
          <p:cNvSpPr/>
          <p:nvPr/>
        </p:nvSpPr>
        <p:spPr>
          <a:xfrm>
            <a:off x="4266529" y="2428117"/>
            <a:ext cx="626076" cy="626076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36" name="Oval 35"/>
          <p:cNvSpPr/>
          <p:nvPr/>
        </p:nvSpPr>
        <p:spPr>
          <a:xfrm>
            <a:off x="6725184" y="2428117"/>
            <a:ext cx="626076" cy="626076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92062" y="4294396"/>
            <a:ext cx="2349203" cy="0"/>
          </a:xfrm>
          <a:prstGeom prst="line">
            <a:avLst/>
          </a:prstGeom>
          <a:ln w="38100">
            <a:solidFill>
              <a:srgbClr val="F1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69276" y="4301060"/>
            <a:ext cx="2349203" cy="0"/>
          </a:xfrm>
          <a:prstGeom prst="line">
            <a:avLst/>
          </a:prstGeom>
          <a:ln w="38100">
            <a:solidFill>
              <a:srgbClr val="F1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9246" y="4301060"/>
            <a:ext cx="2358931" cy="0"/>
          </a:xfrm>
          <a:prstGeom prst="line">
            <a:avLst/>
          </a:prstGeom>
          <a:ln w="38100">
            <a:solidFill>
              <a:srgbClr val="F1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5574" y="702863"/>
            <a:ext cx="233118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5414" y="2814441"/>
            <a:ext cx="7152936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F1854C"/>
            </a:solidFill>
          </a:ln>
        </p:spPr>
        <p:txBody>
          <a:bodyPr wrap="square" lIns="288000" tIns="108000" rIns="0" bIns="108000">
            <a:spAutoFit/>
          </a:bodyPr>
          <a:lstStyle/>
          <a:p>
            <a:r>
              <a:rPr lang="en-GB" dirty="0"/>
              <a:t>16 thousands + 321 </a:t>
            </a:r>
            <a:r>
              <a:rPr lang="en-GB" dirty="0" smtClean="0"/>
              <a:t>ones</a:t>
            </a:r>
            <a:endParaRPr lang="en-GB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776756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77675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8484" y="1432959"/>
            <a:ext cx="7607031" cy="422405"/>
          </a:xfrm>
          <a:prstGeom prst="rect">
            <a:avLst/>
          </a:prstGeom>
          <a:solidFill>
            <a:schemeClr val="bg1"/>
          </a:solidFill>
          <a:ln w="28575">
            <a:solidFill>
              <a:srgbClr val="F1854C"/>
            </a:solidFill>
          </a:ln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en-GB" dirty="0"/>
              <a:t>16 321 is being partitioned in different ways.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5648" y="1848641"/>
            <a:ext cx="7632702" cy="646331"/>
          </a:xfrm>
          <a:prstGeom prst="rect">
            <a:avLst/>
          </a:prstGeom>
          <a:solidFill>
            <a:srgbClr val="F1854C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Which representation is incorrect?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Explain </a:t>
            </a:r>
            <a:r>
              <a:rPr lang="en-GB" dirty="0"/>
              <a:t>your thinking.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35414" y="3618655"/>
            <a:ext cx="7152936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F1854C"/>
            </a:solidFill>
          </a:ln>
        </p:spPr>
        <p:txBody>
          <a:bodyPr wrap="square" lIns="288000" tIns="108000" rIns="0" bIns="108000">
            <a:spAutoFit/>
          </a:bodyPr>
          <a:lstStyle/>
          <a:p>
            <a:r>
              <a:rPr lang="en-GB" dirty="0"/>
              <a:t>10 thousands + 63 hundreds + 21 </a:t>
            </a:r>
            <a:r>
              <a:rPr lang="en-GB" dirty="0" smtClean="0"/>
              <a:t>ones</a:t>
            </a:r>
            <a:r>
              <a:rPr lang="en-GB" dirty="0"/>
              <a:t>	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35414" y="4422869"/>
            <a:ext cx="7152936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F1854C"/>
            </a:solidFill>
          </a:ln>
        </p:spPr>
        <p:txBody>
          <a:bodyPr wrap="square" lIns="288000" tIns="108000" rIns="0" bIns="108000">
            <a:spAutoFit/>
          </a:bodyPr>
          <a:lstStyle/>
          <a:p>
            <a:r>
              <a:rPr lang="da-DK" dirty="0"/>
              <a:t>1600 hundreds + 3 hundreds + 2 tens + 1 ones</a:t>
            </a:r>
          </a:p>
        </p:txBody>
      </p:sp>
      <p:sp>
        <p:nvSpPr>
          <p:cNvPr id="28" name="Oval 27"/>
          <p:cNvSpPr/>
          <p:nvPr/>
        </p:nvSpPr>
        <p:spPr>
          <a:xfrm>
            <a:off x="755648" y="2748957"/>
            <a:ext cx="626076" cy="626076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32" name="Oval 31"/>
          <p:cNvSpPr/>
          <p:nvPr/>
        </p:nvSpPr>
        <p:spPr>
          <a:xfrm>
            <a:off x="755648" y="3553171"/>
            <a:ext cx="626076" cy="626076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33" name="Oval 32"/>
          <p:cNvSpPr/>
          <p:nvPr/>
        </p:nvSpPr>
        <p:spPr>
          <a:xfrm>
            <a:off x="755648" y="4357385"/>
            <a:ext cx="626076" cy="626076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55648" y="5237446"/>
            <a:ext cx="7632702" cy="422405"/>
          </a:xfrm>
          <a:prstGeom prst="rect">
            <a:avLst/>
          </a:prstGeom>
          <a:ln w="28575">
            <a:solidFill>
              <a:srgbClr val="87BD31"/>
            </a:solidFill>
          </a:ln>
        </p:spPr>
        <p:txBody>
          <a:bodyPr wrap="square" lIns="72000" tIns="72000" rIns="72000" bIns="72000">
            <a:spAutoFit/>
          </a:bodyPr>
          <a:lstStyle/>
          <a:p>
            <a:pPr algn="ctr"/>
            <a:r>
              <a:rPr lang="en-GB" dirty="0"/>
              <a:t>The value of this is 160 321. </a:t>
            </a:r>
            <a:r>
              <a:rPr lang="en-GB" dirty="0" smtClean="0"/>
              <a:t>It </a:t>
            </a:r>
            <a:r>
              <a:rPr lang="en-GB" dirty="0"/>
              <a:t>should be 160 hundreds.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35416" y="4422869"/>
            <a:ext cx="7152936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288000" tIns="108000" rIns="0" bIns="108000">
            <a:spAutoFit/>
          </a:bodyPr>
          <a:lstStyle/>
          <a:p>
            <a:r>
              <a:rPr lang="da-DK" dirty="0"/>
              <a:t>1600 hundreds + 3 hundreds + 2 tens + 1 ones</a:t>
            </a:r>
          </a:p>
        </p:txBody>
      </p:sp>
      <p:sp>
        <p:nvSpPr>
          <p:cNvPr id="42" name="Oval 41"/>
          <p:cNvSpPr/>
          <p:nvPr/>
        </p:nvSpPr>
        <p:spPr>
          <a:xfrm>
            <a:off x="755650" y="4357385"/>
            <a:ext cx="626076" cy="626076"/>
          </a:xfrm>
          <a:prstGeom prst="ellipse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cxnSp>
        <p:nvCxnSpPr>
          <p:cNvPr id="10" name="Straight Connector 9"/>
          <p:cNvCxnSpPr>
            <a:endCxn id="4" idx="0"/>
          </p:cNvCxnSpPr>
          <p:nvPr/>
        </p:nvCxnSpPr>
        <p:spPr>
          <a:xfrm flipH="1">
            <a:off x="4571999" y="4917977"/>
            <a:ext cx="1" cy="319469"/>
          </a:xfrm>
          <a:prstGeom prst="line">
            <a:avLst/>
          </a:prstGeom>
          <a:ln w="28575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45574" y="702863"/>
            <a:ext cx="233118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5650" y="1648641"/>
            <a:ext cx="7632700" cy="2414835"/>
          </a:xfrm>
          <a:prstGeom prst="rect">
            <a:avLst/>
          </a:prstGeom>
          <a:solidFill>
            <a:srgbClr val="F4C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61661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776756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77675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5574" y="702863"/>
            <a:ext cx="2331182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Numbers to 100 000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484" y="1432959"/>
            <a:ext cx="7607031" cy="422405"/>
          </a:xfrm>
          <a:prstGeom prst="rect">
            <a:avLst/>
          </a:prstGeom>
          <a:solidFill>
            <a:schemeClr val="bg1"/>
          </a:solidFill>
          <a:ln w="28575">
            <a:solidFill>
              <a:srgbClr val="F1854C"/>
            </a:solidFill>
          </a:ln>
        </p:spPr>
        <p:txBody>
          <a:bodyPr wrap="square" lIns="108000" tIns="72000" rIns="108000" bIns="72000" rtlCol="0">
            <a:spAutoFit/>
          </a:bodyPr>
          <a:lstStyle/>
          <a:p>
            <a:pPr algn="ctr"/>
            <a:r>
              <a:rPr lang="en-GB" dirty="0" smtClean="0"/>
              <a:t>Here is a number line.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69632" y="4079165"/>
            <a:ext cx="7618717" cy="1877438"/>
          </a:xfrm>
          <a:prstGeom prst="rect">
            <a:avLst/>
          </a:prstGeom>
          <a:solidFill>
            <a:schemeClr val="bg1"/>
          </a:solidFill>
          <a:ln w="28575">
            <a:solidFill>
              <a:srgbClr val="F1854C"/>
            </a:solidFill>
          </a:ln>
        </p:spPr>
        <p:txBody>
          <a:bodyPr wrap="square" lIns="576000" bIns="72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i</a:t>
            </a:r>
            <a:r>
              <a:rPr lang="en-GB" dirty="0" smtClean="0"/>
              <a:t>s 5600 </a:t>
            </a:r>
            <a:r>
              <a:rPr lang="en-GB" dirty="0"/>
              <a:t>less than </a:t>
            </a:r>
            <a:r>
              <a:rPr lang="en-GB" dirty="0" smtClean="0"/>
              <a:t>B.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is </a:t>
            </a:r>
            <a:r>
              <a:rPr lang="en-GB" dirty="0"/>
              <a:t>less than 10 000 and is a multiple of 5</a:t>
            </a:r>
            <a:r>
              <a:rPr lang="en-GB" dirty="0" smtClean="0"/>
              <a:t>.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is </a:t>
            </a:r>
            <a:r>
              <a:rPr lang="en-GB" dirty="0"/>
              <a:t>halfway between B and D</a:t>
            </a:r>
            <a:r>
              <a:rPr lang="en-GB" dirty="0" smtClean="0"/>
              <a:t>.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is </a:t>
            </a:r>
            <a:r>
              <a:rPr lang="en-GB" dirty="0"/>
              <a:t>double the value of B.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8502" y="4088466"/>
            <a:ext cx="2619848" cy="1870756"/>
          </a:xfrm>
          <a:prstGeom prst="rect">
            <a:avLst/>
          </a:prstGeom>
          <a:solidFill>
            <a:srgbClr val="F1854C"/>
          </a:solidFill>
        </p:spPr>
        <p:txBody>
          <a:bodyPr wrap="square" lIns="108000" tIns="72000" rIns="108000" bIns="72000" anchor="ctr">
            <a:noAutofit/>
          </a:bodyPr>
          <a:lstStyle/>
          <a:p>
            <a:pPr algn="ctr"/>
            <a:r>
              <a:rPr lang="en-GB" b="1" dirty="0"/>
              <a:t>What could the values of A, B, C and D be</a:t>
            </a:r>
            <a:r>
              <a:rPr lang="en-GB" b="1" dirty="0" smtClean="0"/>
              <a:t>? </a:t>
            </a:r>
          </a:p>
          <a:p>
            <a:pPr algn="ctr"/>
            <a:r>
              <a:rPr lang="en-GB" dirty="0"/>
              <a:t>Give three possible sets of </a:t>
            </a:r>
            <a:r>
              <a:rPr lang="en-GB" dirty="0" smtClean="0"/>
              <a:t>numbers.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50589" y="2308007"/>
            <a:ext cx="7072008" cy="1104212"/>
            <a:chOff x="1001949" y="2441701"/>
            <a:chExt cx="7072008" cy="1104212"/>
          </a:xfrm>
        </p:grpSpPr>
        <p:sp>
          <p:nvSpPr>
            <p:cNvPr id="14" name="Oval 13"/>
            <p:cNvSpPr/>
            <p:nvPr/>
          </p:nvSpPr>
          <p:spPr>
            <a:xfrm>
              <a:off x="1141128" y="3182880"/>
              <a:ext cx="363033" cy="363033"/>
            </a:xfrm>
            <a:prstGeom prst="ellipse">
              <a:avLst/>
            </a:prstGeom>
            <a:solidFill>
              <a:srgbClr val="F1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A</a:t>
              </a:r>
              <a:endParaRPr lang="en-GB" sz="16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21383" y="3182880"/>
              <a:ext cx="363033" cy="363033"/>
            </a:xfrm>
            <a:prstGeom prst="ellipse">
              <a:avLst/>
            </a:prstGeom>
            <a:solidFill>
              <a:srgbClr val="F1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B</a:t>
              </a:r>
              <a:endParaRPr lang="en-GB" sz="16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47796" y="3182879"/>
              <a:ext cx="363033" cy="363033"/>
            </a:xfrm>
            <a:prstGeom prst="ellipse">
              <a:avLst/>
            </a:prstGeom>
            <a:solidFill>
              <a:srgbClr val="F1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C</a:t>
              </a:r>
              <a:endParaRPr lang="en-GB" sz="16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519149" y="3179442"/>
              <a:ext cx="363033" cy="363033"/>
            </a:xfrm>
            <a:prstGeom prst="ellipse">
              <a:avLst/>
            </a:prstGeom>
            <a:solidFill>
              <a:srgbClr val="F18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D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001949" y="2675106"/>
              <a:ext cx="70720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93143" y="2441701"/>
              <a:ext cx="0" cy="6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02899" y="2441701"/>
              <a:ext cx="0" cy="6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229312" y="2441701"/>
              <a:ext cx="0" cy="6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00665" y="2441701"/>
              <a:ext cx="0" cy="6011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869072" y="4241427"/>
            <a:ext cx="363033" cy="363033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A</a:t>
            </a:r>
            <a:endParaRPr lang="en-GB" sz="1600" b="1" dirty="0"/>
          </a:p>
        </p:txBody>
      </p:sp>
      <p:sp>
        <p:nvSpPr>
          <p:cNvPr id="28" name="Oval 27"/>
          <p:cNvSpPr/>
          <p:nvPr/>
        </p:nvSpPr>
        <p:spPr>
          <a:xfrm>
            <a:off x="874229" y="4653693"/>
            <a:ext cx="363033" cy="363033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B</a:t>
            </a:r>
          </a:p>
        </p:txBody>
      </p:sp>
      <p:sp>
        <p:nvSpPr>
          <p:cNvPr id="29" name="Oval 28"/>
          <p:cNvSpPr/>
          <p:nvPr/>
        </p:nvSpPr>
        <p:spPr>
          <a:xfrm>
            <a:off x="865012" y="5065959"/>
            <a:ext cx="363033" cy="363033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</a:t>
            </a:r>
            <a:endParaRPr lang="en-GB" sz="1600" b="1" dirty="0"/>
          </a:p>
        </p:txBody>
      </p:sp>
      <p:sp>
        <p:nvSpPr>
          <p:cNvPr id="30" name="Oval 29"/>
          <p:cNvSpPr/>
          <p:nvPr/>
        </p:nvSpPr>
        <p:spPr>
          <a:xfrm>
            <a:off x="874692" y="5478224"/>
            <a:ext cx="363033" cy="363033"/>
          </a:xfrm>
          <a:prstGeom prst="ellipse">
            <a:avLst/>
          </a:prstGeom>
          <a:solidFill>
            <a:srgbClr val="F1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55650" y="4085125"/>
            <a:ext cx="5012852" cy="1877438"/>
            <a:chOff x="755650" y="4023483"/>
            <a:chExt cx="5012852" cy="1877438"/>
          </a:xfrm>
        </p:grpSpPr>
        <p:sp>
          <p:nvSpPr>
            <p:cNvPr id="31" name="Rectangle 30"/>
            <p:cNvSpPr/>
            <p:nvPr/>
          </p:nvSpPr>
          <p:spPr>
            <a:xfrm>
              <a:off x="755650" y="4023483"/>
              <a:ext cx="5012852" cy="18774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7BD31"/>
              </a:solidFill>
            </a:ln>
          </p:spPr>
          <p:txBody>
            <a:bodyPr wrap="square" lIns="576000" bIns="72000" anchor="ctr">
              <a:noAutofit/>
            </a:bodyPr>
            <a:lstStyle/>
            <a:p>
              <a:pPr>
                <a:lnSpc>
                  <a:spcPct val="150000"/>
                </a:lnSpc>
              </a:pPr>
              <a:endParaRPr lang="en-GB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56187" y="4093132"/>
              <a:ext cx="4816707" cy="1754326"/>
              <a:chOff x="1799771" y="4093132"/>
              <a:chExt cx="4816707" cy="175432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803831" y="4189513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A</a:t>
                </a:r>
                <a:endParaRPr lang="en-GB" sz="1600" b="1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08988" y="4601779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B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799771" y="5014045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endParaRPr lang="en-GB" sz="1600" b="1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09451" y="5426310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D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53214" y="4189513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A</a:t>
                </a:r>
                <a:endParaRPr lang="en-GB" sz="1600" b="1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58371" y="4601779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B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449154" y="5014045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endParaRPr lang="en-GB" sz="1600" b="1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458834" y="5426310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D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035983" y="4189513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A</a:t>
                </a:r>
                <a:endParaRPr lang="en-GB" sz="1600" b="1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041140" y="4601779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B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031923" y="5014045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 smtClean="0"/>
                  <a:t>C</a:t>
                </a:r>
                <a:endParaRPr lang="en-GB" sz="1600" b="1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041603" y="5426310"/>
                <a:ext cx="363033" cy="363033"/>
              </a:xfrm>
              <a:prstGeom prst="ellipse">
                <a:avLst/>
              </a:prstGeom>
              <a:solidFill>
                <a:srgbClr val="F185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216015" y="4093132"/>
                <a:ext cx="116315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3000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8600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12 900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17 200</a:t>
                </a:r>
                <a:endParaRPr lang="en-GB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70555" y="4093132"/>
                <a:ext cx="116315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4300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9900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14 850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19 800</a:t>
                </a:r>
                <a:endParaRPr lang="en-GB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453324" y="4093132"/>
                <a:ext cx="116315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2400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8000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12 000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16 000</a:t>
                </a:r>
                <a:endParaRPr lang="en-GB" dirty="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755650" y="3719134"/>
            <a:ext cx="5012852" cy="369332"/>
          </a:xfrm>
          <a:prstGeom prst="rect">
            <a:avLst/>
          </a:prstGeom>
          <a:solidFill>
            <a:srgbClr val="87BD31"/>
          </a:solidFill>
          <a:ln w="28575">
            <a:solidFill>
              <a:srgbClr val="87BD3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There are many possible answers, for example,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800467" y="4073204"/>
            <a:ext cx="2601864" cy="1901103"/>
          </a:xfrm>
          <a:prstGeom prst="rect">
            <a:avLst/>
          </a:prstGeom>
          <a:solidFill>
            <a:srgbClr val="F1854C"/>
          </a:solidFill>
        </p:spPr>
        <p:txBody>
          <a:bodyPr wrap="square" anchor="ctr" anchorCtr="0">
            <a:noAutofit/>
          </a:bodyPr>
          <a:lstStyle/>
          <a:p>
            <a:r>
              <a:rPr lang="en-GB" dirty="0" smtClean="0"/>
              <a:t>Can </a:t>
            </a:r>
            <a:r>
              <a:rPr lang="en-GB" dirty="0"/>
              <a:t>you write a set of numbers that would fit on this line and that </a:t>
            </a:r>
            <a:r>
              <a:rPr lang="en-GB" dirty="0" smtClean="0"/>
              <a:t>no one </a:t>
            </a:r>
            <a:r>
              <a:rPr lang="en-GB" dirty="0"/>
              <a:t>in your class has thought of?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43689DF9-D287-432E-9F40-D237B819A1A7}" vid="{5144CDE6-24FE-4389-99E0-1DDC4C0A7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470</Words>
  <Application>Microsoft Office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Tuffy-TTF</vt:lpstr>
      <vt:lpstr>Calibri</vt:lpstr>
      <vt:lpstr>Tuffy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Haigh</dc:creator>
  <cp:lastModifiedBy>V Harris</cp:lastModifiedBy>
  <cp:revision>24</cp:revision>
  <dcterms:created xsi:type="dcterms:W3CDTF">2019-08-09T15:18:16Z</dcterms:created>
  <dcterms:modified xsi:type="dcterms:W3CDTF">2020-04-28T15:28:26Z</dcterms:modified>
</cp:coreProperties>
</file>