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75" r:id="rId2"/>
    <p:sldId id="276" r:id="rId3"/>
    <p:sldId id="278" r:id="rId4"/>
    <p:sldId id="279" r:id="rId5"/>
    <p:sldId id="289" r:id="rId6"/>
    <p:sldId id="282" r:id="rId7"/>
    <p:sldId id="290" r:id="rId8"/>
    <p:sldId id="291" r:id="rId9"/>
    <p:sldId id="284" r:id="rId10"/>
    <p:sldId id="292" r:id="rId11"/>
    <p:sldId id="293" r:id="rId12"/>
    <p:sldId id="288" r:id="rId13"/>
  </p:sldIdLst>
  <p:sldSz cx="9144000" cy="6858000" type="screen4x3"/>
  <p:notesSz cx="6858000" cy="9144000"/>
  <p:embeddedFontLst>
    <p:embeddedFont>
      <p:font typeface="Tuffy-TTF" panose="020B0603060100000000" charset="0"/>
      <p:regular r:id="rId16"/>
      <p:bold r:id="rId17"/>
      <p:italic r:id="rId18"/>
      <p:bold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Twinkl" panose="020B0604020202020204" charset="0"/>
      <p:regular r:id="rId24"/>
      <p:bold r:id="rId25"/>
    </p:embeddedFont>
    <p:embeddedFont>
      <p:font typeface="Kalam" panose="020B0604020202020204" charset="0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52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743A"/>
    <a:srgbClr val="E9506C"/>
    <a:srgbClr val="F7C9C8"/>
    <a:srgbClr val="EC6D76"/>
    <a:srgbClr val="F18116"/>
    <a:srgbClr val="A673AE"/>
    <a:srgbClr val="8D358B"/>
    <a:srgbClr val="2BB8BB"/>
    <a:srgbClr val="87BD31"/>
    <a:srgbClr val="4DB1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-498" y="372"/>
      </p:cViewPr>
      <p:guideLst>
        <p:guide orient="horz" pos="2160"/>
        <p:guide orient="horz" pos="3952"/>
        <p:guide orient="horz" pos="346"/>
        <p:guide orient="horz" pos="482"/>
        <p:guide orient="horz" pos="3838"/>
        <p:guide pos="2880"/>
        <p:guide pos="340"/>
        <p:guide pos="5420"/>
        <p:guide pos="476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white-rose-maths-resources/year-5-white-rose-maths-resources-key-stage-1-year-1-year-2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9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  <a:extLst>
              <a:ext uri="{FF2B5EF4-FFF2-40B4-BE49-F238E27FC236}">
                <a16:creationId xmlns:a16="http://schemas.microsoft.com/office/drawing/2014/main" xmlns="" id="{12BFC2FA-C7EB-43A5-BFF2-F584E54FD6D0}"/>
              </a:ext>
            </a:extLst>
          </p:cNvPr>
          <p:cNvSpPr/>
          <p:nvPr/>
        </p:nvSpPr>
        <p:spPr>
          <a:xfrm>
            <a:off x="0" y="5353050"/>
            <a:ext cx="1914525" cy="150495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622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631D42E7-452B-4C01-8592-8FF0EC3F9B4A}"/>
              </a:ext>
            </a:extLst>
          </p:cNvPr>
          <p:cNvSpPr/>
          <p:nvPr/>
        </p:nvSpPr>
        <p:spPr>
          <a:xfrm>
            <a:off x="4572000" y="3505258"/>
            <a:ext cx="3756660" cy="2587567"/>
          </a:xfrm>
          <a:prstGeom prst="rect">
            <a:avLst/>
          </a:prstGeom>
          <a:solidFill>
            <a:schemeClr val="bg1"/>
          </a:solidFill>
          <a:ln w="28575">
            <a:solidFill>
              <a:srgbClr val="E950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/>
          <a:lstStyle/>
          <a:p>
            <a:pPr>
              <a:spcAft>
                <a:spcPts val="600"/>
              </a:spcAft>
            </a:pPr>
            <a:endParaRPr lang="en-GB" sz="1600" dirty="0">
              <a:solidFill>
                <a:schemeClr val="tx1"/>
              </a:solidFill>
            </a:endParaRPr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250" y="532799"/>
            <a:ext cx="702000" cy="70200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624FA8AB-83EC-40A1-8057-0ABEB7C4E1F7}"/>
              </a:ext>
            </a:extLst>
          </p:cNvPr>
          <p:cNvSpPr/>
          <p:nvPr/>
        </p:nvSpPr>
        <p:spPr>
          <a:xfrm>
            <a:off x="755650" y="1449388"/>
            <a:ext cx="7632700" cy="1756992"/>
          </a:xfrm>
          <a:prstGeom prst="rect">
            <a:avLst/>
          </a:prstGeom>
          <a:solidFill>
            <a:schemeClr val="bg1"/>
          </a:solidFill>
          <a:ln w="28575">
            <a:solidFill>
              <a:srgbClr val="F082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n-GB" dirty="0">
                <a:solidFill>
                  <a:schemeClr val="tx1"/>
                </a:solidFill>
              </a:rPr>
              <a:t>Each letter represents a number between 1 and 9.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/>
            </a:r>
            <a:br>
              <a:rPr lang="en-GB" dirty="0">
                <a:solidFill>
                  <a:schemeClr val="tx1"/>
                </a:solidFill>
              </a:rPr>
            </a:br>
            <a:endParaRPr lang="en-GB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endParaRPr lang="en-GB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en-GB" dirty="0">
                <a:solidFill>
                  <a:schemeClr val="tx1"/>
                </a:solidFill>
              </a:rPr>
              <a:t>There is no regrouping in the calculation.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377B2C18-0482-4FD1-93BA-17EE32C718F7}"/>
              </a:ext>
            </a:extLst>
          </p:cNvPr>
          <p:cNvSpPr txBox="1"/>
          <p:nvPr/>
        </p:nvSpPr>
        <p:spPr>
          <a:xfrm>
            <a:off x="755650" y="1917424"/>
            <a:ext cx="7632700" cy="772107"/>
          </a:xfrm>
          <a:prstGeom prst="rect">
            <a:avLst/>
          </a:prstGeom>
          <a:solidFill>
            <a:srgbClr val="F08213"/>
          </a:solidFill>
          <a:ln w="28575">
            <a:solidFill>
              <a:srgbClr val="F08213"/>
            </a:solidFill>
          </a:ln>
        </p:spPr>
        <p:txBody>
          <a:bodyPr wrap="square" lIns="108000" tIns="108000" rIns="108000" bIns="10800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b="1" dirty="0">
                <a:solidFill>
                  <a:schemeClr val="bg1"/>
                </a:solidFill>
              </a:rPr>
              <a:t>Can you work out what the letters represent to make the addition calculation work?</a:t>
            </a:r>
          </a:p>
        </p:txBody>
      </p:sp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xmlns="" id="{FAAA5F69-03E9-42D9-BEC7-2145DCFBE7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3055676"/>
              </p:ext>
            </p:extLst>
          </p:nvPr>
        </p:nvGraphicFramePr>
        <p:xfrm>
          <a:off x="5131798" y="3727467"/>
          <a:ext cx="2637065" cy="157836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7413">
                  <a:extLst>
                    <a:ext uri="{9D8B030D-6E8A-4147-A177-3AD203B41FA5}">
                      <a16:colId xmlns:a16="http://schemas.microsoft.com/office/drawing/2014/main" xmlns="" val="2303171863"/>
                    </a:ext>
                  </a:extLst>
                </a:gridCol>
                <a:gridCol w="527413">
                  <a:extLst>
                    <a:ext uri="{9D8B030D-6E8A-4147-A177-3AD203B41FA5}">
                      <a16:colId xmlns:a16="http://schemas.microsoft.com/office/drawing/2014/main" xmlns="" val="65627592"/>
                    </a:ext>
                  </a:extLst>
                </a:gridCol>
                <a:gridCol w="527413">
                  <a:extLst>
                    <a:ext uri="{9D8B030D-6E8A-4147-A177-3AD203B41FA5}">
                      <a16:colId xmlns:a16="http://schemas.microsoft.com/office/drawing/2014/main" xmlns="" val="3293519950"/>
                    </a:ext>
                  </a:extLst>
                </a:gridCol>
                <a:gridCol w="527413">
                  <a:extLst>
                    <a:ext uri="{9D8B030D-6E8A-4147-A177-3AD203B41FA5}">
                      <a16:colId xmlns:a16="http://schemas.microsoft.com/office/drawing/2014/main" xmlns="" val="2800918580"/>
                    </a:ext>
                  </a:extLst>
                </a:gridCol>
                <a:gridCol w="527413">
                  <a:extLst>
                    <a:ext uri="{9D8B030D-6E8A-4147-A177-3AD203B41FA5}">
                      <a16:colId xmlns:a16="http://schemas.microsoft.com/office/drawing/2014/main" xmlns="" val="3241071773"/>
                    </a:ext>
                  </a:extLst>
                </a:gridCol>
              </a:tblGrid>
              <a:tr h="526121"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marL="121360" marR="121360" marT="60680" marB="60680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F</a:t>
                      </a:r>
                    </a:p>
                  </a:txBody>
                  <a:tcPr marL="121360" marR="121360" marT="60680" marB="60680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L</a:t>
                      </a:r>
                    </a:p>
                  </a:txBody>
                  <a:tcPr marL="121360" marR="121360" marT="60680" marB="60680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E</a:t>
                      </a:r>
                    </a:p>
                  </a:txBody>
                  <a:tcPr marL="121360" marR="121360" marT="60680" marB="60680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A</a:t>
                      </a:r>
                    </a:p>
                  </a:txBody>
                  <a:tcPr marL="121360" marR="121360" marT="60680" marB="60680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18466287"/>
                  </a:ext>
                </a:extLst>
              </a:tr>
              <a:tr h="526121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+</a:t>
                      </a:r>
                    </a:p>
                  </a:txBody>
                  <a:tcPr marL="121360" marR="121360" marT="60680" marB="60680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M</a:t>
                      </a:r>
                    </a:p>
                  </a:txBody>
                  <a:tcPr marL="121360" marR="121360" marT="60680" marB="60680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O</a:t>
                      </a:r>
                    </a:p>
                  </a:txBody>
                  <a:tcPr marL="121360" marR="121360" marT="60680" marB="60680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L</a:t>
                      </a:r>
                    </a:p>
                  </a:txBody>
                  <a:tcPr marL="121360" marR="121360" marT="60680" marB="60680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E</a:t>
                      </a:r>
                    </a:p>
                  </a:txBody>
                  <a:tcPr marL="121360" marR="121360" marT="60680" marB="60680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13641460"/>
                  </a:ext>
                </a:extLst>
              </a:tr>
              <a:tr h="526121">
                <a:tc>
                  <a:txBody>
                    <a:bodyPr/>
                    <a:lstStyle/>
                    <a:p>
                      <a:pPr algn="ctr"/>
                      <a:endParaRPr lang="en-GB" sz="2400" b="1" dirty="0"/>
                    </a:p>
                  </a:txBody>
                  <a:tcPr marL="121360" marR="121360" marT="60680" marB="60680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P</a:t>
                      </a:r>
                    </a:p>
                  </a:txBody>
                  <a:tcPr marL="121360" marR="121360" marT="60680" marB="60680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E</a:t>
                      </a:r>
                    </a:p>
                  </a:txBody>
                  <a:tcPr marL="121360" marR="121360" marT="60680" marB="60680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S</a:t>
                      </a:r>
                    </a:p>
                  </a:txBody>
                  <a:tcPr marL="121360" marR="121360" marT="60680" marB="60680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T</a:t>
                      </a:r>
                    </a:p>
                  </a:txBody>
                  <a:tcPr marL="121360" marR="121360" marT="60680" marB="60680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04903630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07E0E7D-A8A4-4752-9798-17F1ABBB73C6}"/>
              </a:ext>
            </a:extLst>
          </p:cNvPr>
          <p:cNvSpPr/>
          <p:nvPr/>
        </p:nvSpPr>
        <p:spPr>
          <a:xfrm>
            <a:off x="5114067" y="5528039"/>
            <a:ext cx="26725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 b="1" dirty="0"/>
              <a:t>flea + mole = pest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8AF42E6B-3A68-418A-A9C7-C31B2647EC72}"/>
              </a:ext>
            </a:extLst>
          </p:cNvPr>
          <p:cNvSpPr/>
          <p:nvPr/>
        </p:nvSpPr>
        <p:spPr>
          <a:xfrm>
            <a:off x="755650" y="4631608"/>
            <a:ext cx="2488712" cy="1461217"/>
          </a:xfrm>
          <a:prstGeom prst="rect">
            <a:avLst/>
          </a:prstGeom>
          <a:solidFill>
            <a:schemeClr val="bg1"/>
          </a:solidFill>
          <a:ln w="28575">
            <a:solidFill>
              <a:srgbClr val="E950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/>
          <a:lstStyle/>
          <a:p>
            <a:pPr>
              <a:spcAft>
                <a:spcPts val="600"/>
              </a:spcAft>
            </a:pPr>
            <a:r>
              <a:rPr lang="en-GB" sz="1600" dirty="0">
                <a:solidFill>
                  <a:schemeClr val="tx1"/>
                </a:solidFill>
              </a:rPr>
              <a:t>Click here to get clues for one possible solution. 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6AC65E1D-9322-4872-B070-B2987C04D545}"/>
              </a:ext>
            </a:extLst>
          </p:cNvPr>
          <p:cNvSpPr txBox="1"/>
          <p:nvPr/>
        </p:nvSpPr>
        <p:spPr>
          <a:xfrm>
            <a:off x="755650" y="5305329"/>
            <a:ext cx="2488712" cy="787496"/>
          </a:xfrm>
          <a:prstGeom prst="rect">
            <a:avLst/>
          </a:prstGeom>
          <a:solidFill>
            <a:srgbClr val="E9506C"/>
          </a:solidFill>
          <a:ln w="28575">
            <a:solidFill>
              <a:srgbClr val="E9506C"/>
            </a:solidFill>
          </a:ln>
        </p:spPr>
        <p:txBody>
          <a:bodyPr wrap="square" lIns="108000" tIns="108000" rIns="108000" bIns="108000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de-DE" sz="1600" b="1" dirty="0">
                <a:solidFill>
                  <a:schemeClr val="bg1"/>
                </a:solidFill>
              </a:rPr>
              <a:t>Hint 1: E = 4</a:t>
            </a:r>
          </a:p>
          <a:p>
            <a:pPr algn="ctr">
              <a:spcAft>
                <a:spcPts val="600"/>
              </a:spcAft>
            </a:pPr>
            <a:r>
              <a:rPr lang="de-DE" sz="1600" b="1" dirty="0">
                <a:solidFill>
                  <a:schemeClr val="bg1"/>
                </a:solidFill>
              </a:rPr>
              <a:t>Hint 2: S = 7</a:t>
            </a:r>
            <a:endParaRPr lang="en-GB" sz="1600" b="1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D702426-4189-45D9-A796-058EE49D4B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027" y="3597104"/>
            <a:ext cx="816822" cy="8705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569D620-162C-4978-A8C7-C7364A1669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963" y="3651621"/>
            <a:ext cx="2016019" cy="78749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0932515-045C-4D61-B46B-2F385E5F6BCD}"/>
              </a:ext>
            </a:extLst>
          </p:cNvPr>
          <p:cNvSpPr/>
          <p:nvPr/>
        </p:nvSpPr>
        <p:spPr>
          <a:xfrm>
            <a:off x="445574" y="702863"/>
            <a:ext cx="6215576" cy="355276"/>
          </a:xfrm>
          <a:prstGeom prst="rect">
            <a:avLst/>
          </a:prstGeom>
          <a:solidFill>
            <a:srgbClr val="072F54"/>
          </a:solidFill>
        </p:spPr>
        <p:txBody>
          <a:bodyPr wrap="square" lIns="180000" tIns="36000" rIns="180000" bIns="72000" anchor="ctr">
            <a:spAutoFit/>
          </a:bodyPr>
          <a:lstStyle/>
          <a:p>
            <a:r>
              <a:rPr lang="en-GB" altLang="en-US" sz="1600" b="1" dirty="0">
                <a:solidFill>
                  <a:schemeClr val="bg1"/>
                </a:solidFill>
              </a:rPr>
              <a:t>Add Whole Numbers with More Than 4 Digits (Column Method)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71030B71-07DC-42E7-9B78-313AF5A506A1}"/>
              </a:ext>
            </a:extLst>
          </p:cNvPr>
          <p:cNvSpPr/>
          <p:nvPr/>
        </p:nvSpPr>
        <p:spPr>
          <a:xfrm>
            <a:off x="6661150" y="702863"/>
            <a:ext cx="1141417" cy="355276"/>
          </a:xfrm>
          <a:prstGeom prst="rect">
            <a:avLst/>
          </a:prstGeom>
          <a:solidFill>
            <a:srgbClr val="00529C"/>
          </a:solidFill>
        </p:spPr>
        <p:txBody>
          <a:bodyPr wrap="square" lIns="180000" tIns="36000" rIns="180000" bIns="72000" anchor="ctr">
            <a:spAutoFit/>
          </a:bodyPr>
          <a:lstStyle/>
          <a:p>
            <a:pPr algn="ctr"/>
            <a:r>
              <a:rPr lang="en-GB" altLang="en-US" sz="1600" b="1" dirty="0">
                <a:solidFill>
                  <a:schemeClr val="bg1"/>
                </a:solidFill>
              </a:rPr>
              <a:t>Deepest</a:t>
            </a:r>
            <a:endParaRPr lang="en-GB" sz="1600" b="1" dirty="0">
              <a:solidFill>
                <a:schemeClr val="bg1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A009E55B-578B-462E-BC47-2B398FF5B75A}"/>
              </a:ext>
            </a:extLst>
          </p:cNvPr>
          <p:cNvCxnSpPr/>
          <p:nvPr/>
        </p:nvCxnSpPr>
        <p:spPr>
          <a:xfrm>
            <a:off x="6661150" y="698268"/>
            <a:ext cx="0" cy="39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C7641F35-19FA-4DD7-BE57-5867640B3E4F}"/>
              </a:ext>
            </a:extLst>
          </p:cNvPr>
          <p:cNvSpPr/>
          <p:nvPr/>
        </p:nvSpPr>
        <p:spPr>
          <a:xfrm>
            <a:off x="755650" y="4631608"/>
            <a:ext cx="2488712" cy="1461217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/>
          <a:lstStyle/>
          <a:p>
            <a:pPr>
              <a:spcAft>
                <a:spcPts val="600"/>
              </a:spcAft>
            </a:pPr>
            <a:endParaRPr lang="en-GB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888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7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250" y="532799"/>
            <a:ext cx="702000" cy="70200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624FA8AB-83EC-40A1-8057-0ABEB7C4E1F7}"/>
              </a:ext>
            </a:extLst>
          </p:cNvPr>
          <p:cNvSpPr/>
          <p:nvPr/>
        </p:nvSpPr>
        <p:spPr>
          <a:xfrm>
            <a:off x="755650" y="1449388"/>
            <a:ext cx="7632700" cy="495108"/>
          </a:xfrm>
          <a:prstGeom prst="rect">
            <a:avLst/>
          </a:prstGeom>
          <a:solidFill>
            <a:schemeClr val="bg1"/>
          </a:solidFill>
          <a:ln w="28575">
            <a:solidFill>
              <a:srgbClr val="F082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n-GB" dirty="0">
                <a:solidFill>
                  <a:schemeClr val="tx1"/>
                </a:solidFill>
              </a:rPr>
              <a:t>Here is a possible solution.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377B2C18-0482-4FD1-93BA-17EE32C718F7}"/>
              </a:ext>
            </a:extLst>
          </p:cNvPr>
          <p:cNvSpPr txBox="1"/>
          <p:nvPr/>
        </p:nvSpPr>
        <p:spPr>
          <a:xfrm>
            <a:off x="755650" y="1938734"/>
            <a:ext cx="7632700" cy="495108"/>
          </a:xfrm>
          <a:prstGeom prst="rect">
            <a:avLst/>
          </a:prstGeom>
          <a:solidFill>
            <a:srgbClr val="F08213"/>
          </a:solidFill>
          <a:ln w="28575">
            <a:solidFill>
              <a:srgbClr val="F08213"/>
            </a:solidFill>
          </a:ln>
        </p:spPr>
        <p:txBody>
          <a:bodyPr wrap="square" lIns="108000" tIns="108000" rIns="108000" bIns="10800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b="1" dirty="0">
                <a:solidFill>
                  <a:schemeClr val="bg1"/>
                </a:solidFill>
              </a:rPr>
              <a:t>How many other solutions can you find?</a:t>
            </a:r>
          </a:p>
        </p:txBody>
      </p:sp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xmlns="" id="{FAAA5F69-03E9-42D9-BEC7-2145DCFBE7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404990"/>
              </p:ext>
            </p:extLst>
          </p:nvPr>
        </p:nvGraphicFramePr>
        <p:xfrm>
          <a:off x="4787412" y="2825091"/>
          <a:ext cx="3334780" cy="19959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6956">
                  <a:extLst>
                    <a:ext uri="{9D8B030D-6E8A-4147-A177-3AD203B41FA5}">
                      <a16:colId xmlns:a16="http://schemas.microsoft.com/office/drawing/2014/main" xmlns="" val="2303171863"/>
                    </a:ext>
                  </a:extLst>
                </a:gridCol>
                <a:gridCol w="666956">
                  <a:extLst>
                    <a:ext uri="{9D8B030D-6E8A-4147-A177-3AD203B41FA5}">
                      <a16:colId xmlns:a16="http://schemas.microsoft.com/office/drawing/2014/main" xmlns="" val="65627592"/>
                    </a:ext>
                  </a:extLst>
                </a:gridCol>
                <a:gridCol w="666956">
                  <a:extLst>
                    <a:ext uri="{9D8B030D-6E8A-4147-A177-3AD203B41FA5}">
                      <a16:colId xmlns:a16="http://schemas.microsoft.com/office/drawing/2014/main" xmlns="" val="3293519950"/>
                    </a:ext>
                  </a:extLst>
                </a:gridCol>
                <a:gridCol w="666956">
                  <a:extLst>
                    <a:ext uri="{9D8B030D-6E8A-4147-A177-3AD203B41FA5}">
                      <a16:colId xmlns:a16="http://schemas.microsoft.com/office/drawing/2014/main" xmlns="" val="2800918580"/>
                    </a:ext>
                  </a:extLst>
                </a:gridCol>
                <a:gridCol w="666956">
                  <a:extLst>
                    <a:ext uri="{9D8B030D-6E8A-4147-A177-3AD203B41FA5}">
                      <a16:colId xmlns:a16="http://schemas.microsoft.com/office/drawing/2014/main" xmlns="" val="3241071773"/>
                    </a:ext>
                  </a:extLst>
                </a:gridCol>
              </a:tblGrid>
              <a:tr h="665322">
                <a:tc>
                  <a:txBody>
                    <a:bodyPr/>
                    <a:lstStyle/>
                    <a:p>
                      <a:pPr algn="ctr"/>
                      <a:endParaRPr lang="en-GB" sz="3000" dirty="0"/>
                    </a:p>
                  </a:txBody>
                  <a:tcPr marL="153469" marR="153469" marT="76735" marB="76735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b="1" dirty="0"/>
                        <a:t>2</a:t>
                      </a:r>
                    </a:p>
                  </a:txBody>
                  <a:tcPr marL="153469" marR="153469" marT="76735" marB="76735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b="1" dirty="0"/>
                        <a:t>3</a:t>
                      </a:r>
                    </a:p>
                  </a:txBody>
                  <a:tcPr marL="153469" marR="153469" marT="76735" marB="76735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b="1" dirty="0"/>
                        <a:t>4</a:t>
                      </a:r>
                    </a:p>
                  </a:txBody>
                  <a:tcPr marL="153469" marR="153469" marT="76735" marB="76735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b="1" dirty="0"/>
                        <a:t>5</a:t>
                      </a:r>
                    </a:p>
                  </a:txBody>
                  <a:tcPr marL="153469" marR="153469" marT="76735" marB="76735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18466287"/>
                  </a:ext>
                </a:extLst>
              </a:tr>
              <a:tr h="665322">
                <a:tc>
                  <a:txBody>
                    <a:bodyPr/>
                    <a:lstStyle/>
                    <a:p>
                      <a:pPr algn="ctr"/>
                      <a:r>
                        <a:rPr lang="en-GB" sz="3000" b="1" dirty="0"/>
                        <a:t>+</a:t>
                      </a:r>
                    </a:p>
                  </a:txBody>
                  <a:tcPr marL="153469" marR="153469" marT="76735" marB="76735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b="1" dirty="0"/>
                        <a:t>6</a:t>
                      </a:r>
                    </a:p>
                  </a:txBody>
                  <a:tcPr marL="153469" marR="153469" marT="76735" marB="76735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b="1" dirty="0"/>
                        <a:t>1</a:t>
                      </a:r>
                    </a:p>
                  </a:txBody>
                  <a:tcPr marL="153469" marR="153469" marT="76735" marB="76735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b="1" dirty="0"/>
                        <a:t>3</a:t>
                      </a:r>
                    </a:p>
                  </a:txBody>
                  <a:tcPr marL="153469" marR="153469" marT="76735" marB="76735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b="1" dirty="0"/>
                        <a:t>4</a:t>
                      </a:r>
                    </a:p>
                  </a:txBody>
                  <a:tcPr marL="153469" marR="153469" marT="76735" marB="76735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13641460"/>
                  </a:ext>
                </a:extLst>
              </a:tr>
              <a:tr h="665322">
                <a:tc>
                  <a:txBody>
                    <a:bodyPr/>
                    <a:lstStyle/>
                    <a:p>
                      <a:pPr algn="ctr"/>
                      <a:endParaRPr lang="en-GB" sz="3000" b="1" dirty="0"/>
                    </a:p>
                  </a:txBody>
                  <a:tcPr marL="153469" marR="153469" marT="76735" marB="76735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b="1" dirty="0"/>
                        <a:t>8</a:t>
                      </a:r>
                    </a:p>
                  </a:txBody>
                  <a:tcPr marL="153469" marR="153469" marT="76735" marB="76735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b="1" dirty="0"/>
                        <a:t>4</a:t>
                      </a:r>
                    </a:p>
                  </a:txBody>
                  <a:tcPr marL="153469" marR="153469" marT="76735" marB="76735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b="1" dirty="0"/>
                        <a:t>7</a:t>
                      </a:r>
                    </a:p>
                  </a:txBody>
                  <a:tcPr marL="153469" marR="153469" marT="76735" marB="76735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b="1" dirty="0"/>
                        <a:t>9</a:t>
                      </a:r>
                    </a:p>
                  </a:txBody>
                  <a:tcPr marL="153469" marR="153469" marT="76735" marB="76735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04903630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07E0E7D-A8A4-4752-9798-17F1ABBB73C6}"/>
              </a:ext>
            </a:extLst>
          </p:cNvPr>
          <p:cNvSpPr/>
          <p:nvPr/>
        </p:nvSpPr>
        <p:spPr>
          <a:xfrm>
            <a:off x="5103697" y="5408612"/>
            <a:ext cx="29001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 b="1" dirty="0"/>
              <a:t>2345 + 6134 = 8479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xmlns="" id="{75493936-766F-403A-9F1D-4D86EC4493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0254240"/>
              </p:ext>
            </p:extLst>
          </p:nvPr>
        </p:nvGraphicFramePr>
        <p:xfrm>
          <a:off x="1021808" y="2825091"/>
          <a:ext cx="3334780" cy="19959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6956">
                  <a:extLst>
                    <a:ext uri="{9D8B030D-6E8A-4147-A177-3AD203B41FA5}">
                      <a16:colId xmlns:a16="http://schemas.microsoft.com/office/drawing/2014/main" xmlns="" val="2303171863"/>
                    </a:ext>
                  </a:extLst>
                </a:gridCol>
                <a:gridCol w="666956">
                  <a:extLst>
                    <a:ext uri="{9D8B030D-6E8A-4147-A177-3AD203B41FA5}">
                      <a16:colId xmlns:a16="http://schemas.microsoft.com/office/drawing/2014/main" xmlns="" val="65627592"/>
                    </a:ext>
                  </a:extLst>
                </a:gridCol>
                <a:gridCol w="666956">
                  <a:extLst>
                    <a:ext uri="{9D8B030D-6E8A-4147-A177-3AD203B41FA5}">
                      <a16:colId xmlns:a16="http://schemas.microsoft.com/office/drawing/2014/main" xmlns="" val="3293519950"/>
                    </a:ext>
                  </a:extLst>
                </a:gridCol>
                <a:gridCol w="666956">
                  <a:extLst>
                    <a:ext uri="{9D8B030D-6E8A-4147-A177-3AD203B41FA5}">
                      <a16:colId xmlns:a16="http://schemas.microsoft.com/office/drawing/2014/main" xmlns="" val="2800918580"/>
                    </a:ext>
                  </a:extLst>
                </a:gridCol>
                <a:gridCol w="666956">
                  <a:extLst>
                    <a:ext uri="{9D8B030D-6E8A-4147-A177-3AD203B41FA5}">
                      <a16:colId xmlns:a16="http://schemas.microsoft.com/office/drawing/2014/main" xmlns="" val="3241071773"/>
                    </a:ext>
                  </a:extLst>
                </a:gridCol>
              </a:tblGrid>
              <a:tr h="665322">
                <a:tc>
                  <a:txBody>
                    <a:bodyPr/>
                    <a:lstStyle/>
                    <a:p>
                      <a:pPr algn="ctr"/>
                      <a:endParaRPr lang="en-GB" sz="3000" dirty="0"/>
                    </a:p>
                  </a:txBody>
                  <a:tcPr marL="153469" marR="153469" marT="76735" marB="76735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b="1" dirty="0"/>
                        <a:t>F</a:t>
                      </a:r>
                    </a:p>
                  </a:txBody>
                  <a:tcPr marL="153469" marR="153469" marT="76735" marB="76735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b="1" dirty="0"/>
                        <a:t>L</a:t>
                      </a:r>
                    </a:p>
                  </a:txBody>
                  <a:tcPr marL="153469" marR="153469" marT="76735" marB="76735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b="1" dirty="0"/>
                        <a:t>E</a:t>
                      </a:r>
                    </a:p>
                  </a:txBody>
                  <a:tcPr marL="153469" marR="153469" marT="76735" marB="76735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b="1" dirty="0"/>
                        <a:t>A</a:t>
                      </a:r>
                    </a:p>
                  </a:txBody>
                  <a:tcPr marL="153469" marR="153469" marT="76735" marB="76735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18466287"/>
                  </a:ext>
                </a:extLst>
              </a:tr>
              <a:tr h="665322">
                <a:tc>
                  <a:txBody>
                    <a:bodyPr/>
                    <a:lstStyle/>
                    <a:p>
                      <a:pPr algn="ctr"/>
                      <a:r>
                        <a:rPr lang="en-GB" sz="3000" b="1" dirty="0"/>
                        <a:t>+</a:t>
                      </a:r>
                    </a:p>
                  </a:txBody>
                  <a:tcPr marL="153469" marR="153469" marT="76735" marB="76735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b="1" dirty="0"/>
                        <a:t>M</a:t>
                      </a:r>
                    </a:p>
                  </a:txBody>
                  <a:tcPr marL="153469" marR="153469" marT="76735" marB="76735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b="1" dirty="0"/>
                        <a:t>O</a:t>
                      </a:r>
                    </a:p>
                  </a:txBody>
                  <a:tcPr marL="153469" marR="153469" marT="76735" marB="76735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b="1" dirty="0"/>
                        <a:t>L</a:t>
                      </a:r>
                    </a:p>
                  </a:txBody>
                  <a:tcPr marL="153469" marR="153469" marT="76735" marB="76735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b="1" dirty="0"/>
                        <a:t>E</a:t>
                      </a:r>
                    </a:p>
                  </a:txBody>
                  <a:tcPr marL="153469" marR="153469" marT="76735" marB="76735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13641460"/>
                  </a:ext>
                </a:extLst>
              </a:tr>
              <a:tr h="665322">
                <a:tc>
                  <a:txBody>
                    <a:bodyPr/>
                    <a:lstStyle/>
                    <a:p>
                      <a:pPr algn="ctr"/>
                      <a:endParaRPr lang="en-GB" sz="3000" b="1" dirty="0"/>
                    </a:p>
                  </a:txBody>
                  <a:tcPr marL="153469" marR="153469" marT="76735" marB="76735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b="1" dirty="0"/>
                        <a:t>P</a:t>
                      </a:r>
                    </a:p>
                  </a:txBody>
                  <a:tcPr marL="153469" marR="153469" marT="76735" marB="76735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b="1" dirty="0"/>
                        <a:t>E</a:t>
                      </a:r>
                    </a:p>
                  </a:txBody>
                  <a:tcPr marL="153469" marR="153469" marT="76735" marB="76735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b="1" dirty="0"/>
                        <a:t>S</a:t>
                      </a:r>
                    </a:p>
                  </a:txBody>
                  <a:tcPr marL="153469" marR="153469" marT="76735" marB="76735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b="1" dirty="0"/>
                        <a:t>T</a:t>
                      </a:r>
                    </a:p>
                  </a:txBody>
                  <a:tcPr marL="153469" marR="153469" marT="76735" marB="76735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04903630"/>
                  </a:ext>
                </a:extLst>
              </a:tr>
            </a:tbl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F37CA278-B5E8-459D-ABD4-205C786F9AE9}"/>
              </a:ext>
            </a:extLst>
          </p:cNvPr>
          <p:cNvSpPr/>
          <p:nvPr/>
        </p:nvSpPr>
        <p:spPr>
          <a:xfrm>
            <a:off x="1352935" y="5408611"/>
            <a:ext cx="26725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 b="1" dirty="0"/>
              <a:t>flea + mole = pest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E2B9E48F-3DBF-4AAC-A82F-CBF610376324}"/>
              </a:ext>
            </a:extLst>
          </p:cNvPr>
          <p:cNvSpPr/>
          <p:nvPr/>
        </p:nvSpPr>
        <p:spPr>
          <a:xfrm>
            <a:off x="445574" y="702863"/>
            <a:ext cx="6215576" cy="355276"/>
          </a:xfrm>
          <a:prstGeom prst="rect">
            <a:avLst/>
          </a:prstGeom>
          <a:solidFill>
            <a:srgbClr val="072F54"/>
          </a:solidFill>
        </p:spPr>
        <p:txBody>
          <a:bodyPr wrap="square" lIns="180000" tIns="36000" rIns="180000" bIns="72000" anchor="ctr">
            <a:spAutoFit/>
          </a:bodyPr>
          <a:lstStyle/>
          <a:p>
            <a:r>
              <a:rPr lang="en-GB" altLang="en-US" sz="1600" b="1" dirty="0">
                <a:solidFill>
                  <a:schemeClr val="bg1"/>
                </a:solidFill>
              </a:rPr>
              <a:t>Add Whole Numbers with More Than 4 Digits (Column Method)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74801223-963D-46E5-A3D1-844AD640578F}"/>
              </a:ext>
            </a:extLst>
          </p:cNvPr>
          <p:cNvSpPr/>
          <p:nvPr/>
        </p:nvSpPr>
        <p:spPr>
          <a:xfrm>
            <a:off x="6661150" y="702863"/>
            <a:ext cx="1141417" cy="355276"/>
          </a:xfrm>
          <a:prstGeom prst="rect">
            <a:avLst/>
          </a:prstGeom>
          <a:solidFill>
            <a:srgbClr val="00529C"/>
          </a:solidFill>
        </p:spPr>
        <p:txBody>
          <a:bodyPr wrap="square" lIns="180000" tIns="36000" rIns="180000" bIns="72000" anchor="ctr">
            <a:spAutoFit/>
          </a:bodyPr>
          <a:lstStyle/>
          <a:p>
            <a:pPr algn="ctr"/>
            <a:r>
              <a:rPr lang="en-GB" altLang="en-US" sz="1600" b="1" dirty="0">
                <a:solidFill>
                  <a:schemeClr val="bg1"/>
                </a:solidFill>
              </a:rPr>
              <a:t>Deepest</a:t>
            </a:r>
            <a:endParaRPr lang="en-GB" sz="1600" b="1" dirty="0">
              <a:solidFill>
                <a:schemeClr val="bg1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8DF77F3C-ECAA-4638-803C-5A71C3103D50}"/>
              </a:ext>
            </a:extLst>
          </p:cNvPr>
          <p:cNvCxnSpPr/>
          <p:nvPr/>
        </p:nvCxnSpPr>
        <p:spPr>
          <a:xfrm>
            <a:off x="6661150" y="698268"/>
            <a:ext cx="0" cy="39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5839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C3F129B-2D47-483A-A90C-799D2C477CF6}"/>
              </a:ext>
            </a:extLst>
          </p:cNvPr>
          <p:cNvSpPr/>
          <p:nvPr/>
        </p:nvSpPr>
        <p:spPr>
          <a:xfrm>
            <a:off x="4563663" y="1819414"/>
            <a:ext cx="3824688" cy="4273409"/>
          </a:xfrm>
          <a:prstGeom prst="rect">
            <a:avLst/>
          </a:prstGeom>
          <a:solidFill>
            <a:srgbClr val="4EB2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755650" y="1822827"/>
            <a:ext cx="3816349" cy="4269997"/>
          </a:xfrm>
          <a:prstGeom prst="rect">
            <a:avLst/>
          </a:prstGeom>
          <a:solidFill>
            <a:srgbClr val="007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755649" y="1364071"/>
            <a:ext cx="7632701" cy="458757"/>
          </a:xfrm>
          <a:prstGeom prst="rect">
            <a:avLst/>
          </a:prstGeom>
          <a:solidFill>
            <a:srgbClr val="C7E8FD"/>
          </a:solidFill>
        </p:spPr>
        <p:txBody>
          <a:bodyPr wrap="square" lIns="72000" tIns="72000" rIns="72000" bIns="108000">
            <a:spAutoFit/>
          </a:bodyPr>
          <a:lstStyle/>
          <a:p>
            <a:pPr algn="ctr"/>
            <a:r>
              <a:rPr lang="en-GB" dirty="0"/>
              <a:t>Dive in by completing your own activity!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1B74EBF-AD1B-4DC1-AB71-6B21B868FC7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5" t="500" r="27421" b="1"/>
          <a:stretch/>
        </p:blipFill>
        <p:spPr>
          <a:xfrm>
            <a:off x="755650" y="1819415"/>
            <a:ext cx="3818059" cy="427340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23B3C386-037D-47BC-B81B-E45DB0C567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123" y="2032606"/>
            <a:ext cx="2722089" cy="385043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A410F3B9-A120-4B78-B8FC-DBBE2542D0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426" y="2032606"/>
            <a:ext cx="2722089" cy="385043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23B3C386-037D-47BC-B81B-E45DB0C5678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72"/>
          <a:stretch/>
        </p:blipFill>
        <p:spPr>
          <a:xfrm rot="1560000">
            <a:off x="2546728" y="2887441"/>
            <a:ext cx="779816" cy="2209314"/>
          </a:xfrm>
          <a:prstGeom prst="rect">
            <a:avLst/>
          </a:prstGeom>
          <a:effectLst/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857"/>
          <a:stretch/>
        </p:blipFill>
        <p:spPr>
          <a:xfrm rot="1585402">
            <a:off x="1058546" y="2307572"/>
            <a:ext cx="1592904" cy="1445259"/>
          </a:xfrm>
          <a:prstGeom prst="rect">
            <a:avLst/>
          </a:prstGeom>
        </p:spPr>
      </p:pic>
      <p:pic>
        <p:nvPicPr>
          <p:cNvPr id="22" name="Boy Writing">
            <a:extLst>
              <a:ext uri="{FF2B5EF4-FFF2-40B4-BE49-F238E27FC236}">
                <a16:creationId xmlns:a16="http://schemas.microsoft.com/office/drawing/2014/main" xmlns="" id="{59E92074-8F0A-4A38-87B2-6E07FF3C864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" t="622" r="32362"/>
          <a:stretch/>
        </p:blipFill>
        <p:spPr>
          <a:xfrm>
            <a:off x="755650" y="1928692"/>
            <a:ext cx="4038155" cy="416413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86BE950-6A3B-4793-8B59-2F1628AB788C}"/>
              </a:ext>
            </a:extLst>
          </p:cNvPr>
          <p:cNvSpPr/>
          <p:nvPr/>
        </p:nvSpPr>
        <p:spPr>
          <a:xfrm>
            <a:off x="445574" y="702863"/>
            <a:ext cx="6215576" cy="355276"/>
          </a:xfrm>
          <a:prstGeom prst="rect">
            <a:avLst/>
          </a:prstGeom>
          <a:solidFill>
            <a:srgbClr val="072F54"/>
          </a:solidFill>
        </p:spPr>
        <p:txBody>
          <a:bodyPr wrap="square" lIns="180000" tIns="36000" rIns="180000" bIns="72000" anchor="ctr">
            <a:spAutoFit/>
          </a:bodyPr>
          <a:lstStyle/>
          <a:p>
            <a:r>
              <a:rPr lang="en-GB" altLang="en-US" sz="1600" b="1" dirty="0">
                <a:solidFill>
                  <a:schemeClr val="bg1"/>
                </a:solidFill>
              </a:rPr>
              <a:t>Add Whole Numbers with More Than 4 Digits (Column Method)</a:t>
            </a:r>
            <a:endParaRPr lang="en-GB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27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461962" y="762000"/>
            <a:ext cx="8220075" cy="65231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14482"/>
                </a:solidFill>
                <a:effectLst/>
                <a:uLnTx/>
                <a:uFillTx/>
                <a:latin typeface="Tuffy-TTF" panose="020B0603060100000000" pitchFamily="34" charset="0"/>
                <a:ea typeface="Tuffy" panose="020B0603060100000000" pitchFamily="34" charset="0"/>
                <a:cs typeface="Arial" panose="020B0604020202020204" pitchFamily="34" charset="0"/>
              </a:rPr>
              <a:t>Diving into Mastery Guidance for Educators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A04B34F-55C5-40A6-8A7E-881778633952}"/>
              </a:ext>
            </a:extLst>
          </p:cNvPr>
          <p:cNvSpPr/>
          <p:nvPr/>
        </p:nvSpPr>
        <p:spPr>
          <a:xfrm>
            <a:off x="761153" y="1994284"/>
            <a:ext cx="3196589" cy="3795053"/>
          </a:xfrm>
          <a:prstGeom prst="rect">
            <a:avLst/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winkl" pitchFamily="50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9943" y="1341966"/>
            <a:ext cx="76231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600" dirty="0">
                <a:latin typeface="Tuffy" panose="020B0603060100000000" pitchFamily="34" charset="0"/>
                <a:ea typeface="Tuffy" panose="020B0603060100000000" pitchFamily="34" charset="0"/>
              </a:rPr>
              <a:t>Each activity sheet is split into three sections, diving, deeper and deepest, which are represented by the following icons: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7C4EA92-F36C-4499-A738-0B1DDBF02EE5}"/>
              </a:ext>
            </a:extLst>
          </p:cNvPr>
          <p:cNvSpPr/>
          <p:nvPr/>
        </p:nvSpPr>
        <p:spPr>
          <a:xfrm>
            <a:off x="4184822" y="1936618"/>
            <a:ext cx="4208289" cy="24622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/>
            <a:r>
              <a:rPr lang="en-GB" sz="3200" dirty="0">
                <a:latin typeface="Tuffy" panose="020B0603060100000000" pitchFamily="34" charset="0"/>
                <a:ea typeface="Tuffy" panose="020B0603060100000000" pitchFamily="34" charset="0"/>
              </a:rPr>
              <a:t>Always start with diving. If that is easy, then try deeper. For an extra challenge try deepest (do all three) !</a:t>
            </a:r>
            <a:endParaRPr lang="en-GB" sz="3200" dirty="0">
              <a:latin typeface="Tuffy" panose="020B0603060100000000" pitchFamily="34" charset="0"/>
              <a:ea typeface="Tuffy" panose="020B0603060100000000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213030" y="2423057"/>
            <a:ext cx="2292835" cy="2937506"/>
            <a:chOff x="1213030" y="2423057"/>
            <a:chExt cx="2292835" cy="293750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82F8BBE3-D3F3-4DE6-A818-2D773F20B1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3030" y="2423057"/>
              <a:ext cx="868680" cy="86868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164A8FE3-B06C-4E40-977F-4F3E0ACC2A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3030" y="3457470"/>
              <a:ext cx="868680" cy="86868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788CE03C-10B4-46B1-849A-0D1B9CBCCE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3030" y="4491883"/>
              <a:ext cx="868680" cy="868680"/>
            </a:xfrm>
            <a:prstGeom prst="rect">
              <a:avLst/>
            </a:prstGeom>
          </p:spPr>
        </p:pic>
        <p:sp>
          <p:nvSpPr>
            <p:cNvPr id="11" name="Arrow: Pentagon 11">
              <a:extLst>
                <a:ext uri="{FF2B5EF4-FFF2-40B4-BE49-F238E27FC236}">
                  <a16:creationId xmlns:a16="http://schemas.microsoft.com/office/drawing/2014/main" xmlns="" id="{602133B5-7961-4F75-A2BE-B73C6DB63E21}"/>
                </a:ext>
              </a:extLst>
            </p:cNvPr>
            <p:cNvSpPr/>
            <p:nvPr/>
          </p:nvSpPr>
          <p:spPr>
            <a:xfrm flipH="1">
              <a:off x="2180298" y="2674517"/>
              <a:ext cx="1325567" cy="365760"/>
            </a:xfrm>
            <a:prstGeom prst="homePlate">
              <a:avLst/>
            </a:prstGeom>
            <a:solidFill>
              <a:srgbClr val="4EB2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72000" rtlCol="0" anchor="ctr"/>
            <a:lstStyle/>
            <a:p>
              <a:pPr algn="ctr"/>
              <a:r>
                <a:rPr lang="en-GB" b="1" kern="0" dirty="0">
                  <a:solidFill>
                    <a:schemeClr val="bg1"/>
                  </a:solidFill>
                  <a:latin typeface="Tuffy-TTF" panose="020B0603060100000000" pitchFamily="34" charset="0"/>
                  <a:ea typeface="Tuffy" panose="020B0603060100000000" pitchFamily="34" charset="0"/>
                  <a:cs typeface="Arial" panose="020B0604020202020204" pitchFamily="34" charset="0"/>
                </a:rPr>
                <a:t>Diving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Arrow: Pentagon 12">
              <a:extLst>
                <a:ext uri="{FF2B5EF4-FFF2-40B4-BE49-F238E27FC236}">
                  <a16:creationId xmlns:a16="http://schemas.microsoft.com/office/drawing/2014/main" xmlns="" id="{D99180F2-5FC9-4895-9C62-0CB9474D9C82}"/>
                </a:ext>
              </a:extLst>
            </p:cNvPr>
            <p:cNvSpPr/>
            <p:nvPr/>
          </p:nvSpPr>
          <p:spPr>
            <a:xfrm flipH="1">
              <a:off x="2180298" y="3708930"/>
              <a:ext cx="1325567" cy="365760"/>
            </a:xfrm>
            <a:prstGeom prst="homePlate">
              <a:avLst/>
            </a:prstGeom>
            <a:solidFill>
              <a:srgbClr val="007A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72000" rtlCol="0" anchor="ctr"/>
            <a:lstStyle/>
            <a:p>
              <a:pPr algn="ctr"/>
              <a:r>
                <a:rPr lang="en-GB" b="1" kern="0" dirty="0">
                  <a:solidFill>
                    <a:schemeClr val="bg1"/>
                  </a:solidFill>
                  <a:latin typeface="Tuffy-TTF" panose="020B0603060100000000" pitchFamily="34" charset="0"/>
                  <a:ea typeface="Tuffy" panose="020B0603060100000000" pitchFamily="34" charset="0"/>
                  <a:cs typeface="Arial" panose="020B0604020202020204" pitchFamily="34" charset="0"/>
                </a:rPr>
                <a:t>Deeper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Arrow: Pentagon 13">
              <a:extLst>
                <a:ext uri="{FF2B5EF4-FFF2-40B4-BE49-F238E27FC236}">
                  <a16:creationId xmlns:a16="http://schemas.microsoft.com/office/drawing/2014/main" xmlns="" id="{6997B7B1-BA29-4830-B759-33B615380048}"/>
                </a:ext>
              </a:extLst>
            </p:cNvPr>
            <p:cNvSpPr/>
            <p:nvPr/>
          </p:nvSpPr>
          <p:spPr>
            <a:xfrm flipH="1">
              <a:off x="2180298" y="4743343"/>
              <a:ext cx="1325567" cy="365760"/>
            </a:xfrm>
            <a:prstGeom prst="homePlate">
              <a:avLst/>
            </a:prstGeom>
            <a:solidFill>
              <a:srgbClr val="0052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72000" rtlCol="0" anchor="ctr"/>
            <a:lstStyle/>
            <a:p>
              <a:pPr algn="ctr"/>
              <a:r>
                <a:rPr lang="en-GB" b="1" kern="0" dirty="0">
                  <a:solidFill>
                    <a:schemeClr val="bg1"/>
                  </a:solidFill>
                  <a:latin typeface="Tuffy-TTF" panose="020B0603060100000000" pitchFamily="34" charset="0"/>
                  <a:ea typeface="Tuffy" panose="020B0603060100000000" pitchFamily="34" charset="0"/>
                  <a:cs typeface="Arial" panose="020B0604020202020204" pitchFamily="34" charset="0"/>
                </a:rPr>
                <a:t>Deepest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4850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+mn-lt"/>
              </a:rPr>
              <a:t>Aim</a:t>
            </a:r>
          </a:p>
        </p:txBody>
      </p:sp>
      <p:sp>
        <p:nvSpPr>
          <p:cNvPr id="14" name="Content Placeholder 15"/>
          <p:cNvSpPr txBox="1">
            <a:spLocks/>
          </p:cNvSpPr>
          <p:nvPr/>
        </p:nvSpPr>
        <p:spPr>
          <a:xfrm>
            <a:off x="628650" y="1127760"/>
            <a:ext cx="7886700" cy="1409700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GB" dirty="0">
                <a:solidFill>
                  <a:srgbClr val="000000"/>
                </a:solidFill>
              </a:rPr>
              <a:t>Add and subtract whole numbers with more than 4 digits, including using formal written methods.</a:t>
            </a:r>
          </a:p>
        </p:txBody>
      </p:sp>
    </p:spTree>
    <p:extLst>
      <p:ext uri="{BB962C8B-B14F-4D97-AF65-F5344CB8AC3E}">
        <p14:creationId xmlns:p14="http://schemas.microsoft.com/office/powerpoint/2010/main" val="3643935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E43F596-FEA4-4D1F-BFA4-907608F81BEA}"/>
              </a:ext>
            </a:extLst>
          </p:cNvPr>
          <p:cNvSpPr/>
          <p:nvPr/>
        </p:nvSpPr>
        <p:spPr>
          <a:xfrm>
            <a:off x="755650" y="1449638"/>
            <a:ext cx="7632700" cy="4608262"/>
          </a:xfrm>
          <a:prstGeom prst="rect">
            <a:avLst/>
          </a:prstGeom>
          <a:solidFill>
            <a:schemeClr val="bg1"/>
          </a:solidFill>
          <a:ln w="28575">
            <a:solidFill>
              <a:srgbClr val="F082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636F644-417D-4590-9BB2-AEFEE15E14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404" y="3971102"/>
            <a:ext cx="3170846" cy="1931894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6549CFB1-0C59-4E5D-88B2-CEE71D8A26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169273"/>
              </p:ext>
            </p:extLst>
          </p:nvPr>
        </p:nvGraphicFramePr>
        <p:xfrm>
          <a:off x="1006577" y="2438428"/>
          <a:ext cx="1980000" cy="1188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6000">
                  <a:extLst>
                    <a:ext uri="{9D8B030D-6E8A-4147-A177-3AD203B41FA5}">
                      <a16:colId xmlns:a16="http://schemas.microsoft.com/office/drawing/2014/main" xmlns="" val="2303171863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xmlns="" val="2260610357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xmlns="" val="65627592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xmlns="" val="3293519950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xmlns="" val="2800918580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1846628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1364146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04903630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xmlns="" id="{81944AC3-5F14-4DFD-8849-3733BBD126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0769016"/>
              </p:ext>
            </p:extLst>
          </p:nvPr>
        </p:nvGraphicFramePr>
        <p:xfrm>
          <a:off x="3582000" y="2438428"/>
          <a:ext cx="1980000" cy="1188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0000">
                  <a:extLst>
                    <a:ext uri="{9D8B030D-6E8A-4147-A177-3AD203B41FA5}">
                      <a16:colId xmlns:a16="http://schemas.microsoft.com/office/drawing/2014/main" xmlns="" val="2303171863"/>
                    </a:ext>
                  </a:extLst>
                </a:gridCol>
                <a:gridCol w="330000">
                  <a:extLst>
                    <a:ext uri="{9D8B030D-6E8A-4147-A177-3AD203B41FA5}">
                      <a16:colId xmlns:a16="http://schemas.microsoft.com/office/drawing/2014/main" xmlns="" val="990170329"/>
                    </a:ext>
                  </a:extLst>
                </a:gridCol>
                <a:gridCol w="330000">
                  <a:extLst>
                    <a:ext uri="{9D8B030D-6E8A-4147-A177-3AD203B41FA5}">
                      <a16:colId xmlns:a16="http://schemas.microsoft.com/office/drawing/2014/main" xmlns="" val="2260610357"/>
                    </a:ext>
                  </a:extLst>
                </a:gridCol>
                <a:gridCol w="330000">
                  <a:extLst>
                    <a:ext uri="{9D8B030D-6E8A-4147-A177-3AD203B41FA5}">
                      <a16:colId xmlns:a16="http://schemas.microsoft.com/office/drawing/2014/main" xmlns="" val="65627592"/>
                    </a:ext>
                  </a:extLst>
                </a:gridCol>
                <a:gridCol w="330000">
                  <a:extLst>
                    <a:ext uri="{9D8B030D-6E8A-4147-A177-3AD203B41FA5}">
                      <a16:colId xmlns:a16="http://schemas.microsoft.com/office/drawing/2014/main" xmlns="" val="3293519950"/>
                    </a:ext>
                  </a:extLst>
                </a:gridCol>
                <a:gridCol w="330000">
                  <a:extLst>
                    <a:ext uri="{9D8B030D-6E8A-4147-A177-3AD203B41FA5}">
                      <a16:colId xmlns:a16="http://schemas.microsoft.com/office/drawing/2014/main" xmlns="" val="2800918580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1846628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1364146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04903630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xmlns="" id="{B1A2EAFF-2DCF-44F0-AA2C-B5402D06F0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670384"/>
              </p:ext>
            </p:extLst>
          </p:nvPr>
        </p:nvGraphicFramePr>
        <p:xfrm>
          <a:off x="6157423" y="2438428"/>
          <a:ext cx="1980000" cy="1188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0000">
                  <a:extLst>
                    <a:ext uri="{9D8B030D-6E8A-4147-A177-3AD203B41FA5}">
                      <a16:colId xmlns:a16="http://schemas.microsoft.com/office/drawing/2014/main" xmlns="" val="2303171863"/>
                    </a:ext>
                  </a:extLst>
                </a:gridCol>
                <a:gridCol w="330000">
                  <a:extLst>
                    <a:ext uri="{9D8B030D-6E8A-4147-A177-3AD203B41FA5}">
                      <a16:colId xmlns:a16="http://schemas.microsoft.com/office/drawing/2014/main" xmlns="" val="2260610357"/>
                    </a:ext>
                  </a:extLst>
                </a:gridCol>
                <a:gridCol w="330000">
                  <a:extLst>
                    <a:ext uri="{9D8B030D-6E8A-4147-A177-3AD203B41FA5}">
                      <a16:colId xmlns:a16="http://schemas.microsoft.com/office/drawing/2014/main" xmlns="" val="65627592"/>
                    </a:ext>
                  </a:extLst>
                </a:gridCol>
                <a:gridCol w="330000">
                  <a:extLst>
                    <a:ext uri="{9D8B030D-6E8A-4147-A177-3AD203B41FA5}">
                      <a16:colId xmlns:a16="http://schemas.microsoft.com/office/drawing/2014/main" xmlns="" val="3293519950"/>
                    </a:ext>
                  </a:extLst>
                </a:gridCol>
                <a:gridCol w="330000">
                  <a:extLst>
                    <a:ext uri="{9D8B030D-6E8A-4147-A177-3AD203B41FA5}">
                      <a16:colId xmlns:a16="http://schemas.microsoft.com/office/drawing/2014/main" xmlns="" val="2800918580"/>
                    </a:ext>
                  </a:extLst>
                </a:gridCol>
                <a:gridCol w="330000">
                  <a:extLst>
                    <a:ext uri="{9D8B030D-6E8A-4147-A177-3AD203B41FA5}">
                      <a16:colId xmlns:a16="http://schemas.microsoft.com/office/drawing/2014/main" xmlns="" val="3241071773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1846628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1364146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04903630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830866F-58AA-4213-AFD1-4A7F919ABC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094" y="532799"/>
            <a:ext cx="700156" cy="7001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5650" y="1449638"/>
            <a:ext cx="7632700" cy="772107"/>
          </a:xfrm>
          <a:prstGeom prst="rect">
            <a:avLst/>
          </a:prstGeom>
          <a:solidFill>
            <a:srgbClr val="F08213"/>
          </a:solidFill>
          <a:ln w="28575">
            <a:solidFill>
              <a:srgbClr val="F08213"/>
            </a:solidFill>
          </a:ln>
        </p:spPr>
        <p:txBody>
          <a:bodyPr wrap="square" lIns="108000" tIns="108000" rIns="108000" bIns="108000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Complete these addition calculations. You may want to use place value counters to help you.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676A13D-62B4-4DBD-83AA-EA060E987F75}"/>
              </a:ext>
            </a:extLst>
          </p:cNvPr>
          <p:cNvSpPr/>
          <p:nvPr/>
        </p:nvSpPr>
        <p:spPr>
          <a:xfrm>
            <a:off x="1903096" y="4943770"/>
            <a:ext cx="20649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000" dirty="0"/>
              <a:t>2698 + 25 704 =</a:t>
            </a:r>
            <a:endParaRPr lang="en-GB" sz="2000" dirty="0">
              <a:solidFill>
                <a:schemeClr val="accent6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B97A46B-55B7-4890-9F25-00800C2F7730}"/>
              </a:ext>
            </a:extLst>
          </p:cNvPr>
          <p:cNvSpPr/>
          <p:nvPr/>
        </p:nvSpPr>
        <p:spPr>
          <a:xfrm>
            <a:off x="1964734" y="4493949"/>
            <a:ext cx="20040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000" dirty="0"/>
              <a:t>65 149 + 6547 =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9A262BA0-179E-4FAB-8402-3E8AEA392A2D}"/>
              </a:ext>
            </a:extLst>
          </p:cNvPr>
          <p:cNvSpPr/>
          <p:nvPr/>
        </p:nvSpPr>
        <p:spPr>
          <a:xfrm>
            <a:off x="1444529" y="3247570"/>
            <a:ext cx="3129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08743A"/>
                </a:solidFill>
              </a:rPr>
              <a:t>9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DFC0007C-7249-4A3A-9648-D2E61BF589F5}"/>
              </a:ext>
            </a:extLst>
          </p:cNvPr>
          <p:cNvSpPr/>
          <p:nvPr/>
        </p:nvSpPr>
        <p:spPr>
          <a:xfrm>
            <a:off x="1861410" y="3247570"/>
            <a:ext cx="2792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08743A"/>
                </a:solidFill>
              </a:rPr>
              <a:t>1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F34DA817-7C88-43D9-AA87-8F9CDB3FD5CA}"/>
              </a:ext>
            </a:extLst>
          </p:cNvPr>
          <p:cNvSpPr/>
          <p:nvPr/>
        </p:nvSpPr>
        <p:spPr>
          <a:xfrm>
            <a:off x="2230341" y="3247570"/>
            <a:ext cx="3129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08743A"/>
                </a:solidFill>
              </a:rPr>
              <a:t>9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C3694ED6-877C-40B0-B9B8-5737421E680A}"/>
              </a:ext>
            </a:extLst>
          </p:cNvPr>
          <p:cNvSpPr/>
          <p:nvPr/>
        </p:nvSpPr>
        <p:spPr>
          <a:xfrm>
            <a:off x="2630391" y="3247570"/>
            <a:ext cx="3129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08743A"/>
                </a:solidFill>
              </a:rPr>
              <a:t>9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895620DB-9E89-469E-8750-2FD04E31732F}"/>
              </a:ext>
            </a:extLst>
          </p:cNvPr>
          <p:cNvSpPr/>
          <p:nvPr/>
        </p:nvSpPr>
        <p:spPr>
          <a:xfrm>
            <a:off x="3971511" y="3247570"/>
            <a:ext cx="2147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08743A"/>
                </a:solidFill>
              </a:rPr>
              <a:t>1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B7935DC0-3F1F-4AB9-B8C9-5B63003F0EF2}"/>
              </a:ext>
            </a:extLst>
          </p:cNvPr>
          <p:cNvSpPr/>
          <p:nvPr/>
        </p:nvSpPr>
        <p:spPr>
          <a:xfrm>
            <a:off x="4312684" y="3247570"/>
            <a:ext cx="1916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08743A"/>
                </a:solidFill>
              </a:rPr>
              <a:t>5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0DE817DD-4F7A-4088-82A3-9D196E01F076}"/>
              </a:ext>
            </a:extLst>
          </p:cNvPr>
          <p:cNvSpPr/>
          <p:nvPr/>
        </p:nvSpPr>
        <p:spPr>
          <a:xfrm>
            <a:off x="4628731" y="3247570"/>
            <a:ext cx="2147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08743A"/>
                </a:solidFill>
              </a:rPr>
              <a:t>8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2133FC4B-A545-4FED-B189-1745304D2426}"/>
              </a:ext>
            </a:extLst>
          </p:cNvPr>
          <p:cNvSpPr/>
          <p:nvPr/>
        </p:nvSpPr>
        <p:spPr>
          <a:xfrm>
            <a:off x="4971631" y="3247570"/>
            <a:ext cx="2147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08743A"/>
                </a:solidFill>
              </a:rPr>
              <a:t>4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FBB11ABA-DE0D-43C5-9B62-3FBA537FD4C5}"/>
              </a:ext>
            </a:extLst>
          </p:cNvPr>
          <p:cNvSpPr/>
          <p:nvPr/>
        </p:nvSpPr>
        <p:spPr>
          <a:xfrm>
            <a:off x="5290719" y="3247570"/>
            <a:ext cx="2147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08743A"/>
                </a:solidFill>
              </a:rPr>
              <a:t>7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167BEA74-18AA-4B2F-9885-B39CA64E5C9E}"/>
              </a:ext>
            </a:extLst>
          </p:cNvPr>
          <p:cNvSpPr/>
          <p:nvPr/>
        </p:nvSpPr>
        <p:spPr>
          <a:xfrm>
            <a:off x="6544059" y="3247570"/>
            <a:ext cx="2147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08743A"/>
                </a:solidFill>
              </a:rPr>
              <a:t>3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6B19445A-2ECE-4517-8C8F-F5E1F518CF1D}"/>
              </a:ext>
            </a:extLst>
          </p:cNvPr>
          <p:cNvSpPr/>
          <p:nvPr/>
        </p:nvSpPr>
        <p:spPr>
          <a:xfrm>
            <a:off x="6885232" y="3247570"/>
            <a:ext cx="1916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08743A"/>
                </a:solidFill>
              </a:rPr>
              <a:t>4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0817E5E2-9FC1-4E9C-99F0-C96A14171605}"/>
              </a:ext>
            </a:extLst>
          </p:cNvPr>
          <p:cNvSpPr/>
          <p:nvPr/>
        </p:nvSpPr>
        <p:spPr>
          <a:xfrm>
            <a:off x="7201279" y="3247570"/>
            <a:ext cx="2147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08743A"/>
                </a:solidFill>
              </a:rPr>
              <a:t>1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1F5C71ED-5F11-47D9-A121-E05C658050EF}"/>
              </a:ext>
            </a:extLst>
          </p:cNvPr>
          <p:cNvSpPr/>
          <p:nvPr/>
        </p:nvSpPr>
        <p:spPr>
          <a:xfrm>
            <a:off x="7544179" y="3247570"/>
            <a:ext cx="2147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08743A"/>
                </a:solidFill>
              </a:rPr>
              <a:t>1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621C8BFA-3E73-4A5A-A210-5CF4766AB88A}"/>
              </a:ext>
            </a:extLst>
          </p:cNvPr>
          <p:cNvSpPr/>
          <p:nvPr/>
        </p:nvSpPr>
        <p:spPr>
          <a:xfrm>
            <a:off x="7863267" y="3247570"/>
            <a:ext cx="2147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08743A"/>
                </a:solidFill>
              </a:rPr>
              <a:t>5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94F2B159-5D0B-4529-8D2D-B6E407726E06}"/>
              </a:ext>
            </a:extLst>
          </p:cNvPr>
          <p:cNvSpPr/>
          <p:nvPr/>
        </p:nvSpPr>
        <p:spPr>
          <a:xfrm>
            <a:off x="3866311" y="4493949"/>
            <a:ext cx="9284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000" b="1" dirty="0">
                <a:solidFill>
                  <a:srgbClr val="08743A"/>
                </a:solidFill>
              </a:rPr>
              <a:t>71 686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E352D679-B079-42C8-8BEA-D6D0A95A60B9}"/>
              </a:ext>
            </a:extLst>
          </p:cNvPr>
          <p:cNvSpPr/>
          <p:nvPr/>
        </p:nvSpPr>
        <p:spPr>
          <a:xfrm>
            <a:off x="3874367" y="4943770"/>
            <a:ext cx="9941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000" b="1" dirty="0">
                <a:solidFill>
                  <a:srgbClr val="08743A"/>
                </a:solidFill>
              </a:rPr>
              <a:t>28 402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D2C558EC-40A2-4A4D-8F8E-CA0F78D72A9B}"/>
              </a:ext>
            </a:extLst>
          </p:cNvPr>
          <p:cNvSpPr/>
          <p:nvPr/>
        </p:nvSpPr>
        <p:spPr>
          <a:xfrm>
            <a:off x="445574" y="702863"/>
            <a:ext cx="6215576" cy="355276"/>
          </a:xfrm>
          <a:prstGeom prst="rect">
            <a:avLst/>
          </a:prstGeom>
          <a:solidFill>
            <a:srgbClr val="072F54"/>
          </a:solidFill>
        </p:spPr>
        <p:txBody>
          <a:bodyPr wrap="square" lIns="180000" tIns="36000" rIns="180000" bIns="72000" anchor="ctr">
            <a:spAutoFit/>
          </a:bodyPr>
          <a:lstStyle/>
          <a:p>
            <a:r>
              <a:rPr lang="en-GB" altLang="en-US" sz="1600" b="1" dirty="0">
                <a:solidFill>
                  <a:schemeClr val="bg1"/>
                </a:solidFill>
              </a:rPr>
              <a:t>Add Whole Numbers with More Than 4 Digits (Column Method)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6071ECB2-FDD2-49C5-A8F5-53F3C9EF3A0E}"/>
              </a:ext>
            </a:extLst>
          </p:cNvPr>
          <p:cNvSpPr/>
          <p:nvPr/>
        </p:nvSpPr>
        <p:spPr>
          <a:xfrm>
            <a:off x="6661150" y="702863"/>
            <a:ext cx="976684" cy="355276"/>
          </a:xfrm>
          <a:prstGeom prst="rect">
            <a:avLst/>
          </a:prstGeom>
          <a:solidFill>
            <a:srgbClr val="4EB2E5"/>
          </a:solidFill>
        </p:spPr>
        <p:txBody>
          <a:bodyPr wrap="square" lIns="180000" tIns="36000" rIns="180000" bIns="72000" anchor="ctr">
            <a:spAutoFit/>
          </a:bodyPr>
          <a:lstStyle/>
          <a:p>
            <a:pPr algn="ctr"/>
            <a:r>
              <a:rPr lang="en-GB" altLang="en-US" sz="1600" b="1" dirty="0">
                <a:solidFill>
                  <a:schemeClr val="bg1"/>
                </a:solidFill>
              </a:rPr>
              <a:t>Diving</a:t>
            </a:r>
            <a:endParaRPr lang="en-GB" sz="1600" b="1" dirty="0">
              <a:solidFill>
                <a:schemeClr val="bg1"/>
              </a:solidFill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4D7C96E4-7A59-4057-9076-813F1473932A}"/>
              </a:ext>
            </a:extLst>
          </p:cNvPr>
          <p:cNvCxnSpPr/>
          <p:nvPr/>
        </p:nvCxnSpPr>
        <p:spPr>
          <a:xfrm>
            <a:off x="6661150" y="698268"/>
            <a:ext cx="0" cy="39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F716EDCB-D7F9-4C50-B83B-450ABAD2658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46"/>
          <a:stretch/>
        </p:blipFill>
        <p:spPr>
          <a:xfrm>
            <a:off x="5292838" y="3971102"/>
            <a:ext cx="2251341" cy="2442168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D37FE8B1-A43E-4642-AFCF-0D16AF19835D}"/>
              </a:ext>
            </a:extLst>
          </p:cNvPr>
          <p:cNvSpPr/>
          <p:nvPr/>
        </p:nvSpPr>
        <p:spPr>
          <a:xfrm>
            <a:off x="1454027" y="3611712"/>
            <a:ext cx="279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>
                <a:solidFill>
                  <a:srgbClr val="08743A"/>
                </a:solidFill>
                <a:cs typeface="Kalam" panose="02000000000000000000" pitchFamily="2" charset="0"/>
              </a:rPr>
              <a:t>1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88948418-F9B0-4C97-B452-DAEE499C1B5F}"/>
              </a:ext>
            </a:extLst>
          </p:cNvPr>
          <p:cNvSpPr/>
          <p:nvPr/>
        </p:nvSpPr>
        <p:spPr>
          <a:xfrm>
            <a:off x="3936877" y="3611712"/>
            <a:ext cx="279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>
                <a:solidFill>
                  <a:srgbClr val="08743A"/>
                </a:solidFill>
                <a:cs typeface="Kalam" panose="02000000000000000000" pitchFamily="2" charset="0"/>
              </a:rPr>
              <a:t>1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DE16E00A-4F24-46A5-8188-4CE882BDB604}"/>
              </a:ext>
            </a:extLst>
          </p:cNvPr>
          <p:cNvSpPr/>
          <p:nvPr/>
        </p:nvSpPr>
        <p:spPr>
          <a:xfrm>
            <a:off x="6527677" y="3611712"/>
            <a:ext cx="279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>
                <a:solidFill>
                  <a:srgbClr val="08743A"/>
                </a:solidFill>
                <a:cs typeface="Kalam" panose="02000000000000000000" pitchFamily="2" charset="0"/>
              </a:rPr>
              <a:t>1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F3780A4D-C85F-4282-8012-28B859482DB8}"/>
              </a:ext>
            </a:extLst>
          </p:cNvPr>
          <p:cNvSpPr/>
          <p:nvPr/>
        </p:nvSpPr>
        <p:spPr>
          <a:xfrm>
            <a:off x="6857877" y="3611712"/>
            <a:ext cx="279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>
                <a:solidFill>
                  <a:srgbClr val="08743A"/>
                </a:solidFill>
                <a:cs typeface="Kalam" panose="02000000000000000000" pitchFamily="2" charset="0"/>
              </a:rPr>
              <a:t>1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9BAA119A-BA44-4D66-AB68-9CE0D9178DFA}"/>
              </a:ext>
            </a:extLst>
          </p:cNvPr>
          <p:cNvSpPr/>
          <p:nvPr/>
        </p:nvSpPr>
        <p:spPr>
          <a:xfrm>
            <a:off x="7188077" y="3611712"/>
            <a:ext cx="279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>
                <a:solidFill>
                  <a:srgbClr val="08743A"/>
                </a:solidFill>
                <a:cs typeface="Kalam" panose="02000000000000000000" pitchFamily="2" charset="0"/>
              </a:rPr>
              <a:t>1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F75D9809-8E29-4369-B43C-98FF5636549C}"/>
              </a:ext>
            </a:extLst>
          </p:cNvPr>
          <p:cNvSpPr/>
          <p:nvPr/>
        </p:nvSpPr>
        <p:spPr>
          <a:xfrm>
            <a:off x="7524627" y="3611712"/>
            <a:ext cx="279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>
                <a:solidFill>
                  <a:srgbClr val="08743A"/>
                </a:solidFill>
                <a:cs typeface="Kalam" panose="02000000000000000000" pitchFamily="2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90891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5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25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5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125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5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125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5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125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125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5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125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5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125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5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125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5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125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5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125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5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125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5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125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125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25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125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25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125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25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6" dur="125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41" grpId="0"/>
      <p:bldP spid="42" grpId="0"/>
      <p:bldP spid="43" grpId="0"/>
      <p:bldP spid="44" grpId="0"/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43F97C55-525A-46F8-B4B0-744F265819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498" y="3396791"/>
            <a:ext cx="2790448" cy="1976696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97328389-4289-4A91-8157-3F133F95600F}"/>
              </a:ext>
            </a:extLst>
          </p:cNvPr>
          <p:cNvSpPr/>
          <p:nvPr/>
        </p:nvSpPr>
        <p:spPr>
          <a:xfrm>
            <a:off x="5599925" y="4178768"/>
            <a:ext cx="1891871" cy="49510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r>
              <a:rPr lang="en-GB" b="1" dirty="0">
                <a:solidFill>
                  <a:srgbClr val="08743A"/>
                </a:solidFill>
              </a:rPr>
              <a:t>Izzy and Lottie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3120C64-546A-43E8-8D5C-8ED92918A77A}"/>
              </a:ext>
            </a:extLst>
          </p:cNvPr>
          <p:cNvSpPr/>
          <p:nvPr/>
        </p:nvSpPr>
        <p:spPr>
          <a:xfrm>
            <a:off x="755650" y="1449638"/>
            <a:ext cx="7632700" cy="772107"/>
          </a:xfrm>
          <a:prstGeom prst="rect">
            <a:avLst/>
          </a:prstGeom>
          <a:solidFill>
            <a:schemeClr val="bg1"/>
          </a:solidFill>
          <a:ln w="28575">
            <a:solidFill>
              <a:srgbClr val="F082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/>
          <a:lstStyle/>
          <a:p>
            <a:r>
              <a:rPr lang="en-GB" dirty="0">
                <a:solidFill>
                  <a:schemeClr val="tx1"/>
                </a:solidFill>
              </a:rPr>
              <a:t>Five children have been playing a times tables game.</a:t>
            </a:r>
          </a:p>
          <a:p>
            <a:r>
              <a:rPr lang="en-GB" dirty="0">
                <a:solidFill>
                  <a:schemeClr val="tx1"/>
                </a:solidFill>
              </a:rPr>
              <a:t>Here are their scores: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830866F-58AA-4213-AFD1-4A7F919ABC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094" y="532799"/>
            <a:ext cx="700156" cy="700156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B895535E-B036-4E92-B95D-D3CE4FF57C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2453651"/>
              </p:ext>
            </p:extLst>
          </p:nvPr>
        </p:nvGraphicFramePr>
        <p:xfrm>
          <a:off x="755650" y="2457478"/>
          <a:ext cx="7632700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6540">
                  <a:extLst>
                    <a:ext uri="{9D8B030D-6E8A-4147-A177-3AD203B41FA5}">
                      <a16:colId xmlns:a16="http://schemas.microsoft.com/office/drawing/2014/main" xmlns="" val="2907642520"/>
                    </a:ext>
                  </a:extLst>
                </a:gridCol>
                <a:gridCol w="1526540">
                  <a:extLst>
                    <a:ext uri="{9D8B030D-6E8A-4147-A177-3AD203B41FA5}">
                      <a16:colId xmlns:a16="http://schemas.microsoft.com/office/drawing/2014/main" xmlns="" val="397796804"/>
                    </a:ext>
                  </a:extLst>
                </a:gridCol>
                <a:gridCol w="1526540">
                  <a:extLst>
                    <a:ext uri="{9D8B030D-6E8A-4147-A177-3AD203B41FA5}">
                      <a16:colId xmlns:a16="http://schemas.microsoft.com/office/drawing/2014/main" xmlns="" val="4064583130"/>
                    </a:ext>
                  </a:extLst>
                </a:gridCol>
                <a:gridCol w="1526540">
                  <a:extLst>
                    <a:ext uri="{9D8B030D-6E8A-4147-A177-3AD203B41FA5}">
                      <a16:colId xmlns:a16="http://schemas.microsoft.com/office/drawing/2014/main" xmlns="" val="2519194256"/>
                    </a:ext>
                  </a:extLst>
                </a:gridCol>
                <a:gridCol w="1526540">
                  <a:extLst>
                    <a:ext uri="{9D8B030D-6E8A-4147-A177-3AD203B41FA5}">
                      <a16:colId xmlns:a16="http://schemas.microsoft.com/office/drawing/2014/main" xmlns="" val="4197584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</a:rPr>
                        <a:t>Lottie</a:t>
                      </a:r>
                      <a:endParaRPr lang="en-GB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E95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95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95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95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50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</a:rPr>
                        <a:t>Sam</a:t>
                      </a:r>
                      <a:endParaRPr lang="en-GB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E95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95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95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95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50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</a:rPr>
                        <a:t>Izzy</a:t>
                      </a:r>
                      <a:endParaRPr lang="en-GB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E95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95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95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95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50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</a:rPr>
                        <a:t>Abdul</a:t>
                      </a:r>
                      <a:endParaRPr lang="en-GB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E95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95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95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95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506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</a:rPr>
                        <a:t>Ffion</a:t>
                      </a:r>
                      <a:endParaRPr lang="en-GB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E95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95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95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95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50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44114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41 035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E95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95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95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95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39 541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E95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95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95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95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42 658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E95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95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95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95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41 982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E95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95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95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95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42 608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E95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95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95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95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07155660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9395089-DD9F-4CE7-BA00-087D0E1AAB87}"/>
              </a:ext>
            </a:extLst>
          </p:cNvPr>
          <p:cNvSpPr txBox="1"/>
          <p:nvPr/>
        </p:nvSpPr>
        <p:spPr>
          <a:xfrm>
            <a:off x="4705351" y="4864773"/>
            <a:ext cx="3681019" cy="710552"/>
          </a:xfrm>
          <a:prstGeom prst="rect">
            <a:avLst/>
          </a:prstGeom>
          <a:solidFill>
            <a:srgbClr val="F08213"/>
          </a:solidFill>
          <a:ln w="28575">
            <a:solidFill>
              <a:srgbClr val="F08213"/>
            </a:solidFill>
          </a:ln>
        </p:spPr>
        <p:txBody>
          <a:bodyPr wrap="square" lIns="108000" tIns="108000" rIns="108000" bIns="108000" rtlCol="0" anchor="ctr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Which two children have a combined score of exactly 81 523?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9CB04BA9-CBE5-4C8D-A387-11DD11FC3E3C}"/>
              </a:ext>
            </a:extLst>
          </p:cNvPr>
          <p:cNvSpPr/>
          <p:nvPr/>
        </p:nvSpPr>
        <p:spPr>
          <a:xfrm>
            <a:off x="5599925" y="5597717"/>
            <a:ext cx="1891871" cy="49510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r>
              <a:rPr lang="en-GB" b="1" dirty="0">
                <a:solidFill>
                  <a:srgbClr val="08743A"/>
                </a:solidFill>
              </a:rPr>
              <a:t>Sam and Abdul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08127A38-F6B5-4549-ADE2-A8CC4F5073B5}"/>
              </a:ext>
            </a:extLst>
          </p:cNvPr>
          <p:cNvGrpSpPr/>
          <p:nvPr/>
        </p:nvGrpSpPr>
        <p:grpSpPr>
          <a:xfrm>
            <a:off x="620125" y="4710684"/>
            <a:ext cx="3951875" cy="1712793"/>
            <a:chOff x="620125" y="4458917"/>
            <a:chExt cx="4510791" cy="1955035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xmlns="" id="{D6ADA9CB-F3B9-43D9-8289-B71B66A509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125" y="4553369"/>
              <a:ext cx="1366637" cy="1860583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xmlns="" id="{A4F0C54D-4113-4C70-ACC1-1F170645D3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9187" y="4553369"/>
              <a:ext cx="1431384" cy="1860583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xmlns="" id="{E5DA0EB8-D210-49EA-9270-5ED7E9A83FD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2697" y="4460966"/>
              <a:ext cx="1494377" cy="1952986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xmlns="" id="{9F3388C4-909D-4577-BF8A-2FFFED6B419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6022" y="4522729"/>
              <a:ext cx="1494376" cy="1891223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xmlns="" id="{0A9310D0-D21D-4C6A-90C1-C79830A5A18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3229" y="4458917"/>
              <a:ext cx="1547687" cy="1955035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9FC6920-840D-4F51-954C-8B85212C9977}"/>
              </a:ext>
            </a:extLst>
          </p:cNvPr>
          <p:cNvSpPr txBox="1"/>
          <p:nvPr/>
        </p:nvSpPr>
        <p:spPr>
          <a:xfrm>
            <a:off x="4705350" y="3449823"/>
            <a:ext cx="3681020" cy="710552"/>
          </a:xfrm>
          <a:prstGeom prst="rect">
            <a:avLst/>
          </a:prstGeom>
          <a:solidFill>
            <a:srgbClr val="F08213"/>
          </a:solidFill>
          <a:ln w="28575">
            <a:solidFill>
              <a:srgbClr val="F08213"/>
            </a:solidFill>
          </a:ln>
        </p:spPr>
        <p:txBody>
          <a:bodyPr wrap="square" lIns="108000" tIns="108000" rIns="108000" bIns="108000" rtlCol="0" anchor="ctr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Which two children have a combined score of exactly 83 693?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60EEE04B-5FA5-482A-B8E1-354E2F4F8682}"/>
              </a:ext>
            </a:extLst>
          </p:cNvPr>
          <p:cNvSpPr txBox="1"/>
          <p:nvPr/>
        </p:nvSpPr>
        <p:spPr>
          <a:xfrm rot="20920722">
            <a:off x="1449044" y="3867759"/>
            <a:ext cx="7024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rgbClr val="A673AE"/>
                </a:solidFill>
              </a:rPr>
              <a:t>×2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E8DCD901-250C-473D-BD31-138AECAB82D9}"/>
              </a:ext>
            </a:extLst>
          </p:cNvPr>
          <p:cNvSpPr txBox="1"/>
          <p:nvPr/>
        </p:nvSpPr>
        <p:spPr>
          <a:xfrm rot="829175">
            <a:off x="2449341" y="3466398"/>
            <a:ext cx="7024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rgbClr val="4DB1E3"/>
                </a:solidFill>
              </a:rPr>
              <a:t>×3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B01FE292-B374-44DE-8231-077A082056BC}"/>
              </a:ext>
            </a:extLst>
          </p:cNvPr>
          <p:cNvSpPr txBox="1"/>
          <p:nvPr/>
        </p:nvSpPr>
        <p:spPr>
          <a:xfrm rot="223933">
            <a:off x="3104107" y="3886182"/>
            <a:ext cx="5886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n>
                  <a:solidFill>
                    <a:sysClr val="windowText" lastClr="000000"/>
                  </a:solidFill>
                </a:ln>
                <a:solidFill>
                  <a:srgbClr val="87BD31"/>
                </a:solidFill>
              </a:rPr>
              <a:t>×5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778A5CF5-D8EC-4AE6-9D56-78B419A843C2}"/>
              </a:ext>
            </a:extLst>
          </p:cNvPr>
          <p:cNvSpPr txBox="1"/>
          <p:nvPr/>
        </p:nvSpPr>
        <p:spPr>
          <a:xfrm rot="712451">
            <a:off x="1962310" y="4325655"/>
            <a:ext cx="5309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srgbClr val="2BB8BB"/>
                </a:solidFill>
              </a:rPr>
              <a:t>×5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BB6830C0-5C35-4130-8F0B-8248EAE7F53D}"/>
              </a:ext>
            </a:extLst>
          </p:cNvPr>
          <p:cNvSpPr txBox="1"/>
          <p:nvPr/>
        </p:nvSpPr>
        <p:spPr>
          <a:xfrm>
            <a:off x="2232511" y="3945162"/>
            <a:ext cx="568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srgbClr val="F18116"/>
                </a:solidFill>
              </a:rPr>
              <a:t>×8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E52F1CA2-3AEB-4AD0-9384-740A200FC16F}"/>
              </a:ext>
            </a:extLst>
          </p:cNvPr>
          <p:cNvSpPr txBox="1"/>
          <p:nvPr/>
        </p:nvSpPr>
        <p:spPr>
          <a:xfrm>
            <a:off x="2581424" y="4238441"/>
            <a:ext cx="850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n>
                  <a:solidFill>
                    <a:sysClr val="windowText" lastClr="000000"/>
                  </a:solidFill>
                </a:ln>
                <a:solidFill>
                  <a:srgbClr val="E9506C"/>
                </a:solidFill>
              </a:rPr>
              <a:t>×10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EFDF1DEA-548E-40B2-9B36-D772A614BD1B}"/>
              </a:ext>
            </a:extLst>
          </p:cNvPr>
          <p:cNvSpPr/>
          <p:nvPr/>
        </p:nvSpPr>
        <p:spPr>
          <a:xfrm>
            <a:off x="445574" y="702863"/>
            <a:ext cx="6215576" cy="355276"/>
          </a:xfrm>
          <a:prstGeom prst="rect">
            <a:avLst/>
          </a:prstGeom>
          <a:solidFill>
            <a:srgbClr val="072F54"/>
          </a:solidFill>
        </p:spPr>
        <p:txBody>
          <a:bodyPr wrap="square" lIns="180000" tIns="36000" rIns="180000" bIns="72000" anchor="ctr">
            <a:spAutoFit/>
          </a:bodyPr>
          <a:lstStyle/>
          <a:p>
            <a:r>
              <a:rPr lang="en-GB" altLang="en-US" sz="1600" b="1" dirty="0">
                <a:solidFill>
                  <a:schemeClr val="bg1"/>
                </a:solidFill>
              </a:rPr>
              <a:t>Add Whole Numbers with More Than 4 Digits (Column Method)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98901213-4982-42FE-B6D5-0907CFACAD94}"/>
              </a:ext>
            </a:extLst>
          </p:cNvPr>
          <p:cNvSpPr/>
          <p:nvPr/>
        </p:nvSpPr>
        <p:spPr>
          <a:xfrm>
            <a:off x="6661150" y="702863"/>
            <a:ext cx="976684" cy="355276"/>
          </a:xfrm>
          <a:prstGeom prst="rect">
            <a:avLst/>
          </a:prstGeom>
          <a:solidFill>
            <a:srgbClr val="4EB2E5"/>
          </a:solidFill>
        </p:spPr>
        <p:txBody>
          <a:bodyPr wrap="square" lIns="180000" tIns="36000" rIns="180000" bIns="72000" anchor="ctr">
            <a:spAutoFit/>
          </a:bodyPr>
          <a:lstStyle/>
          <a:p>
            <a:pPr algn="ctr"/>
            <a:r>
              <a:rPr lang="en-GB" altLang="en-US" sz="1600" b="1" dirty="0">
                <a:solidFill>
                  <a:schemeClr val="bg1"/>
                </a:solidFill>
              </a:rPr>
              <a:t>Diving</a:t>
            </a:r>
            <a:endParaRPr lang="en-GB" sz="1600" b="1" dirty="0">
              <a:solidFill>
                <a:schemeClr val="bg1"/>
              </a:solidFill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7CCA26BF-C3BF-4897-84F0-BAEF6A18DF99}"/>
              </a:ext>
            </a:extLst>
          </p:cNvPr>
          <p:cNvCxnSpPr/>
          <p:nvPr/>
        </p:nvCxnSpPr>
        <p:spPr>
          <a:xfrm>
            <a:off x="6661150" y="698268"/>
            <a:ext cx="0" cy="39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474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5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25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5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125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19" grpId="0"/>
      <p:bldP spid="1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006C306-96F9-417B-A514-C37EDCAFE1E2}"/>
              </a:ext>
            </a:extLst>
          </p:cNvPr>
          <p:cNvSpPr/>
          <p:nvPr/>
        </p:nvSpPr>
        <p:spPr>
          <a:xfrm>
            <a:off x="445574" y="702863"/>
            <a:ext cx="4562195" cy="355276"/>
          </a:xfrm>
          <a:prstGeom prst="rect">
            <a:avLst/>
          </a:prstGeom>
          <a:solidFill>
            <a:srgbClr val="072F54"/>
          </a:solidFill>
        </p:spPr>
        <p:txBody>
          <a:bodyPr wrap="square" lIns="180000" tIns="36000" rIns="180000" bIns="72000" anchor="ctr">
            <a:spAutoFit/>
          </a:bodyPr>
          <a:lstStyle/>
          <a:p>
            <a:r>
              <a:rPr lang="en-GB" altLang="en-US" sz="1600" b="1" dirty="0">
                <a:solidFill>
                  <a:schemeClr val="bg1"/>
                </a:solidFill>
              </a:rPr>
              <a:t>Add Whole Numbers with More Than 4 Digits </a:t>
            </a:r>
            <a:endParaRPr lang="en-GB" sz="1600" b="1" dirty="0">
              <a:solidFill>
                <a:schemeClr val="bg1"/>
              </a:solidFill>
            </a:endParaRPr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250" y="532799"/>
            <a:ext cx="702000" cy="702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2E2030D-94AA-4ADB-9120-86C72B44EBA4}"/>
              </a:ext>
            </a:extLst>
          </p:cNvPr>
          <p:cNvSpPr/>
          <p:nvPr/>
        </p:nvSpPr>
        <p:spPr>
          <a:xfrm>
            <a:off x="755650" y="1449638"/>
            <a:ext cx="7632700" cy="849051"/>
          </a:xfrm>
          <a:prstGeom prst="rect">
            <a:avLst/>
          </a:prstGeom>
          <a:solidFill>
            <a:schemeClr val="bg1"/>
          </a:solidFill>
          <a:ln w="28575">
            <a:solidFill>
              <a:srgbClr val="F082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Andy has been practising column addition but he has made some mistakes.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9710D52-7EE6-4B25-8AE8-1DC407443CF0}"/>
              </a:ext>
            </a:extLst>
          </p:cNvPr>
          <p:cNvSpPr txBox="1"/>
          <p:nvPr/>
        </p:nvSpPr>
        <p:spPr>
          <a:xfrm>
            <a:off x="755650" y="1909999"/>
            <a:ext cx="7632700" cy="849051"/>
          </a:xfrm>
          <a:prstGeom prst="rect">
            <a:avLst/>
          </a:prstGeom>
          <a:solidFill>
            <a:srgbClr val="F08213"/>
          </a:solidFill>
          <a:ln w="28575">
            <a:solidFill>
              <a:srgbClr val="F08213"/>
            </a:solidFill>
          </a:ln>
        </p:spPr>
        <p:txBody>
          <a:bodyPr wrap="square" lIns="108000" tIns="108000" rIns="108000" bIns="10800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b="1" dirty="0">
                <a:solidFill>
                  <a:schemeClr val="bg1"/>
                </a:solidFill>
              </a:rPr>
              <a:t>For each sum, identify the mistakes and explain his errors.</a:t>
            </a:r>
          </a:p>
          <a:p>
            <a:pPr>
              <a:spcAft>
                <a:spcPts val="600"/>
              </a:spcAft>
            </a:pPr>
            <a:r>
              <a:rPr lang="en-GB" b="1" dirty="0">
                <a:solidFill>
                  <a:schemeClr val="bg1"/>
                </a:solidFill>
              </a:rPr>
              <a:t>Then, carry out the sum yourself to find the correct total.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91BFFE43-A5AE-4457-BC6A-15C3865A56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363" y="3021928"/>
            <a:ext cx="4982987" cy="3035971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="" id="{FC0BE0CB-72B4-4A0C-B0EF-51F811B472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338151"/>
              </p:ext>
            </p:extLst>
          </p:nvPr>
        </p:nvGraphicFramePr>
        <p:xfrm>
          <a:off x="3753113" y="3876675"/>
          <a:ext cx="1831770" cy="11224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5295">
                  <a:extLst>
                    <a:ext uri="{9D8B030D-6E8A-4147-A177-3AD203B41FA5}">
                      <a16:colId xmlns:a16="http://schemas.microsoft.com/office/drawing/2014/main" xmlns="" val="2303171863"/>
                    </a:ext>
                  </a:extLst>
                </a:gridCol>
                <a:gridCol w="305295">
                  <a:extLst>
                    <a:ext uri="{9D8B030D-6E8A-4147-A177-3AD203B41FA5}">
                      <a16:colId xmlns:a16="http://schemas.microsoft.com/office/drawing/2014/main" xmlns="" val="990170329"/>
                    </a:ext>
                  </a:extLst>
                </a:gridCol>
                <a:gridCol w="305295">
                  <a:extLst>
                    <a:ext uri="{9D8B030D-6E8A-4147-A177-3AD203B41FA5}">
                      <a16:colId xmlns:a16="http://schemas.microsoft.com/office/drawing/2014/main" xmlns="" val="2260610357"/>
                    </a:ext>
                  </a:extLst>
                </a:gridCol>
                <a:gridCol w="305295">
                  <a:extLst>
                    <a:ext uri="{9D8B030D-6E8A-4147-A177-3AD203B41FA5}">
                      <a16:colId xmlns:a16="http://schemas.microsoft.com/office/drawing/2014/main" xmlns="" val="65627592"/>
                    </a:ext>
                  </a:extLst>
                </a:gridCol>
                <a:gridCol w="305295">
                  <a:extLst>
                    <a:ext uri="{9D8B030D-6E8A-4147-A177-3AD203B41FA5}">
                      <a16:colId xmlns:a16="http://schemas.microsoft.com/office/drawing/2014/main" xmlns="" val="3293519950"/>
                    </a:ext>
                  </a:extLst>
                </a:gridCol>
                <a:gridCol w="305295">
                  <a:extLst>
                    <a:ext uri="{9D8B030D-6E8A-4147-A177-3AD203B41FA5}">
                      <a16:colId xmlns:a16="http://schemas.microsoft.com/office/drawing/2014/main" xmlns="" val="2800918580"/>
                    </a:ext>
                  </a:extLst>
                </a:gridCol>
              </a:tblGrid>
              <a:tr h="373933">
                <a:tc>
                  <a:txBody>
                    <a:bodyPr/>
                    <a:lstStyle/>
                    <a:p>
                      <a:pPr algn="ctr"/>
                      <a:endParaRPr lang="en-GB" sz="1900" dirty="0">
                        <a:latin typeface="Kalam" panose="02000000000000000000" pitchFamily="2" charset="0"/>
                        <a:cs typeface="Kalam" panose="02000000000000000000" pitchFamily="2" charset="0"/>
                      </a:endParaRPr>
                    </a:p>
                  </a:txBody>
                  <a:tcPr marL="84595" marR="84595" marT="42298" marB="42298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dirty="0">
                          <a:latin typeface="Kalam" panose="02000000000000000000" pitchFamily="2" charset="0"/>
                          <a:cs typeface="Kalam" panose="02000000000000000000" pitchFamily="2" charset="0"/>
                        </a:rPr>
                        <a:t>4</a:t>
                      </a:r>
                    </a:p>
                  </a:txBody>
                  <a:tcPr marL="84595" marR="84595" marT="42298" marB="42298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b="0" dirty="0">
                          <a:latin typeface="Kalam" panose="02000000000000000000" pitchFamily="2" charset="0"/>
                          <a:cs typeface="Kalam" panose="02000000000000000000" pitchFamily="2" charset="0"/>
                        </a:rPr>
                        <a:t>0</a:t>
                      </a:r>
                    </a:p>
                  </a:txBody>
                  <a:tcPr marL="84595" marR="84595" marT="42298" marB="42298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b="0" dirty="0">
                          <a:latin typeface="Kalam" panose="02000000000000000000" pitchFamily="2" charset="0"/>
                          <a:cs typeface="Kalam" panose="02000000000000000000" pitchFamily="2" charset="0"/>
                        </a:rPr>
                        <a:t>8</a:t>
                      </a:r>
                    </a:p>
                  </a:txBody>
                  <a:tcPr marL="84595" marR="84595" marT="42298" marB="42298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dirty="0">
                          <a:latin typeface="Kalam" panose="02000000000000000000" pitchFamily="2" charset="0"/>
                          <a:cs typeface="Kalam" panose="02000000000000000000" pitchFamily="2" charset="0"/>
                        </a:rPr>
                        <a:t>3</a:t>
                      </a:r>
                    </a:p>
                  </a:txBody>
                  <a:tcPr marL="84595" marR="84595" marT="42298" marB="42298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dirty="0">
                          <a:latin typeface="Kalam" panose="02000000000000000000" pitchFamily="2" charset="0"/>
                          <a:cs typeface="Kalam" panose="02000000000000000000" pitchFamily="2" charset="0"/>
                        </a:rPr>
                        <a:t>2</a:t>
                      </a:r>
                    </a:p>
                  </a:txBody>
                  <a:tcPr marL="84595" marR="84595" marT="42298" marB="42298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18466287"/>
                  </a:ext>
                </a:extLst>
              </a:tr>
              <a:tr h="373933">
                <a:tc>
                  <a:txBody>
                    <a:bodyPr/>
                    <a:lstStyle/>
                    <a:p>
                      <a:pPr algn="ctr"/>
                      <a:r>
                        <a:rPr lang="en-GB" sz="1900" dirty="0">
                          <a:latin typeface="Kalam" panose="02000000000000000000" pitchFamily="2" charset="0"/>
                          <a:cs typeface="Kalam" panose="02000000000000000000" pitchFamily="2" charset="0"/>
                        </a:rPr>
                        <a:t>+</a:t>
                      </a:r>
                    </a:p>
                  </a:txBody>
                  <a:tcPr marL="84595" marR="84595" marT="42298" marB="42298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900" dirty="0">
                        <a:latin typeface="Kalam" panose="02000000000000000000" pitchFamily="2" charset="0"/>
                        <a:cs typeface="Kalam" panose="02000000000000000000" pitchFamily="2" charset="0"/>
                      </a:endParaRPr>
                    </a:p>
                  </a:txBody>
                  <a:tcPr marL="84595" marR="84595" marT="42298" marB="42298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b="0" dirty="0">
                          <a:latin typeface="Kalam" panose="02000000000000000000" pitchFamily="2" charset="0"/>
                          <a:cs typeface="Kalam" panose="02000000000000000000" pitchFamily="2" charset="0"/>
                        </a:rPr>
                        <a:t>6</a:t>
                      </a:r>
                    </a:p>
                  </a:txBody>
                  <a:tcPr marL="84595" marR="84595" marT="42298" marB="42298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b="0" dirty="0">
                          <a:latin typeface="Kalam" panose="02000000000000000000" pitchFamily="2" charset="0"/>
                          <a:cs typeface="Kalam" panose="02000000000000000000" pitchFamily="2" charset="0"/>
                        </a:rPr>
                        <a:t>4</a:t>
                      </a:r>
                    </a:p>
                  </a:txBody>
                  <a:tcPr marL="84595" marR="84595" marT="42298" marB="42298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dirty="0">
                          <a:latin typeface="Kalam" panose="02000000000000000000" pitchFamily="2" charset="0"/>
                          <a:cs typeface="Kalam" panose="02000000000000000000" pitchFamily="2" charset="0"/>
                        </a:rPr>
                        <a:t>0</a:t>
                      </a:r>
                    </a:p>
                  </a:txBody>
                  <a:tcPr marL="84595" marR="84595" marT="42298" marB="42298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dirty="0">
                          <a:latin typeface="Kalam" panose="02000000000000000000" pitchFamily="2" charset="0"/>
                          <a:cs typeface="Kalam" panose="02000000000000000000" pitchFamily="2" charset="0"/>
                        </a:rPr>
                        <a:t>8</a:t>
                      </a:r>
                    </a:p>
                  </a:txBody>
                  <a:tcPr marL="84595" marR="84595" marT="42298" marB="42298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13641460"/>
                  </a:ext>
                </a:extLst>
              </a:tr>
              <a:tr h="373933"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latin typeface="Kalam" panose="02000000000000000000" pitchFamily="2" charset="0"/>
                        <a:cs typeface="Kalam" panose="02000000000000000000" pitchFamily="2" charset="0"/>
                      </a:endParaRPr>
                    </a:p>
                  </a:txBody>
                  <a:tcPr marL="84595" marR="84595" marT="42298" marB="42298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b="1" dirty="0">
                          <a:latin typeface="Kalam" panose="02000000000000000000" pitchFamily="2" charset="0"/>
                          <a:cs typeface="Kalam" panose="02000000000000000000" pitchFamily="2" charset="0"/>
                        </a:rPr>
                        <a:t>4</a:t>
                      </a:r>
                    </a:p>
                  </a:txBody>
                  <a:tcPr marL="84595" marR="84595" marT="42298" marB="42298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b="1" dirty="0">
                          <a:latin typeface="Kalam" panose="02000000000000000000" pitchFamily="2" charset="0"/>
                          <a:cs typeface="Kalam" panose="02000000000000000000" pitchFamily="2" charset="0"/>
                        </a:rPr>
                        <a:t>7</a:t>
                      </a:r>
                    </a:p>
                  </a:txBody>
                  <a:tcPr marL="84595" marR="84595" marT="42298" marB="42298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b="1" dirty="0">
                          <a:latin typeface="Kalam" panose="02000000000000000000" pitchFamily="2" charset="0"/>
                          <a:cs typeface="Kalam" panose="02000000000000000000" pitchFamily="2" charset="0"/>
                        </a:rPr>
                        <a:t>2</a:t>
                      </a:r>
                    </a:p>
                  </a:txBody>
                  <a:tcPr marL="84595" marR="84595" marT="42298" marB="42298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b="1" dirty="0">
                          <a:latin typeface="Kalam" panose="02000000000000000000" pitchFamily="2" charset="0"/>
                          <a:cs typeface="Kalam" panose="02000000000000000000" pitchFamily="2" charset="0"/>
                        </a:rPr>
                        <a:t>3</a:t>
                      </a:r>
                    </a:p>
                  </a:txBody>
                  <a:tcPr marL="84595" marR="84595" marT="42298" marB="42298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b="1" dirty="0">
                          <a:latin typeface="Kalam" panose="02000000000000000000" pitchFamily="2" charset="0"/>
                          <a:cs typeface="Kalam" panose="02000000000000000000" pitchFamily="2" charset="0"/>
                        </a:rPr>
                        <a:t>0</a:t>
                      </a:r>
                    </a:p>
                  </a:txBody>
                  <a:tcPr marL="84595" marR="84595" marT="42298" marB="42298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04903630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xmlns="" id="{188FDED5-7FDB-4B04-A903-BFC19E4ED5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9320897"/>
              </p:ext>
            </p:extLst>
          </p:nvPr>
        </p:nvGraphicFramePr>
        <p:xfrm>
          <a:off x="6256457" y="3876675"/>
          <a:ext cx="1831770" cy="11224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2306">
                  <a:extLst>
                    <a:ext uri="{9D8B030D-6E8A-4147-A177-3AD203B41FA5}">
                      <a16:colId xmlns:a16="http://schemas.microsoft.com/office/drawing/2014/main" xmlns="" val="2303171863"/>
                    </a:ext>
                  </a:extLst>
                </a:gridCol>
                <a:gridCol w="388284">
                  <a:extLst>
                    <a:ext uri="{9D8B030D-6E8A-4147-A177-3AD203B41FA5}">
                      <a16:colId xmlns:a16="http://schemas.microsoft.com/office/drawing/2014/main" xmlns="" val="2260610357"/>
                    </a:ext>
                  </a:extLst>
                </a:gridCol>
                <a:gridCol w="305295">
                  <a:extLst>
                    <a:ext uri="{9D8B030D-6E8A-4147-A177-3AD203B41FA5}">
                      <a16:colId xmlns:a16="http://schemas.microsoft.com/office/drawing/2014/main" xmlns="" val="65627592"/>
                    </a:ext>
                  </a:extLst>
                </a:gridCol>
                <a:gridCol w="305295">
                  <a:extLst>
                    <a:ext uri="{9D8B030D-6E8A-4147-A177-3AD203B41FA5}">
                      <a16:colId xmlns:a16="http://schemas.microsoft.com/office/drawing/2014/main" xmlns="" val="3293519950"/>
                    </a:ext>
                  </a:extLst>
                </a:gridCol>
                <a:gridCol w="305295">
                  <a:extLst>
                    <a:ext uri="{9D8B030D-6E8A-4147-A177-3AD203B41FA5}">
                      <a16:colId xmlns:a16="http://schemas.microsoft.com/office/drawing/2014/main" xmlns="" val="2800918580"/>
                    </a:ext>
                  </a:extLst>
                </a:gridCol>
                <a:gridCol w="305295">
                  <a:extLst>
                    <a:ext uri="{9D8B030D-6E8A-4147-A177-3AD203B41FA5}">
                      <a16:colId xmlns:a16="http://schemas.microsoft.com/office/drawing/2014/main" xmlns="" val="3241071773"/>
                    </a:ext>
                  </a:extLst>
                </a:gridCol>
              </a:tblGrid>
              <a:tr h="373933">
                <a:tc>
                  <a:txBody>
                    <a:bodyPr/>
                    <a:lstStyle/>
                    <a:p>
                      <a:pPr algn="ctr"/>
                      <a:endParaRPr lang="en-GB" sz="1900" b="0" dirty="0">
                        <a:latin typeface="Kalam" panose="02000000000000000000" pitchFamily="2" charset="0"/>
                        <a:cs typeface="Kalam" panose="02000000000000000000" pitchFamily="2" charset="0"/>
                      </a:endParaRPr>
                    </a:p>
                  </a:txBody>
                  <a:tcPr marL="84595" marR="84595" marT="42298" marB="42298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b="0" dirty="0">
                          <a:latin typeface="Kalam" panose="02000000000000000000" pitchFamily="2" charset="0"/>
                          <a:cs typeface="Kalam" panose="02000000000000000000" pitchFamily="2" charset="0"/>
                        </a:rPr>
                        <a:t>8</a:t>
                      </a:r>
                    </a:p>
                  </a:txBody>
                  <a:tcPr marL="84595" marR="84595" marT="42298" marB="42298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b="0" dirty="0">
                          <a:latin typeface="Kalam" panose="02000000000000000000" pitchFamily="2" charset="0"/>
                          <a:cs typeface="Kalam" panose="02000000000000000000" pitchFamily="2" charset="0"/>
                        </a:rPr>
                        <a:t>7</a:t>
                      </a:r>
                    </a:p>
                  </a:txBody>
                  <a:tcPr marL="84595" marR="84595" marT="42298" marB="42298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b="0" dirty="0">
                          <a:latin typeface="Kalam" panose="02000000000000000000" pitchFamily="2" charset="0"/>
                          <a:cs typeface="Kalam" panose="02000000000000000000" pitchFamily="2" charset="0"/>
                        </a:rPr>
                        <a:t>7</a:t>
                      </a:r>
                    </a:p>
                  </a:txBody>
                  <a:tcPr marL="84595" marR="84595" marT="42298" marB="42298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b="0" dirty="0">
                          <a:latin typeface="Kalam" panose="02000000000000000000" pitchFamily="2" charset="0"/>
                          <a:cs typeface="Kalam" panose="02000000000000000000" pitchFamily="2" charset="0"/>
                        </a:rPr>
                        <a:t>6</a:t>
                      </a:r>
                    </a:p>
                  </a:txBody>
                  <a:tcPr marL="84595" marR="84595" marT="42298" marB="42298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900" b="0" dirty="0">
                        <a:latin typeface="Kalam" panose="02000000000000000000" pitchFamily="2" charset="0"/>
                        <a:cs typeface="Kalam" panose="02000000000000000000" pitchFamily="2" charset="0"/>
                      </a:endParaRPr>
                    </a:p>
                  </a:txBody>
                  <a:tcPr marL="84595" marR="84595" marT="42298" marB="42298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18466287"/>
                  </a:ext>
                </a:extLst>
              </a:tr>
              <a:tr h="373933">
                <a:tc>
                  <a:txBody>
                    <a:bodyPr/>
                    <a:lstStyle/>
                    <a:p>
                      <a:pPr algn="ctr"/>
                      <a:r>
                        <a:rPr lang="en-GB" sz="1900" b="0" dirty="0">
                          <a:latin typeface="Kalam" panose="02000000000000000000" pitchFamily="2" charset="0"/>
                          <a:cs typeface="Kalam" panose="02000000000000000000" pitchFamily="2" charset="0"/>
                        </a:rPr>
                        <a:t>+</a:t>
                      </a:r>
                    </a:p>
                  </a:txBody>
                  <a:tcPr marL="84595" marR="84595" marT="42298" marB="42298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b="0" dirty="0">
                          <a:latin typeface="Kalam" panose="02000000000000000000" pitchFamily="2" charset="0"/>
                          <a:cs typeface="Kalam" panose="02000000000000000000" pitchFamily="2" charset="0"/>
                        </a:rPr>
                        <a:t>7</a:t>
                      </a:r>
                    </a:p>
                  </a:txBody>
                  <a:tcPr marL="84595" marR="84595" marT="42298" marB="42298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b="0" dirty="0">
                          <a:latin typeface="Kalam" panose="02000000000000000000" pitchFamily="2" charset="0"/>
                          <a:cs typeface="Kalam" panose="02000000000000000000" pitchFamily="2" charset="0"/>
                        </a:rPr>
                        <a:t>6</a:t>
                      </a:r>
                    </a:p>
                  </a:txBody>
                  <a:tcPr marL="84595" marR="84595" marT="42298" marB="42298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b="0" dirty="0">
                          <a:latin typeface="Kalam" panose="02000000000000000000" pitchFamily="2" charset="0"/>
                          <a:cs typeface="Kalam" panose="02000000000000000000" pitchFamily="2" charset="0"/>
                        </a:rPr>
                        <a:t>0</a:t>
                      </a:r>
                    </a:p>
                  </a:txBody>
                  <a:tcPr marL="84595" marR="84595" marT="42298" marB="42298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b="0" dirty="0">
                          <a:latin typeface="Kalam" panose="02000000000000000000" pitchFamily="2" charset="0"/>
                          <a:cs typeface="Kalam" panose="02000000000000000000" pitchFamily="2" charset="0"/>
                        </a:rPr>
                        <a:t>5</a:t>
                      </a:r>
                    </a:p>
                  </a:txBody>
                  <a:tcPr marL="84595" marR="84595" marT="42298" marB="42298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b="0" dirty="0">
                          <a:latin typeface="Kalam" panose="02000000000000000000" pitchFamily="2" charset="0"/>
                          <a:cs typeface="Kalam" panose="02000000000000000000" pitchFamily="2" charset="0"/>
                        </a:rPr>
                        <a:t>3</a:t>
                      </a:r>
                    </a:p>
                  </a:txBody>
                  <a:tcPr marL="84595" marR="84595" marT="42298" marB="42298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13641460"/>
                  </a:ext>
                </a:extLst>
              </a:tr>
              <a:tr h="373933"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latin typeface="Kalam" panose="02000000000000000000" pitchFamily="2" charset="0"/>
                        <a:cs typeface="Kalam" panose="02000000000000000000" pitchFamily="2" charset="0"/>
                      </a:endParaRPr>
                    </a:p>
                  </a:txBody>
                  <a:tcPr marL="84595" marR="84595" marT="42298" marB="42298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b="1" dirty="0">
                          <a:latin typeface="Kalam" panose="02000000000000000000" pitchFamily="2" charset="0"/>
                          <a:cs typeface="Kalam" panose="02000000000000000000" pitchFamily="2" charset="0"/>
                        </a:rPr>
                        <a:t>16</a:t>
                      </a:r>
                    </a:p>
                  </a:txBody>
                  <a:tcPr marL="84595" marR="84595" marT="42298" marB="42298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b="1" dirty="0">
                          <a:latin typeface="Kalam" panose="02000000000000000000" pitchFamily="2" charset="0"/>
                          <a:cs typeface="Kalam" panose="02000000000000000000" pitchFamily="2" charset="0"/>
                        </a:rPr>
                        <a:t>3</a:t>
                      </a:r>
                    </a:p>
                  </a:txBody>
                  <a:tcPr marL="84595" marR="84595" marT="42298" marB="42298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b="1" dirty="0">
                          <a:latin typeface="Kalam" panose="02000000000000000000" pitchFamily="2" charset="0"/>
                          <a:cs typeface="Kalam" panose="02000000000000000000" pitchFamily="2" charset="0"/>
                        </a:rPr>
                        <a:t>8</a:t>
                      </a:r>
                    </a:p>
                  </a:txBody>
                  <a:tcPr marL="84595" marR="84595" marT="42298" marB="42298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b="1" dirty="0">
                          <a:latin typeface="Kalam" panose="02000000000000000000" pitchFamily="2" charset="0"/>
                          <a:cs typeface="Kalam" panose="02000000000000000000" pitchFamily="2" charset="0"/>
                        </a:rPr>
                        <a:t>1</a:t>
                      </a:r>
                    </a:p>
                  </a:txBody>
                  <a:tcPr marL="84595" marR="84595" marT="42298" marB="42298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b="1" dirty="0">
                          <a:latin typeface="Kalam" panose="02000000000000000000" pitchFamily="2" charset="0"/>
                          <a:cs typeface="Kalam" panose="02000000000000000000" pitchFamily="2" charset="0"/>
                        </a:rPr>
                        <a:t>3</a:t>
                      </a:r>
                    </a:p>
                  </a:txBody>
                  <a:tcPr marL="84595" marR="84595" marT="42298" marB="42298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04903630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CCA2610-0D27-475D-892D-FF51F3A65D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13" y="3300695"/>
            <a:ext cx="3135400" cy="370098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C0EBB3D-F879-4342-B14F-02B0088D82C2}"/>
              </a:ext>
            </a:extLst>
          </p:cNvPr>
          <p:cNvSpPr/>
          <p:nvPr/>
        </p:nvSpPr>
        <p:spPr>
          <a:xfrm>
            <a:off x="445574" y="702863"/>
            <a:ext cx="6215576" cy="355276"/>
          </a:xfrm>
          <a:prstGeom prst="rect">
            <a:avLst/>
          </a:prstGeom>
          <a:solidFill>
            <a:srgbClr val="072F54"/>
          </a:solidFill>
        </p:spPr>
        <p:txBody>
          <a:bodyPr wrap="square" lIns="180000" tIns="36000" rIns="180000" bIns="72000" anchor="ctr">
            <a:spAutoFit/>
          </a:bodyPr>
          <a:lstStyle/>
          <a:p>
            <a:r>
              <a:rPr lang="en-GB" altLang="en-US" sz="1600" b="1" dirty="0">
                <a:solidFill>
                  <a:schemeClr val="bg1"/>
                </a:solidFill>
              </a:rPr>
              <a:t>Add Whole Numbers with More Than 4 Digits (Column Method)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661150" y="702863"/>
            <a:ext cx="1063301" cy="355276"/>
          </a:xfrm>
          <a:prstGeom prst="rect">
            <a:avLst/>
          </a:prstGeom>
          <a:solidFill>
            <a:srgbClr val="007AC3"/>
          </a:solidFill>
        </p:spPr>
        <p:txBody>
          <a:bodyPr wrap="square" lIns="180000" tIns="36000" rIns="180000" bIns="72000" anchor="ctr">
            <a:spAutoFit/>
          </a:bodyPr>
          <a:lstStyle/>
          <a:p>
            <a:pPr algn="ctr"/>
            <a:r>
              <a:rPr lang="en-GB" altLang="en-US" sz="1600" b="1" dirty="0">
                <a:solidFill>
                  <a:schemeClr val="bg1"/>
                </a:solidFill>
              </a:rPr>
              <a:t>Deeper</a:t>
            </a:r>
            <a:endParaRPr lang="en-GB" sz="1600" b="1" dirty="0">
              <a:solidFill>
                <a:schemeClr val="bg1"/>
              </a:solidFill>
            </a:endParaRPr>
          </a:p>
        </p:txBody>
      </p:sp>
      <p:cxnSp>
        <p:nvCxnSpPr>
          <p:cNvPr id="68" name="Straight Connector 67"/>
          <p:cNvCxnSpPr/>
          <p:nvPr/>
        </p:nvCxnSpPr>
        <p:spPr>
          <a:xfrm>
            <a:off x="6661150" y="698268"/>
            <a:ext cx="0" cy="39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7238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6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250" y="532799"/>
            <a:ext cx="702000" cy="702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91BFFE43-A5AE-4457-BC6A-15C3865A56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49" y="1406769"/>
            <a:ext cx="6638239" cy="404446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60628F96-097E-4689-944C-814EDA9668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071" y="3093335"/>
            <a:ext cx="1993978" cy="394609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246C8BF-E4D2-4F48-A0FB-A0B0D2240BD5}"/>
              </a:ext>
            </a:extLst>
          </p:cNvPr>
          <p:cNvSpPr/>
          <p:nvPr/>
        </p:nvSpPr>
        <p:spPr>
          <a:xfrm>
            <a:off x="1004085" y="1898095"/>
            <a:ext cx="3170726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GB" sz="1600" b="1" dirty="0">
                <a:solidFill>
                  <a:srgbClr val="08743A"/>
                </a:solidFill>
              </a:rPr>
              <a:t>8 + 2 = 10. Andy should have regrouped the ten ones in the tens column, so 30 + 10 = 40.</a:t>
            </a:r>
          </a:p>
          <a:p>
            <a:pPr>
              <a:spcAft>
                <a:spcPts val="1200"/>
              </a:spcAft>
            </a:pPr>
            <a:endParaRPr lang="en-GB" sz="1600" b="1" dirty="0">
              <a:solidFill>
                <a:srgbClr val="08743A"/>
              </a:solidFill>
            </a:endParaRPr>
          </a:p>
          <a:p>
            <a:pPr>
              <a:spcAft>
                <a:spcPts val="1200"/>
              </a:spcAft>
            </a:pPr>
            <a:endParaRPr lang="en-GB" sz="1600" b="1" dirty="0">
              <a:solidFill>
                <a:srgbClr val="08743A"/>
              </a:solidFill>
            </a:endParaRPr>
          </a:p>
          <a:p>
            <a:pPr>
              <a:spcAft>
                <a:spcPts val="1200"/>
              </a:spcAft>
            </a:pPr>
            <a:endParaRPr lang="en-GB" sz="1600" b="1" dirty="0">
              <a:solidFill>
                <a:srgbClr val="08743A"/>
              </a:solidFill>
            </a:endParaRPr>
          </a:p>
          <a:p>
            <a:pPr>
              <a:spcAft>
                <a:spcPts val="1200"/>
              </a:spcAft>
            </a:pPr>
            <a:endParaRPr lang="en-GB" sz="1600" b="1" dirty="0">
              <a:solidFill>
                <a:srgbClr val="08743A"/>
              </a:solidFill>
            </a:endParaRPr>
          </a:p>
          <a:p>
            <a:pPr>
              <a:spcAft>
                <a:spcPts val="1200"/>
              </a:spcAft>
            </a:pPr>
            <a:r>
              <a:rPr lang="en-GB" sz="1600" b="1" dirty="0">
                <a:solidFill>
                  <a:srgbClr val="08743A"/>
                </a:solidFill>
              </a:rPr>
              <a:t>The correct total is 47 240.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ADDD2A97-2CE8-4C01-B734-A4D9CFFC35D1}"/>
              </a:ext>
            </a:extLst>
          </p:cNvPr>
          <p:cNvSpPr/>
          <p:nvPr/>
        </p:nvSpPr>
        <p:spPr>
          <a:xfrm>
            <a:off x="4178760" y="1717313"/>
            <a:ext cx="307186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GB" sz="1600" b="1" dirty="0">
                <a:solidFill>
                  <a:srgbClr val="08743A"/>
                </a:solidFill>
              </a:rPr>
              <a:t>Andy has not lined the digits up in the correct place value columns. The value of the 6 is 6 ones, not 6 tens. He should only write one digit in each square. </a:t>
            </a:r>
          </a:p>
          <a:p>
            <a:pPr>
              <a:spcAft>
                <a:spcPts val="1200"/>
              </a:spcAft>
            </a:pPr>
            <a:endParaRPr lang="en-GB" sz="1600" b="1" dirty="0">
              <a:solidFill>
                <a:srgbClr val="08743A"/>
              </a:solidFill>
            </a:endParaRPr>
          </a:p>
          <a:p>
            <a:pPr>
              <a:spcAft>
                <a:spcPts val="1200"/>
              </a:spcAft>
            </a:pPr>
            <a:endParaRPr lang="en-GB" sz="1600" b="1" dirty="0">
              <a:solidFill>
                <a:srgbClr val="08743A"/>
              </a:solidFill>
            </a:endParaRPr>
          </a:p>
          <a:p>
            <a:pPr>
              <a:spcAft>
                <a:spcPts val="1200"/>
              </a:spcAft>
            </a:pPr>
            <a:endParaRPr lang="en-GB" sz="1600" b="1" dirty="0">
              <a:solidFill>
                <a:srgbClr val="08743A"/>
              </a:solidFill>
            </a:endParaRPr>
          </a:p>
          <a:p>
            <a:pPr>
              <a:spcAft>
                <a:spcPts val="1200"/>
              </a:spcAft>
            </a:pPr>
            <a:r>
              <a:rPr lang="en-GB" sz="1600" b="1" dirty="0">
                <a:solidFill>
                  <a:srgbClr val="08743A"/>
                </a:solidFill>
              </a:rPr>
              <a:t>The correct total is 84 829. 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="" id="{FC0BE0CB-72B4-4A0C-B0EF-51F811B472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7570634"/>
              </p:ext>
            </p:extLst>
          </p:nvPr>
        </p:nvGraphicFramePr>
        <p:xfrm>
          <a:off x="1565655" y="2945029"/>
          <a:ext cx="1831770" cy="11217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5295">
                  <a:extLst>
                    <a:ext uri="{9D8B030D-6E8A-4147-A177-3AD203B41FA5}">
                      <a16:colId xmlns:a16="http://schemas.microsoft.com/office/drawing/2014/main" xmlns="" val="2303171863"/>
                    </a:ext>
                  </a:extLst>
                </a:gridCol>
                <a:gridCol w="305295">
                  <a:extLst>
                    <a:ext uri="{9D8B030D-6E8A-4147-A177-3AD203B41FA5}">
                      <a16:colId xmlns:a16="http://schemas.microsoft.com/office/drawing/2014/main" xmlns="" val="990170329"/>
                    </a:ext>
                  </a:extLst>
                </a:gridCol>
                <a:gridCol w="305295">
                  <a:extLst>
                    <a:ext uri="{9D8B030D-6E8A-4147-A177-3AD203B41FA5}">
                      <a16:colId xmlns:a16="http://schemas.microsoft.com/office/drawing/2014/main" xmlns="" val="2260610357"/>
                    </a:ext>
                  </a:extLst>
                </a:gridCol>
                <a:gridCol w="305295">
                  <a:extLst>
                    <a:ext uri="{9D8B030D-6E8A-4147-A177-3AD203B41FA5}">
                      <a16:colId xmlns:a16="http://schemas.microsoft.com/office/drawing/2014/main" xmlns="" val="65627592"/>
                    </a:ext>
                  </a:extLst>
                </a:gridCol>
                <a:gridCol w="305295">
                  <a:extLst>
                    <a:ext uri="{9D8B030D-6E8A-4147-A177-3AD203B41FA5}">
                      <a16:colId xmlns:a16="http://schemas.microsoft.com/office/drawing/2014/main" xmlns="" val="3293519950"/>
                    </a:ext>
                  </a:extLst>
                </a:gridCol>
                <a:gridCol w="305295">
                  <a:extLst>
                    <a:ext uri="{9D8B030D-6E8A-4147-A177-3AD203B41FA5}">
                      <a16:colId xmlns:a16="http://schemas.microsoft.com/office/drawing/2014/main" xmlns="" val="2800918580"/>
                    </a:ext>
                  </a:extLst>
                </a:gridCol>
              </a:tblGrid>
              <a:tr h="373933"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latin typeface="Kalam" panose="02000000000000000000" pitchFamily="2" charset="0"/>
                        <a:cs typeface="Kalam" panose="02000000000000000000" pitchFamily="2" charset="0"/>
                      </a:endParaRPr>
                    </a:p>
                  </a:txBody>
                  <a:tcPr marL="84595" marR="84595" marT="42298" marB="42298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Kalam" panose="02000000000000000000" pitchFamily="2" charset="0"/>
                          <a:cs typeface="Kalam" panose="02000000000000000000" pitchFamily="2" charset="0"/>
                        </a:rPr>
                        <a:t>4</a:t>
                      </a:r>
                    </a:p>
                  </a:txBody>
                  <a:tcPr marL="84595" marR="84595" marT="42298" marB="42298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Kalam" panose="02000000000000000000" pitchFamily="2" charset="0"/>
                          <a:cs typeface="Kalam" panose="02000000000000000000" pitchFamily="2" charset="0"/>
                        </a:rPr>
                        <a:t>0</a:t>
                      </a:r>
                    </a:p>
                  </a:txBody>
                  <a:tcPr marL="84595" marR="84595" marT="42298" marB="42298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Kalam" panose="02000000000000000000" pitchFamily="2" charset="0"/>
                          <a:cs typeface="Kalam" panose="02000000000000000000" pitchFamily="2" charset="0"/>
                        </a:rPr>
                        <a:t>8</a:t>
                      </a:r>
                    </a:p>
                  </a:txBody>
                  <a:tcPr marL="84595" marR="84595" marT="42298" marB="42298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Kalam" panose="02000000000000000000" pitchFamily="2" charset="0"/>
                          <a:cs typeface="Kalam" panose="02000000000000000000" pitchFamily="2" charset="0"/>
                        </a:rPr>
                        <a:t>3</a:t>
                      </a:r>
                    </a:p>
                  </a:txBody>
                  <a:tcPr marL="84595" marR="84595" marT="42298" marB="42298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Kalam" panose="02000000000000000000" pitchFamily="2" charset="0"/>
                          <a:cs typeface="Kalam" panose="02000000000000000000" pitchFamily="2" charset="0"/>
                        </a:rPr>
                        <a:t>2</a:t>
                      </a:r>
                    </a:p>
                  </a:txBody>
                  <a:tcPr marL="84595" marR="84595" marT="42298" marB="42298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18466287"/>
                  </a:ext>
                </a:extLst>
              </a:tr>
              <a:tr h="373933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Kalam" panose="02000000000000000000" pitchFamily="2" charset="0"/>
                          <a:cs typeface="Kalam" panose="02000000000000000000" pitchFamily="2" charset="0"/>
                        </a:rPr>
                        <a:t>+</a:t>
                      </a:r>
                    </a:p>
                  </a:txBody>
                  <a:tcPr marL="84595" marR="84595" marT="42298" marB="42298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latin typeface="Kalam" panose="02000000000000000000" pitchFamily="2" charset="0"/>
                        <a:cs typeface="Kalam" panose="02000000000000000000" pitchFamily="2" charset="0"/>
                      </a:endParaRPr>
                    </a:p>
                  </a:txBody>
                  <a:tcPr marL="84595" marR="84595" marT="42298" marB="42298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Kalam" panose="02000000000000000000" pitchFamily="2" charset="0"/>
                          <a:cs typeface="Kalam" panose="02000000000000000000" pitchFamily="2" charset="0"/>
                        </a:rPr>
                        <a:t>6</a:t>
                      </a:r>
                    </a:p>
                  </a:txBody>
                  <a:tcPr marL="84595" marR="84595" marT="42298" marB="42298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Kalam" panose="02000000000000000000" pitchFamily="2" charset="0"/>
                          <a:cs typeface="Kalam" panose="02000000000000000000" pitchFamily="2" charset="0"/>
                        </a:rPr>
                        <a:t>4</a:t>
                      </a:r>
                    </a:p>
                  </a:txBody>
                  <a:tcPr marL="84595" marR="84595" marT="42298" marB="42298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Kalam" panose="02000000000000000000" pitchFamily="2" charset="0"/>
                          <a:cs typeface="Kalam" panose="02000000000000000000" pitchFamily="2" charset="0"/>
                        </a:rPr>
                        <a:t>0</a:t>
                      </a:r>
                    </a:p>
                  </a:txBody>
                  <a:tcPr marL="84595" marR="84595" marT="42298" marB="42298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Kalam" panose="02000000000000000000" pitchFamily="2" charset="0"/>
                          <a:cs typeface="Kalam" panose="02000000000000000000" pitchFamily="2" charset="0"/>
                        </a:rPr>
                        <a:t>8</a:t>
                      </a:r>
                    </a:p>
                  </a:txBody>
                  <a:tcPr marL="84595" marR="84595" marT="42298" marB="42298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13641460"/>
                  </a:ext>
                </a:extLst>
              </a:tr>
              <a:tr h="373933"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latin typeface="Kalam" panose="02000000000000000000" pitchFamily="2" charset="0"/>
                        <a:cs typeface="Kalam" panose="02000000000000000000" pitchFamily="2" charset="0"/>
                      </a:endParaRPr>
                    </a:p>
                  </a:txBody>
                  <a:tcPr marL="84595" marR="84595" marT="42298" marB="42298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Kalam" panose="02000000000000000000" pitchFamily="2" charset="0"/>
                          <a:cs typeface="Kalam" panose="02000000000000000000" pitchFamily="2" charset="0"/>
                        </a:rPr>
                        <a:t>4</a:t>
                      </a:r>
                    </a:p>
                  </a:txBody>
                  <a:tcPr marL="84595" marR="84595" marT="42298" marB="42298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Kalam" panose="02000000000000000000" pitchFamily="2" charset="0"/>
                          <a:cs typeface="Kalam" panose="02000000000000000000" pitchFamily="2" charset="0"/>
                        </a:rPr>
                        <a:t>7</a:t>
                      </a:r>
                    </a:p>
                  </a:txBody>
                  <a:tcPr marL="84595" marR="84595" marT="42298" marB="42298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Kalam" panose="02000000000000000000" pitchFamily="2" charset="0"/>
                          <a:cs typeface="Kalam" panose="02000000000000000000" pitchFamily="2" charset="0"/>
                        </a:rPr>
                        <a:t>2</a:t>
                      </a:r>
                    </a:p>
                  </a:txBody>
                  <a:tcPr marL="84595" marR="84595" marT="42298" marB="42298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Kalam" panose="02000000000000000000" pitchFamily="2" charset="0"/>
                          <a:cs typeface="Kalam" panose="02000000000000000000" pitchFamily="2" charset="0"/>
                        </a:rPr>
                        <a:t>3</a:t>
                      </a:r>
                    </a:p>
                  </a:txBody>
                  <a:tcPr marL="84595" marR="84595" marT="42298" marB="42298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Kalam" panose="02000000000000000000" pitchFamily="2" charset="0"/>
                          <a:cs typeface="Kalam" panose="02000000000000000000" pitchFamily="2" charset="0"/>
                        </a:rPr>
                        <a:t>0</a:t>
                      </a:r>
                    </a:p>
                  </a:txBody>
                  <a:tcPr marL="84595" marR="84595" marT="42298" marB="42298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04903630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xmlns="" id="{188FDED5-7FDB-4B04-A903-BFC19E4ED5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2939607"/>
              </p:ext>
            </p:extLst>
          </p:nvPr>
        </p:nvGraphicFramePr>
        <p:xfrm>
          <a:off x="4785058" y="3319279"/>
          <a:ext cx="1947701" cy="11217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1394">
                  <a:extLst>
                    <a:ext uri="{9D8B030D-6E8A-4147-A177-3AD203B41FA5}">
                      <a16:colId xmlns:a16="http://schemas.microsoft.com/office/drawing/2014/main" xmlns="" val="2303171863"/>
                    </a:ext>
                  </a:extLst>
                </a:gridCol>
                <a:gridCol w="377839">
                  <a:extLst>
                    <a:ext uri="{9D8B030D-6E8A-4147-A177-3AD203B41FA5}">
                      <a16:colId xmlns:a16="http://schemas.microsoft.com/office/drawing/2014/main" xmlns="" val="2260610357"/>
                    </a:ext>
                  </a:extLst>
                </a:gridCol>
                <a:gridCol w="324617">
                  <a:extLst>
                    <a:ext uri="{9D8B030D-6E8A-4147-A177-3AD203B41FA5}">
                      <a16:colId xmlns:a16="http://schemas.microsoft.com/office/drawing/2014/main" xmlns="" val="65627592"/>
                    </a:ext>
                  </a:extLst>
                </a:gridCol>
                <a:gridCol w="324617">
                  <a:extLst>
                    <a:ext uri="{9D8B030D-6E8A-4147-A177-3AD203B41FA5}">
                      <a16:colId xmlns:a16="http://schemas.microsoft.com/office/drawing/2014/main" xmlns="" val="3293519950"/>
                    </a:ext>
                  </a:extLst>
                </a:gridCol>
                <a:gridCol w="324617">
                  <a:extLst>
                    <a:ext uri="{9D8B030D-6E8A-4147-A177-3AD203B41FA5}">
                      <a16:colId xmlns:a16="http://schemas.microsoft.com/office/drawing/2014/main" xmlns="" val="2800918580"/>
                    </a:ext>
                  </a:extLst>
                </a:gridCol>
                <a:gridCol w="324617">
                  <a:extLst>
                    <a:ext uri="{9D8B030D-6E8A-4147-A177-3AD203B41FA5}">
                      <a16:colId xmlns:a16="http://schemas.microsoft.com/office/drawing/2014/main" xmlns="" val="3241071773"/>
                    </a:ext>
                  </a:extLst>
                </a:gridCol>
              </a:tblGrid>
              <a:tr h="373933">
                <a:tc>
                  <a:txBody>
                    <a:bodyPr/>
                    <a:lstStyle/>
                    <a:p>
                      <a:pPr algn="ctr"/>
                      <a:endParaRPr lang="en-GB" sz="1800" b="0" dirty="0">
                        <a:latin typeface="Kalam" panose="02000000000000000000" pitchFamily="2" charset="0"/>
                        <a:cs typeface="Kalam" panose="02000000000000000000" pitchFamily="2" charset="0"/>
                      </a:endParaRPr>
                    </a:p>
                  </a:txBody>
                  <a:tcPr marL="84595" marR="84595" marT="42298" marB="42298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Kalam" panose="02000000000000000000" pitchFamily="2" charset="0"/>
                          <a:cs typeface="Kalam" panose="02000000000000000000" pitchFamily="2" charset="0"/>
                        </a:rPr>
                        <a:t>8</a:t>
                      </a:r>
                    </a:p>
                  </a:txBody>
                  <a:tcPr marL="84595" marR="84595" marT="42298" marB="42298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Kalam" panose="02000000000000000000" pitchFamily="2" charset="0"/>
                          <a:cs typeface="Kalam" panose="02000000000000000000" pitchFamily="2" charset="0"/>
                        </a:rPr>
                        <a:t>7</a:t>
                      </a:r>
                    </a:p>
                  </a:txBody>
                  <a:tcPr marL="84595" marR="84595" marT="42298" marB="42298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Kalam" panose="02000000000000000000" pitchFamily="2" charset="0"/>
                          <a:cs typeface="Kalam" panose="02000000000000000000" pitchFamily="2" charset="0"/>
                        </a:rPr>
                        <a:t>7</a:t>
                      </a:r>
                    </a:p>
                  </a:txBody>
                  <a:tcPr marL="84595" marR="84595" marT="42298" marB="42298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Kalam" panose="02000000000000000000" pitchFamily="2" charset="0"/>
                          <a:cs typeface="Kalam" panose="02000000000000000000" pitchFamily="2" charset="0"/>
                        </a:rPr>
                        <a:t>6</a:t>
                      </a:r>
                    </a:p>
                  </a:txBody>
                  <a:tcPr marL="84595" marR="84595" marT="42298" marB="42298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0" dirty="0">
                        <a:latin typeface="Kalam" panose="02000000000000000000" pitchFamily="2" charset="0"/>
                        <a:cs typeface="Kalam" panose="02000000000000000000" pitchFamily="2" charset="0"/>
                      </a:endParaRPr>
                    </a:p>
                  </a:txBody>
                  <a:tcPr marL="84595" marR="84595" marT="42298" marB="42298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18466287"/>
                  </a:ext>
                </a:extLst>
              </a:tr>
              <a:tr h="373933"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Kalam" panose="02000000000000000000" pitchFamily="2" charset="0"/>
                          <a:cs typeface="Kalam" panose="02000000000000000000" pitchFamily="2" charset="0"/>
                        </a:rPr>
                        <a:t>+</a:t>
                      </a:r>
                    </a:p>
                  </a:txBody>
                  <a:tcPr marL="84595" marR="84595" marT="42298" marB="42298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Kalam" panose="02000000000000000000" pitchFamily="2" charset="0"/>
                          <a:cs typeface="Kalam" panose="02000000000000000000" pitchFamily="2" charset="0"/>
                        </a:rPr>
                        <a:t>7</a:t>
                      </a:r>
                    </a:p>
                  </a:txBody>
                  <a:tcPr marL="84595" marR="84595" marT="42298" marB="42298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Kalam" panose="02000000000000000000" pitchFamily="2" charset="0"/>
                          <a:cs typeface="Kalam" panose="02000000000000000000" pitchFamily="2" charset="0"/>
                        </a:rPr>
                        <a:t>6</a:t>
                      </a:r>
                    </a:p>
                  </a:txBody>
                  <a:tcPr marL="84595" marR="84595" marT="42298" marB="42298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Kalam" panose="02000000000000000000" pitchFamily="2" charset="0"/>
                          <a:cs typeface="Kalam" panose="02000000000000000000" pitchFamily="2" charset="0"/>
                        </a:rPr>
                        <a:t>0</a:t>
                      </a:r>
                    </a:p>
                  </a:txBody>
                  <a:tcPr marL="84595" marR="84595" marT="42298" marB="42298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Kalam" panose="02000000000000000000" pitchFamily="2" charset="0"/>
                          <a:cs typeface="Kalam" panose="02000000000000000000" pitchFamily="2" charset="0"/>
                        </a:rPr>
                        <a:t>5</a:t>
                      </a:r>
                    </a:p>
                  </a:txBody>
                  <a:tcPr marL="84595" marR="84595" marT="42298" marB="42298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latin typeface="Kalam" panose="02000000000000000000" pitchFamily="2" charset="0"/>
                          <a:cs typeface="Kalam" panose="02000000000000000000" pitchFamily="2" charset="0"/>
                        </a:rPr>
                        <a:t>3</a:t>
                      </a:r>
                    </a:p>
                  </a:txBody>
                  <a:tcPr marL="84595" marR="84595" marT="42298" marB="42298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13641460"/>
                  </a:ext>
                </a:extLst>
              </a:tr>
              <a:tr h="373933"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latin typeface="Kalam" panose="02000000000000000000" pitchFamily="2" charset="0"/>
                        <a:cs typeface="Kalam" panose="02000000000000000000" pitchFamily="2" charset="0"/>
                      </a:endParaRPr>
                    </a:p>
                  </a:txBody>
                  <a:tcPr marL="84595" marR="84595" marT="42298" marB="42298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Kalam" panose="02000000000000000000" pitchFamily="2" charset="0"/>
                          <a:cs typeface="Kalam" panose="02000000000000000000" pitchFamily="2" charset="0"/>
                        </a:rPr>
                        <a:t>16</a:t>
                      </a:r>
                    </a:p>
                  </a:txBody>
                  <a:tcPr marL="84595" marR="84595" marT="42298" marB="42298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Kalam" panose="02000000000000000000" pitchFamily="2" charset="0"/>
                          <a:cs typeface="Kalam" panose="02000000000000000000" pitchFamily="2" charset="0"/>
                        </a:rPr>
                        <a:t>3</a:t>
                      </a:r>
                    </a:p>
                  </a:txBody>
                  <a:tcPr marL="84595" marR="84595" marT="42298" marB="42298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Kalam" panose="02000000000000000000" pitchFamily="2" charset="0"/>
                          <a:cs typeface="Kalam" panose="02000000000000000000" pitchFamily="2" charset="0"/>
                        </a:rPr>
                        <a:t>8</a:t>
                      </a:r>
                    </a:p>
                  </a:txBody>
                  <a:tcPr marL="84595" marR="84595" marT="42298" marB="42298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Kalam" panose="02000000000000000000" pitchFamily="2" charset="0"/>
                          <a:cs typeface="Kalam" panose="02000000000000000000" pitchFamily="2" charset="0"/>
                        </a:rPr>
                        <a:t>1</a:t>
                      </a:r>
                    </a:p>
                  </a:txBody>
                  <a:tcPr marL="84595" marR="84595" marT="42298" marB="42298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Kalam" panose="02000000000000000000" pitchFamily="2" charset="0"/>
                          <a:cs typeface="Kalam" panose="02000000000000000000" pitchFamily="2" charset="0"/>
                        </a:rPr>
                        <a:t>3</a:t>
                      </a:r>
                    </a:p>
                  </a:txBody>
                  <a:tcPr marL="84595" marR="84595" marT="42298" marB="42298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04903630"/>
                  </a:ext>
                </a:extLst>
              </a:tr>
            </a:tbl>
          </a:graphicData>
        </a:graphic>
      </p:graphicFrame>
      <p:sp>
        <p:nvSpPr>
          <p:cNvPr id="4" name="Oval 3">
            <a:extLst>
              <a:ext uri="{FF2B5EF4-FFF2-40B4-BE49-F238E27FC236}">
                <a16:creationId xmlns:a16="http://schemas.microsoft.com/office/drawing/2014/main" xmlns="" id="{B77DA825-321D-4F50-BF11-05AC95E949B1}"/>
              </a:ext>
            </a:extLst>
          </p:cNvPr>
          <p:cNvSpPr/>
          <p:nvPr/>
        </p:nvSpPr>
        <p:spPr>
          <a:xfrm>
            <a:off x="2738010" y="3670516"/>
            <a:ext cx="428464" cy="428464"/>
          </a:xfrm>
          <a:prstGeom prst="ellipse">
            <a:avLst/>
          </a:prstGeom>
          <a:noFill/>
          <a:ln w="38100">
            <a:solidFill>
              <a:srgbClr val="0874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79495CF2-D26D-49B1-9233-A515E4E41CEE}"/>
              </a:ext>
            </a:extLst>
          </p:cNvPr>
          <p:cNvSpPr/>
          <p:nvPr/>
        </p:nvSpPr>
        <p:spPr>
          <a:xfrm>
            <a:off x="4803482" y="3291933"/>
            <a:ext cx="1947701" cy="428464"/>
          </a:xfrm>
          <a:prstGeom prst="ellipse">
            <a:avLst/>
          </a:prstGeom>
          <a:noFill/>
          <a:ln w="38100">
            <a:solidFill>
              <a:srgbClr val="0874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C8F57405-9630-497B-9B26-DD7DA36D86EF}"/>
              </a:ext>
            </a:extLst>
          </p:cNvPr>
          <p:cNvSpPr/>
          <p:nvPr/>
        </p:nvSpPr>
        <p:spPr>
          <a:xfrm>
            <a:off x="2808577" y="4062346"/>
            <a:ext cx="2551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>
                <a:solidFill>
                  <a:srgbClr val="08743A"/>
                </a:solidFill>
                <a:latin typeface="Kalam" panose="02000000000000000000" pitchFamily="2" charset="0"/>
                <a:cs typeface="Kalam" panose="02000000000000000000" pitchFamily="2" charset="0"/>
              </a:rPr>
              <a:t>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33583C36-278C-425F-81D5-25A085CAB4F6}"/>
              </a:ext>
            </a:extLst>
          </p:cNvPr>
          <p:cNvSpPr/>
          <p:nvPr/>
        </p:nvSpPr>
        <p:spPr>
          <a:xfrm>
            <a:off x="445574" y="702863"/>
            <a:ext cx="4562195" cy="355276"/>
          </a:xfrm>
          <a:prstGeom prst="rect">
            <a:avLst/>
          </a:prstGeom>
          <a:solidFill>
            <a:srgbClr val="072F54"/>
          </a:solidFill>
        </p:spPr>
        <p:txBody>
          <a:bodyPr wrap="square" lIns="180000" tIns="36000" rIns="180000" bIns="72000" anchor="ctr">
            <a:spAutoFit/>
          </a:bodyPr>
          <a:lstStyle/>
          <a:p>
            <a:r>
              <a:rPr lang="en-GB" altLang="en-US" sz="1600" b="1" dirty="0">
                <a:solidFill>
                  <a:schemeClr val="bg1"/>
                </a:solidFill>
              </a:rPr>
              <a:t>Add Whole Numbers with More Than 4 Digits 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DAECF8BD-C2C0-4BAF-8AAA-0E91EDA42417}"/>
              </a:ext>
            </a:extLst>
          </p:cNvPr>
          <p:cNvSpPr/>
          <p:nvPr/>
        </p:nvSpPr>
        <p:spPr>
          <a:xfrm>
            <a:off x="445574" y="702863"/>
            <a:ext cx="6215576" cy="355276"/>
          </a:xfrm>
          <a:prstGeom prst="rect">
            <a:avLst/>
          </a:prstGeom>
          <a:solidFill>
            <a:srgbClr val="072F54"/>
          </a:solidFill>
        </p:spPr>
        <p:txBody>
          <a:bodyPr wrap="square" lIns="180000" tIns="36000" rIns="180000" bIns="72000" anchor="ctr">
            <a:spAutoFit/>
          </a:bodyPr>
          <a:lstStyle/>
          <a:p>
            <a:r>
              <a:rPr lang="en-GB" altLang="en-US" sz="1600" b="1" dirty="0">
                <a:solidFill>
                  <a:schemeClr val="bg1"/>
                </a:solidFill>
              </a:rPr>
              <a:t>Add Whole Numbers with More Than 4 Digits (Column Method)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C9859320-A72A-4DC8-9412-182F1B63AD5E}"/>
              </a:ext>
            </a:extLst>
          </p:cNvPr>
          <p:cNvSpPr/>
          <p:nvPr/>
        </p:nvSpPr>
        <p:spPr>
          <a:xfrm>
            <a:off x="6661150" y="702863"/>
            <a:ext cx="1063301" cy="355276"/>
          </a:xfrm>
          <a:prstGeom prst="rect">
            <a:avLst/>
          </a:prstGeom>
          <a:solidFill>
            <a:srgbClr val="007AC3"/>
          </a:solidFill>
        </p:spPr>
        <p:txBody>
          <a:bodyPr wrap="square" lIns="180000" tIns="36000" rIns="180000" bIns="72000" anchor="ctr">
            <a:spAutoFit/>
          </a:bodyPr>
          <a:lstStyle/>
          <a:p>
            <a:pPr algn="ctr"/>
            <a:r>
              <a:rPr lang="en-GB" altLang="en-US" sz="1600" b="1" dirty="0">
                <a:solidFill>
                  <a:schemeClr val="bg1"/>
                </a:solidFill>
              </a:rPr>
              <a:t>Deeper</a:t>
            </a:r>
            <a:endParaRPr lang="en-GB" sz="1600" b="1" dirty="0">
              <a:solidFill>
                <a:schemeClr val="bg1"/>
              </a:solidFill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EFFB22B5-E411-47EA-8100-B98E1EA2B031}"/>
              </a:ext>
            </a:extLst>
          </p:cNvPr>
          <p:cNvCxnSpPr/>
          <p:nvPr/>
        </p:nvCxnSpPr>
        <p:spPr>
          <a:xfrm>
            <a:off x="6661150" y="698268"/>
            <a:ext cx="0" cy="39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B796728E-8753-403A-8824-9887140EA769}"/>
              </a:ext>
            </a:extLst>
          </p:cNvPr>
          <p:cNvSpPr/>
          <p:nvPr/>
        </p:nvSpPr>
        <p:spPr>
          <a:xfrm>
            <a:off x="5030981" y="4050758"/>
            <a:ext cx="440211" cy="404966"/>
          </a:xfrm>
          <a:prstGeom prst="ellipse">
            <a:avLst/>
          </a:prstGeom>
          <a:noFill/>
          <a:ln w="38100">
            <a:solidFill>
              <a:srgbClr val="0874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9799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5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125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"/>
                            </p:stCondLst>
                            <p:childTnLst>
                              <p:par>
                                <p:cTn id="2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"/>
                            </p:stCondLst>
                            <p:childTnLst>
                              <p:par>
                                <p:cTn id="3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9" grpId="0"/>
      <p:bldP spid="19" grpId="1"/>
      <p:bldP spid="4" grpId="0" animBg="1"/>
      <p:bldP spid="17" grpId="0" animBg="1"/>
      <p:bldP spid="14" grpId="0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6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250" y="532799"/>
            <a:ext cx="702000" cy="702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83E68770-3CC8-47C1-A23E-2E4840F07015}"/>
              </a:ext>
            </a:extLst>
          </p:cNvPr>
          <p:cNvSpPr/>
          <p:nvPr/>
        </p:nvSpPr>
        <p:spPr>
          <a:xfrm>
            <a:off x="6661150" y="702863"/>
            <a:ext cx="1063301" cy="355276"/>
          </a:xfrm>
          <a:prstGeom prst="rect">
            <a:avLst/>
          </a:prstGeom>
          <a:solidFill>
            <a:srgbClr val="007AC3"/>
          </a:solidFill>
        </p:spPr>
        <p:txBody>
          <a:bodyPr wrap="square" lIns="180000" tIns="36000" rIns="180000" bIns="72000" anchor="ctr">
            <a:spAutoFit/>
          </a:bodyPr>
          <a:lstStyle/>
          <a:p>
            <a:pPr algn="ctr"/>
            <a:r>
              <a:rPr lang="en-GB" altLang="en-US" sz="1600" b="1" dirty="0">
                <a:solidFill>
                  <a:schemeClr val="bg1"/>
                </a:solidFill>
              </a:rPr>
              <a:t>Deeper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2683A77-EBA3-4487-8B3D-82E862232898}"/>
              </a:ext>
            </a:extLst>
          </p:cNvPr>
          <p:cNvSpPr/>
          <p:nvPr/>
        </p:nvSpPr>
        <p:spPr>
          <a:xfrm>
            <a:off x="755650" y="1449388"/>
            <a:ext cx="7632700" cy="1208377"/>
          </a:xfrm>
          <a:prstGeom prst="rect">
            <a:avLst/>
          </a:prstGeom>
          <a:solidFill>
            <a:schemeClr val="bg1"/>
          </a:solidFill>
          <a:ln w="28575">
            <a:solidFill>
              <a:srgbClr val="F082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/>
          <a:lstStyle/>
          <a:p>
            <a:pPr>
              <a:spcAft>
                <a:spcPts val="600"/>
              </a:spcAft>
            </a:pPr>
            <a:r>
              <a:rPr lang="en-GB">
                <a:solidFill>
                  <a:schemeClr val="tx1"/>
                </a:solidFill>
              </a:rPr>
              <a:t>Amara is playing a maths game. She scores 2400 in the first round, 5300 in the next and 10 600 in the final round.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BDB7B83-0F46-4CCC-895B-341F825B336D}"/>
              </a:ext>
            </a:extLst>
          </p:cNvPr>
          <p:cNvSpPr txBox="1"/>
          <p:nvPr/>
        </p:nvSpPr>
        <p:spPr>
          <a:xfrm>
            <a:off x="755650" y="2203983"/>
            <a:ext cx="7632700" cy="849051"/>
          </a:xfrm>
          <a:prstGeom prst="rect">
            <a:avLst/>
          </a:prstGeom>
          <a:solidFill>
            <a:srgbClr val="F08213"/>
          </a:solidFill>
          <a:ln w="28575">
            <a:solidFill>
              <a:srgbClr val="F08213"/>
            </a:solidFill>
          </a:ln>
        </p:spPr>
        <p:txBody>
          <a:bodyPr wrap="square" lIns="108000" tIns="108000" rIns="108000" bIns="10800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b="1" dirty="0">
                <a:solidFill>
                  <a:schemeClr val="bg1"/>
                </a:solidFill>
              </a:rPr>
              <a:t>Would you use column addition to find her total score?</a:t>
            </a:r>
          </a:p>
          <a:p>
            <a:pPr>
              <a:spcAft>
                <a:spcPts val="600"/>
              </a:spcAft>
            </a:pPr>
            <a:r>
              <a:rPr lang="en-GB" b="1" dirty="0">
                <a:solidFill>
                  <a:schemeClr val="bg1"/>
                </a:solidFill>
              </a:rPr>
              <a:t>Use the numbers in the question to explain your answer.</a:t>
            </a:r>
          </a:p>
        </p:txBody>
      </p:sp>
      <p:sp>
        <p:nvSpPr>
          <p:cNvPr id="18" name="Speech Bubble: Rectangle 17">
            <a:extLst>
              <a:ext uri="{FF2B5EF4-FFF2-40B4-BE49-F238E27FC236}">
                <a16:creationId xmlns:a16="http://schemas.microsoft.com/office/drawing/2014/main" xmlns="" id="{3A0543D4-368D-4FE3-8624-9AFDCED2952F}"/>
              </a:ext>
            </a:extLst>
          </p:cNvPr>
          <p:cNvSpPr/>
          <p:nvPr/>
        </p:nvSpPr>
        <p:spPr>
          <a:xfrm>
            <a:off x="3429000" y="3429000"/>
            <a:ext cx="4959350" cy="956773"/>
          </a:xfrm>
          <a:prstGeom prst="wedgeRectCallout">
            <a:avLst>
              <a:gd name="adj1" fmla="val -65915"/>
              <a:gd name="adj2" fmla="val 49631"/>
            </a:avLst>
          </a:prstGeom>
          <a:solidFill>
            <a:schemeClr val="bg1"/>
          </a:solidFill>
          <a:ln w="28575">
            <a:solidFill>
              <a:srgbClr val="0874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>
            <a:spAutoFit/>
          </a:bodyPr>
          <a:lstStyle/>
          <a:p>
            <a:pPr>
              <a:spcAft>
                <a:spcPts val="1200"/>
              </a:spcAft>
            </a:pPr>
            <a:r>
              <a:rPr lang="en-GB" sz="1600" dirty="0">
                <a:solidFill>
                  <a:schemeClr val="tx1"/>
                </a:solidFill>
              </a:rPr>
              <a:t>Column addition would not be the most efficient method. You should always look at the numbers first to decide whether you can add these mentally.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4FA8C08-0E85-475C-8B8E-1BA5C90BA2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00" y="3831860"/>
            <a:ext cx="2498372" cy="2587989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A5F0234E-3058-4B54-8F9A-343064C9DB76}"/>
              </a:ext>
            </a:extLst>
          </p:cNvPr>
          <p:cNvSpPr/>
          <p:nvPr/>
        </p:nvSpPr>
        <p:spPr>
          <a:xfrm>
            <a:off x="3429000" y="4341383"/>
            <a:ext cx="4959350" cy="1449216"/>
          </a:xfrm>
          <a:prstGeom prst="rect">
            <a:avLst/>
          </a:prstGeom>
          <a:solidFill>
            <a:schemeClr val="bg1"/>
          </a:solidFill>
          <a:ln w="28575">
            <a:solidFill>
              <a:srgbClr val="0874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>
            <a:spAutoFit/>
          </a:bodyPr>
          <a:lstStyle/>
          <a:p>
            <a:pPr>
              <a:spcAft>
                <a:spcPts val="1200"/>
              </a:spcAft>
            </a:pPr>
            <a:r>
              <a:rPr lang="en-GB" sz="1600" dirty="0">
                <a:solidFill>
                  <a:schemeClr val="tx1"/>
                </a:solidFill>
              </a:rPr>
              <a:t>A mental method, with jottings if needed, would be the most efficient method. You could use your number bond knowledge to add 2400 to 10 600, giving a total of 13 000, and then add 5300 to give a final total of 18 300.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2574E9F-3CD0-4F38-8C8E-DB707BC71CCB}"/>
              </a:ext>
            </a:extLst>
          </p:cNvPr>
          <p:cNvSpPr/>
          <p:nvPr/>
        </p:nvSpPr>
        <p:spPr>
          <a:xfrm>
            <a:off x="3445668" y="4326252"/>
            <a:ext cx="4929187" cy="1359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59B8949D-16F5-4482-8E7E-D63B2ECB18FD}"/>
              </a:ext>
            </a:extLst>
          </p:cNvPr>
          <p:cNvSpPr/>
          <p:nvPr/>
        </p:nvSpPr>
        <p:spPr>
          <a:xfrm>
            <a:off x="445574" y="702863"/>
            <a:ext cx="4562195" cy="355276"/>
          </a:xfrm>
          <a:prstGeom prst="rect">
            <a:avLst/>
          </a:prstGeom>
          <a:solidFill>
            <a:srgbClr val="072F54"/>
          </a:solidFill>
        </p:spPr>
        <p:txBody>
          <a:bodyPr wrap="square" lIns="180000" tIns="36000" rIns="180000" bIns="72000" anchor="ctr">
            <a:spAutoFit/>
          </a:bodyPr>
          <a:lstStyle/>
          <a:p>
            <a:r>
              <a:rPr lang="en-GB" altLang="en-US" sz="1600" b="1" dirty="0">
                <a:solidFill>
                  <a:schemeClr val="bg1"/>
                </a:solidFill>
              </a:rPr>
              <a:t>Add Whole Numbers with More Than 4 Digits 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FC91EE6D-F994-4151-BE55-44FEEDB385AB}"/>
              </a:ext>
            </a:extLst>
          </p:cNvPr>
          <p:cNvSpPr/>
          <p:nvPr/>
        </p:nvSpPr>
        <p:spPr>
          <a:xfrm>
            <a:off x="445574" y="702863"/>
            <a:ext cx="6215576" cy="355276"/>
          </a:xfrm>
          <a:prstGeom prst="rect">
            <a:avLst/>
          </a:prstGeom>
          <a:solidFill>
            <a:srgbClr val="072F54"/>
          </a:solidFill>
        </p:spPr>
        <p:txBody>
          <a:bodyPr wrap="square" lIns="180000" tIns="36000" rIns="180000" bIns="72000" anchor="ctr">
            <a:spAutoFit/>
          </a:bodyPr>
          <a:lstStyle/>
          <a:p>
            <a:r>
              <a:rPr lang="en-GB" altLang="en-US" sz="1600" b="1" dirty="0">
                <a:solidFill>
                  <a:schemeClr val="bg1"/>
                </a:solidFill>
              </a:rPr>
              <a:t>Add Whole Numbers with More Than 4 Digits (Column Method)</a:t>
            </a:r>
            <a:endParaRPr lang="en-GB" sz="1600" b="1" dirty="0">
              <a:solidFill>
                <a:schemeClr val="bg1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85FC6769-FA0C-4B62-8FDC-69092EAEF3DB}"/>
              </a:ext>
            </a:extLst>
          </p:cNvPr>
          <p:cNvCxnSpPr/>
          <p:nvPr/>
        </p:nvCxnSpPr>
        <p:spPr>
          <a:xfrm>
            <a:off x="6661944" y="702863"/>
            <a:ext cx="0" cy="39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7434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5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25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23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EBBD3C4B-C4D6-482B-B590-E0136A7F6809}"/>
              </a:ext>
            </a:extLst>
          </p:cNvPr>
          <p:cNvSpPr/>
          <p:nvPr/>
        </p:nvSpPr>
        <p:spPr>
          <a:xfrm>
            <a:off x="755650" y="1735137"/>
            <a:ext cx="7632700" cy="3729038"/>
          </a:xfrm>
          <a:prstGeom prst="rect">
            <a:avLst/>
          </a:prstGeom>
          <a:solidFill>
            <a:schemeClr val="bg1"/>
          </a:solidFill>
          <a:ln w="28575">
            <a:solidFill>
              <a:srgbClr val="F082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/>
          <a:lstStyle/>
          <a:p>
            <a:pPr>
              <a:spcAft>
                <a:spcPts val="600"/>
              </a:spcAft>
            </a:pP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4DFBFBE3-436F-4DA8-81AA-F1E696B93D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9"/>
          <a:stretch/>
        </p:blipFill>
        <p:spPr>
          <a:xfrm>
            <a:off x="918587" y="2636839"/>
            <a:ext cx="3547429" cy="2822575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250" y="532799"/>
            <a:ext cx="702000" cy="702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0FB2853-CB2F-48D2-AC0C-411658AE15ED}"/>
              </a:ext>
            </a:extLst>
          </p:cNvPr>
          <p:cNvSpPr txBox="1"/>
          <p:nvPr/>
        </p:nvSpPr>
        <p:spPr>
          <a:xfrm>
            <a:off x="755650" y="1735138"/>
            <a:ext cx="7632700" cy="495108"/>
          </a:xfrm>
          <a:prstGeom prst="rect">
            <a:avLst/>
          </a:prstGeom>
          <a:solidFill>
            <a:srgbClr val="F08213"/>
          </a:solidFill>
          <a:ln w="28575">
            <a:solidFill>
              <a:srgbClr val="F08213"/>
            </a:solidFill>
          </a:ln>
        </p:spPr>
        <p:txBody>
          <a:bodyPr wrap="square" lIns="108000" tIns="108000" rIns="108000" bIns="10800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b="1" dirty="0">
                <a:solidFill>
                  <a:schemeClr val="bg1"/>
                </a:solidFill>
              </a:rPr>
              <a:t>Can you identify the missing digits in these two calculations?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xmlns="" id="{D58D2425-6C7E-4290-97C8-34742F8FB0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7806712"/>
              </p:ext>
            </p:extLst>
          </p:nvPr>
        </p:nvGraphicFramePr>
        <p:xfrm>
          <a:off x="1320665" y="2757102"/>
          <a:ext cx="2788908" cy="13910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4818">
                  <a:extLst>
                    <a:ext uri="{9D8B030D-6E8A-4147-A177-3AD203B41FA5}">
                      <a16:colId xmlns:a16="http://schemas.microsoft.com/office/drawing/2014/main" xmlns="" val="2303171863"/>
                    </a:ext>
                  </a:extLst>
                </a:gridCol>
                <a:gridCol w="464818">
                  <a:extLst>
                    <a:ext uri="{9D8B030D-6E8A-4147-A177-3AD203B41FA5}">
                      <a16:colId xmlns:a16="http://schemas.microsoft.com/office/drawing/2014/main" xmlns="" val="2260610357"/>
                    </a:ext>
                  </a:extLst>
                </a:gridCol>
                <a:gridCol w="464818">
                  <a:extLst>
                    <a:ext uri="{9D8B030D-6E8A-4147-A177-3AD203B41FA5}">
                      <a16:colId xmlns:a16="http://schemas.microsoft.com/office/drawing/2014/main" xmlns="" val="65627592"/>
                    </a:ext>
                  </a:extLst>
                </a:gridCol>
                <a:gridCol w="464818">
                  <a:extLst>
                    <a:ext uri="{9D8B030D-6E8A-4147-A177-3AD203B41FA5}">
                      <a16:colId xmlns:a16="http://schemas.microsoft.com/office/drawing/2014/main" xmlns="" val="3293519950"/>
                    </a:ext>
                  </a:extLst>
                </a:gridCol>
                <a:gridCol w="464818">
                  <a:extLst>
                    <a:ext uri="{9D8B030D-6E8A-4147-A177-3AD203B41FA5}">
                      <a16:colId xmlns:a16="http://schemas.microsoft.com/office/drawing/2014/main" xmlns="" val="2800918580"/>
                    </a:ext>
                  </a:extLst>
                </a:gridCol>
                <a:gridCol w="464818">
                  <a:extLst>
                    <a:ext uri="{9D8B030D-6E8A-4147-A177-3AD203B41FA5}">
                      <a16:colId xmlns:a16="http://schemas.microsoft.com/office/drawing/2014/main" xmlns="" val="3241071773"/>
                    </a:ext>
                  </a:extLst>
                </a:gridCol>
              </a:tblGrid>
              <a:tr h="463679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106957" marR="106957" marT="53478" marB="53478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5</a:t>
                      </a:r>
                    </a:p>
                  </a:txBody>
                  <a:tcPr marL="106957" marR="106957" marT="53478" marB="53478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5</a:t>
                      </a:r>
                    </a:p>
                  </a:txBody>
                  <a:tcPr marL="106957" marR="106957" marT="53478" marB="53478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106957" marR="106957" marT="53478" marB="53478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3</a:t>
                      </a:r>
                    </a:p>
                  </a:txBody>
                  <a:tcPr marL="106957" marR="106957" marT="53478" marB="53478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9</a:t>
                      </a:r>
                    </a:p>
                  </a:txBody>
                  <a:tcPr marL="106957" marR="106957" marT="53478" marB="53478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18466287"/>
                  </a:ext>
                </a:extLst>
              </a:tr>
              <a:tr h="463679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+</a:t>
                      </a:r>
                    </a:p>
                  </a:txBody>
                  <a:tcPr marL="106957" marR="106957" marT="53478" marB="53478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106957" marR="106957" marT="53478" marB="53478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106957" marR="106957" marT="53478" marB="53478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6</a:t>
                      </a:r>
                    </a:p>
                  </a:txBody>
                  <a:tcPr marL="106957" marR="106957" marT="53478" marB="53478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5</a:t>
                      </a:r>
                    </a:p>
                  </a:txBody>
                  <a:tcPr marL="106957" marR="106957" marT="53478" marB="53478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106957" marR="106957" marT="53478" marB="53478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13641460"/>
                  </a:ext>
                </a:extLst>
              </a:tr>
              <a:tr h="463679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106957" marR="106957" marT="53478" marB="53478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106957" marR="106957" marT="53478" marB="53478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0</a:t>
                      </a:r>
                    </a:p>
                  </a:txBody>
                  <a:tcPr marL="106957" marR="106957" marT="53478" marB="53478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6</a:t>
                      </a:r>
                    </a:p>
                  </a:txBody>
                  <a:tcPr marL="106957" marR="106957" marT="53478" marB="53478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9</a:t>
                      </a:r>
                    </a:p>
                  </a:txBody>
                  <a:tcPr marL="106957" marR="106957" marT="53478" marB="53478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</a:t>
                      </a:r>
                    </a:p>
                  </a:txBody>
                  <a:tcPr marL="106957" marR="106957" marT="53478" marB="53478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04903630"/>
                  </a:ext>
                </a:extLst>
              </a:tr>
            </a:tbl>
          </a:graphicData>
        </a:graphic>
      </p:graphicFrame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51360682-DD57-4F5C-A6D2-381500018904}"/>
              </a:ext>
            </a:extLst>
          </p:cNvPr>
          <p:cNvSpPr/>
          <p:nvPr/>
        </p:nvSpPr>
        <p:spPr>
          <a:xfrm>
            <a:off x="2770708" y="2824280"/>
            <a:ext cx="356829" cy="35682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93F8F1AC-A3A1-47B8-8D7B-430779E3CEC0}"/>
              </a:ext>
            </a:extLst>
          </p:cNvPr>
          <p:cNvSpPr/>
          <p:nvPr/>
        </p:nvSpPr>
        <p:spPr>
          <a:xfrm>
            <a:off x="3704158" y="3270951"/>
            <a:ext cx="356829" cy="35682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D06A3022-19EC-4CF2-9213-B6E1CED9392F}"/>
              </a:ext>
            </a:extLst>
          </p:cNvPr>
          <p:cNvSpPr/>
          <p:nvPr/>
        </p:nvSpPr>
        <p:spPr>
          <a:xfrm>
            <a:off x="2310968" y="3270951"/>
            <a:ext cx="356829" cy="35682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F8969A0D-878D-4942-B7BB-31D40CD21AD7}"/>
              </a:ext>
            </a:extLst>
          </p:cNvPr>
          <p:cNvSpPr/>
          <p:nvPr/>
        </p:nvSpPr>
        <p:spPr>
          <a:xfrm>
            <a:off x="1844369" y="3732873"/>
            <a:ext cx="356829" cy="35682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4FDCCDA-F927-4FB2-91CB-213AB8AABD05}"/>
              </a:ext>
            </a:extLst>
          </p:cNvPr>
          <p:cNvSpPr/>
          <p:nvPr/>
        </p:nvSpPr>
        <p:spPr>
          <a:xfrm>
            <a:off x="2749527" y="2805230"/>
            <a:ext cx="388174" cy="3861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08743A"/>
                </a:solidFill>
              </a:rPr>
              <a:t>0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CC7DE55C-8D81-4C8B-80F0-AE7CC26A540F}"/>
              </a:ext>
            </a:extLst>
          </p:cNvPr>
          <p:cNvSpPr/>
          <p:nvPr/>
        </p:nvSpPr>
        <p:spPr>
          <a:xfrm>
            <a:off x="3687738" y="3251901"/>
            <a:ext cx="388174" cy="3861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08743A"/>
                </a:solidFill>
              </a:rPr>
              <a:t>2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48119DB4-62D1-4FAD-B57A-34F3ABAA00BA}"/>
              </a:ext>
            </a:extLst>
          </p:cNvPr>
          <p:cNvSpPr/>
          <p:nvPr/>
        </p:nvSpPr>
        <p:spPr>
          <a:xfrm>
            <a:off x="2295501" y="3251901"/>
            <a:ext cx="388174" cy="3861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08743A"/>
                </a:solidFill>
              </a:rPr>
              <a:t>5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4628B545-E9DE-46F9-BE68-3A8E8805D0FA}"/>
              </a:ext>
            </a:extLst>
          </p:cNvPr>
          <p:cNvSpPr/>
          <p:nvPr/>
        </p:nvSpPr>
        <p:spPr>
          <a:xfrm>
            <a:off x="1816520" y="3716680"/>
            <a:ext cx="388174" cy="3861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08743A"/>
                </a:solidFill>
              </a:rPr>
              <a:t>6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8249410F-FCC4-478E-9868-5313D1EA4C9C}"/>
              </a:ext>
            </a:extLst>
          </p:cNvPr>
          <p:cNvSpPr/>
          <p:nvPr/>
        </p:nvSpPr>
        <p:spPr>
          <a:xfrm>
            <a:off x="1816520" y="4130193"/>
            <a:ext cx="388174" cy="2637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rgbClr val="08743A"/>
                </a:solidFill>
              </a:rPr>
              <a:t>1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C21811C6-5686-42E6-A739-70A5A8529EB8}"/>
              </a:ext>
            </a:extLst>
          </p:cNvPr>
          <p:cNvSpPr/>
          <p:nvPr/>
        </p:nvSpPr>
        <p:spPr>
          <a:xfrm>
            <a:off x="3208314" y="4130193"/>
            <a:ext cx="388174" cy="2637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rgbClr val="08743A"/>
                </a:solidFill>
              </a:rPr>
              <a:t>1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88E6F446-19F0-45E1-955D-4099C01BF37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9"/>
          <a:stretch/>
        </p:blipFill>
        <p:spPr>
          <a:xfrm>
            <a:off x="4681695" y="2636839"/>
            <a:ext cx="3547429" cy="2822575"/>
          </a:xfrm>
          <a:prstGeom prst="rect">
            <a:avLst/>
          </a:prstGeom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xmlns="" id="{5147B512-A029-4C0B-A30E-26B2B05D2D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0713370"/>
              </p:ext>
            </p:extLst>
          </p:nvPr>
        </p:nvGraphicFramePr>
        <p:xfrm>
          <a:off x="5075242" y="2756145"/>
          <a:ext cx="2788908" cy="13910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4818">
                  <a:extLst>
                    <a:ext uri="{9D8B030D-6E8A-4147-A177-3AD203B41FA5}">
                      <a16:colId xmlns:a16="http://schemas.microsoft.com/office/drawing/2014/main" xmlns="" val="2303171863"/>
                    </a:ext>
                  </a:extLst>
                </a:gridCol>
                <a:gridCol w="464818">
                  <a:extLst>
                    <a:ext uri="{9D8B030D-6E8A-4147-A177-3AD203B41FA5}">
                      <a16:colId xmlns:a16="http://schemas.microsoft.com/office/drawing/2014/main" xmlns="" val="2260610357"/>
                    </a:ext>
                  </a:extLst>
                </a:gridCol>
                <a:gridCol w="464818">
                  <a:extLst>
                    <a:ext uri="{9D8B030D-6E8A-4147-A177-3AD203B41FA5}">
                      <a16:colId xmlns:a16="http://schemas.microsoft.com/office/drawing/2014/main" xmlns="" val="65627592"/>
                    </a:ext>
                  </a:extLst>
                </a:gridCol>
                <a:gridCol w="464818">
                  <a:extLst>
                    <a:ext uri="{9D8B030D-6E8A-4147-A177-3AD203B41FA5}">
                      <a16:colId xmlns:a16="http://schemas.microsoft.com/office/drawing/2014/main" xmlns="" val="3293519950"/>
                    </a:ext>
                  </a:extLst>
                </a:gridCol>
                <a:gridCol w="464818">
                  <a:extLst>
                    <a:ext uri="{9D8B030D-6E8A-4147-A177-3AD203B41FA5}">
                      <a16:colId xmlns:a16="http://schemas.microsoft.com/office/drawing/2014/main" xmlns="" val="2800918580"/>
                    </a:ext>
                  </a:extLst>
                </a:gridCol>
                <a:gridCol w="464818">
                  <a:extLst>
                    <a:ext uri="{9D8B030D-6E8A-4147-A177-3AD203B41FA5}">
                      <a16:colId xmlns:a16="http://schemas.microsoft.com/office/drawing/2014/main" xmlns="" val="3241071773"/>
                    </a:ext>
                  </a:extLst>
                </a:gridCol>
              </a:tblGrid>
              <a:tr h="463679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106957" marR="106957" marT="53478" marB="53478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106957" marR="106957" marT="53478" marB="53478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106957" marR="106957" marT="53478" marB="53478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3</a:t>
                      </a:r>
                    </a:p>
                  </a:txBody>
                  <a:tcPr marL="106957" marR="106957" marT="53478" marB="53478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0</a:t>
                      </a:r>
                    </a:p>
                  </a:txBody>
                  <a:tcPr marL="106957" marR="106957" marT="53478" marB="53478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2</a:t>
                      </a:r>
                    </a:p>
                  </a:txBody>
                  <a:tcPr marL="106957" marR="106957" marT="53478" marB="53478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18466287"/>
                  </a:ext>
                </a:extLst>
              </a:tr>
              <a:tr h="463679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+</a:t>
                      </a:r>
                    </a:p>
                  </a:txBody>
                  <a:tcPr marL="106957" marR="106957" marT="53478" marB="53478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3</a:t>
                      </a:r>
                    </a:p>
                  </a:txBody>
                  <a:tcPr marL="106957" marR="106957" marT="53478" marB="53478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5</a:t>
                      </a:r>
                    </a:p>
                  </a:txBody>
                  <a:tcPr marL="106957" marR="106957" marT="53478" marB="53478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106957" marR="106957" marT="53478" marB="53478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106957" marR="106957" marT="53478" marB="53478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4</a:t>
                      </a:r>
                    </a:p>
                  </a:txBody>
                  <a:tcPr marL="106957" marR="106957" marT="53478" marB="53478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13641460"/>
                  </a:ext>
                </a:extLst>
              </a:tr>
              <a:tr h="463679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106957" marR="106957" marT="53478" marB="53478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6</a:t>
                      </a:r>
                    </a:p>
                  </a:txBody>
                  <a:tcPr marL="106957" marR="106957" marT="53478" marB="53478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0</a:t>
                      </a:r>
                    </a:p>
                  </a:txBody>
                  <a:tcPr marL="106957" marR="106957" marT="53478" marB="53478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0</a:t>
                      </a:r>
                    </a:p>
                  </a:txBody>
                  <a:tcPr marL="106957" marR="106957" marT="53478" marB="53478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0</a:t>
                      </a:r>
                    </a:p>
                  </a:txBody>
                  <a:tcPr marL="106957" marR="106957" marT="53478" marB="53478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6</a:t>
                      </a:r>
                    </a:p>
                  </a:txBody>
                  <a:tcPr marL="106957" marR="106957" marT="53478" marB="53478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04903630"/>
                  </a:ext>
                </a:extLst>
              </a:tr>
            </a:tbl>
          </a:graphicData>
        </a:graphic>
      </p:graphicFrame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5E811843-D736-4A8B-B921-64FFF6472482}"/>
              </a:ext>
            </a:extLst>
          </p:cNvPr>
          <p:cNvSpPr/>
          <p:nvPr/>
        </p:nvSpPr>
        <p:spPr>
          <a:xfrm>
            <a:off x="5600773" y="2814382"/>
            <a:ext cx="356829" cy="35682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DF823F58-AA7D-46FE-A802-EEEC6E4E287B}"/>
              </a:ext>
            </a:extLst>
          </p:cNvPr>
          <p:cNvSpPr/>
          <p:nvPr/>
        </p:nvSpPr>
        <p:spPr>
          <a:xfrm>
            <a:off x="6063053" y="2814382"/>
            <a:ext cx="356829" cy="35682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412B22CB-EC8D-4883-9ABA-4A8A90902FCD}"/>
              </a:ext>
            </a:extLst>
          </p:cNvPr>
          <p:cNvSpPr/>
          <p:nvPr/>
        </p:nvSpPr>
        <p:spPr>
          <a:xfrm>
            <a:off x="6524857" y="3265209"/>
            <a:ext cx="356829" cy="35682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72B61951-B015-45D1-B252-3110F98989AC}"/>
              </a:ext>
            </a:extLst>
          </p:cNvPr>
          <p:cNvSpPr/>
          <p:nvPr/>
        </p:nvSpPr>
        <p:spPr>
          <a:xfrm>
            <a:off x="6991105" y="3265209"/>
            <a:ext cx="356829" cy="35682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24F5E129-EBBE-4D86-8E4A-06D32CD2709D}"/>
              </a:ext>
            </a:extLst>
          </p:cNvPr>
          <p:cNvSpPr/>
          <p:nvPr/>
        </p:nvSpPr>
        <p:spPr>
          <a:xfrm>
            <a:off x="5573464" y="2795332"/>
            <a:ext cx="388174" cy="3861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08743A"/>
                </a:solidFill>
              </a:rPr>
              <a:t>2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4D1EEAA2-601E-403D-87E5-F214C64D3877}"/>
              </a:ext>
            </a:extLst>
          </p:cNvPr>
          <p:cNvSpPr/>
          <p:nvPr/>
        </p:nvSpPr>
        <p:spPr>
          <a:xfrm>
            <a:off x="6038601" y="2795332"/>
            <a:ext cx="388174" cy="3861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08743A"/>
                </a:solidFill>
              </a:rPr>
              <a:t>4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224F1C94-AA5F-4298-8703-C9BB70F53215}"/>
              </a:ext>
            </a:extLst>
          </p:cNvPr>
          <p:cNvSpPr/>
          <p:nvPr/>
        </p:nvSpPr>
        <p:spPr>
          <a:xfrm>
            <a:off x="6503263" y="3249970"/>
            <a:ext cx="388174" cy="3861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08743A"/>
                </a:solidFill>
              </a:rPr>
              <a:t>7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FDB79229-4188-4B87-A784-05DD652206D9}"/>
              </a:ext>
            </a:extLst>
          </p:cNvPr>
          <p:cNvSpPr/>
          <p:nvPr/>
        </p:nvSpPr>
        <p:spPr>
          <a:xfrm>
            <a:off x="6972368" y="3249970"/>
            <a:ext cx="388174" cy="3861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08743A"/>
                </a:solidFill>
              </a:rPr>
              <a:t>0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A24C5C8E-8B23-4DED-9DAA-86B8B581E9D3}"/>
              </a:ext>
            </a:extLst>
          </p:cNvPr>
          <p:cNvSpPr/>
          <p:nvPr/>
        </p:nvSpPr>
        <p:spPr>
          <a:xfrm>
            <a:off x="5572567" y="4129938"/>
            <a:ext cx="388174" cy="2637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rgbClr val="08743A"/>
                </a:solidFill>
              </a:rPr>
              <a:t>1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2BB2F9CE-6435-4DD6-928C-AC7F4453120D}"/>
              </a:ext>
            </a:extLst>
          </p:cNvPr>
          <p:cNvSpPr/>
          <p:nvPr/>
        </p:nvSpPr>
        <p:spPr>
          <a:xfrm>
            <a:off x="6038601" y="4129938"/>
            <a:ext cx="388174" cy="2637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rgbClr val="08743A"/>
                </a:solidFill>
              </a:rPr>
              <a:t>1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506D7B05-A3CE-44C4-B2C0-B8602B5D6F34}"/>
              </a:ext>
            </a:extLst>
          </p:cNvPr>
          <p:cNvSpPr/>
          <p:nvPr/>
        </p:nvSpPr>
        <p:spPr>
          <a:xfrm>
            <a:off x="445574" y="702863"/>
            <a:ext cx="6215576" cy="355276"/>
          </a:xfrm>
          <a:prstGeom prst="rect">
            <a:avLst/>
          </a:prstGeom>
          <a:solidFill>
            <a:srgbClr val="072F54"/>
          </a:solidFill>
        </p:spPr>
        <p:txBody>
          <a:bodyPr wrap="square" lIns="180000" tIns="36000" rIns="180000" bIns="72000" anchor="ctr">
            <a:spAutoFit/>
          </a:bodyPr>
          <a:lstStyle/>
          <a:p>
            <a:r>
              <a:rPr lang="en-GB" altLang="en-US" sz="1600" b="1" dirty="0">
                <a:solidFill>
                  <a:schemeClr val="bg1"/>
                </a:solidFill>
              </a:rPr>
              <a:t>Add Whole Numbers with More Than 4 Digits (Column Method)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6661150" y="702863"/>
            <a:ext cx="1141417" cy="355276"/>
          </a:xfrm>
          <a:prstGeom prst="rect">
            <a:avLst/>
          </a:prstGeom>
          <a:solidFill>
            <a:srgbClr val="00529C"/>
          </a:solidFill>
        </p:spPr>
        <p:txBody>
          <a:bodyPr wrap="square" lIns="180000" tIns="36000" rIns="180000" bIns="72000" anchor="ctr">
            <a:spAutoFit/>
          </a:bodyPr>
          <a:lstStyle/>
          <a:p>
            <a:pPr algn="ctr"/>
            <a:r>
              <a:rPr lang="en-GB" altLang="en-US" sz="1600" b="1" dirty="0">
                <a:solidFill>
                  <a:schemeClr val="bg1"/>
                </a:solidFill>
              </a:rPr>
              <a:t>Deepest</a:t>
            </a:r>
            <a:endParaRPr lang="en-GB" sz="1600" b="1" dirty="0">
              <a:solidFill>
                <a:schemeClr val="bg1"/>
              </a:solidFill>
            </a:endParaRPr>
          </a:p>
        </p:txBody>
      </p:sp>
      <p:cxnSp>
        <p:nvCxnSpPr>
          <p:cNvPr id="77" name="Straight Connector 76"/>
          <p:cNvCxnSpPr/>
          <p:nvPr/>
        </p:nvCxnSpPr>
        <p:spPr>
          <a:xfrm>
            <a:off x="6661150" y="698268"/>
            <a:ext cx="0" cy="39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5136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5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25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5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125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5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125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5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125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5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125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125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5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125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5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125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5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125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5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125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5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125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25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125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9" grpId="0"/>
      <p:bldP spid="19" grpId="1"/>
      <p:bldP spid="20" grpId="0"/>
      <p:bldP spid="20" grpId="1"/>
      <p:bldP spid="21" grpId="0"/>
      <p:bldP spid="21" grpId="1"/>
      <p:bldP spid="26" grpId="0"/>
      <p:bldP spid="26" grpId="1"/>
      <p:bldP spid="27" grpId="0"/>
      <p:bldP spid="27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8" grpId="0"/>
      <p:bldP spid="28" grpId="1"/>
      <p:bldP spid="29" grpId="0"/>
      <p:bldP spid="29" grpId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Mastery PowerPoint Template" id="{43689DF9-D287-432E-9F40-D237B819A1A7}" vid="{5144CDE6-24FE-4389-99E0-1DDC4C0A7BE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Mastery PowerPoint Template</Template>
  <TotalTime>363</TotalTime>
  <Words>838</Words>
  <Application>Microsoft Office PowerPoint</Application>
  <PresentationFormat>On-screen Show (4:3)</PresentationFormat>
  <Paragraphs>272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Times New Roman</vt:lpstr>
      <vt:lpstr>Tuffy-TTF</vt:lpstr>
      <vt:lpstr>Calibri</vt:lpstr>
      <vt:lpstr>Tuffy</vt:lpstr>
      <vt:lpstr>Twinkl</vt:lpstr>
      <vt:lpstr>Kalam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Tarjinder Momi</dc:creator>
  <cp:lastModifiedBy>V Harris</cp:lastModifiedBy>
  <cp:revision>360</cp:revision>
  <dcterms:created xsi:type="dcterms:W3CDTF">2019-09-16T15:34:42Z</dcterms:created>
  <dcterms:modified xsi:type="dcterms:W3CDTF">2020-04-28T15:23:59Z</dcterms:modified>
</cp:coreProperties>
</file>