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8" r:id="rId2"/>
    <p:sldId id="279" r:id="rId3"/>
    <p:sldId id="289" r:id="rId4"/>
    <p:sldId id="290" r:id="rId5"/>
    <p:sldId id="282" r:id="rId6"/>
    <p:sldId id="291" r:id="rId7"/>
    <p:sldId id="284" r:id="rId8"/>
    <p:sldId id="29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00A7E6"/>
    <a:srgbClr val="B0DEF7"/>
    <a:srgbClr val="0079C3"/>
    <a:srgbClr val="FFE76D"/>
    <a:srgbClr val="072F54"/>
    <a:srgbClr val="003464"/>
    <a:srgbClr val="004382"/>
    <a:srgbClr val="00529C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520" y="19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Identify multiples and factors, including finding all factor pairs of a number, and common factors of two numbers.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679672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122432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Multiples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67967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260900"/>
            <a:ext cx="8064500" cy="50129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539749" y="1260656"/>
            <a:ext cx="2639679" cy="5013144"/>
          </a:xfrm>
          <a:prstGeom prst="homePlate">
            <a:avLst>
              <a:gd name="adj" fmla="val 15651"/>
            </a:avLst>
          </a:prstGeom>
          <a:solidFill>
            <a:srgbClr val="B0DEF7"/>
          </a:solidFill>
          <a:ln>
            <a:noFill/>
          </a:ln>
          <a:effectLst>
            <a:outerShdw dist="508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77189" y="1784487"/>
            <a:ext cx="2218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Sort the numbers into the correct columns. Some numbers might belong in more than one column.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775" y="3709842"/>
            <a:ext cx="6100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36</a:t>
            </a:r>
          </a:p>
          <a:p>
            <a:pPr algn="ctr"/>
            <a:r>
              <a:rPr lang="en-GB" b="1" dirty="0"/>
              <a:t>27</a:t>
            </a:r>
          </a:p>
          <a:p>
            <a:pPr algn="ctr"/>
            <a:r>
              <a:rPr lang="en-GB" b="1" dirty="0"/>
              <a:t>48</a:t>
            </a:r>
          </a:p>
          <a:p>
            <a:pPr algn="ctr"/>
            <a:r>
              <a:rPr lang="en-GB" b="1" dirty="0"/>
              <a:t>90</a:t>
            </a:r>
          </a:p>
          <a:p>
            <a:pPr algn="ctr"/>
            <a:r>
              <a:rPr lang="en-GB" b="1" dirty="0"/>
              <a:t>72</a:t>
            </a:r>
          </a:p>
          <a:p>
            <a:pPr algn="ctr"/>
            <a:r>
              <a:rPr lang="en-GB" b="1" dirty="0"/>
              <a:t>54</a:t>
            </a:r>
          </a:p>
          <a:p>
            <a:pPr algn="ctr"/>
            <a:r>
              <a:rPr lang="en-GB" b="1" dirty="0"/>
              <a:t>24</a:t>
            </a:r>
          </a:p>
        </p:txBody>
      </p:sp>
      <p:pic>
        <p:nvPicPr>
          <p:cNvPr id="16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3" r="-639"/>
          <a:stretch>
            <a:fillRect/>
          </a:stretch>
        </p:blipFill>
        <p:spPr bwMode="auto">
          <a:xfrm flipH="1">
            <a:off x="3456264" y="2257246"/>
            <a:ext cx="4856584" cy="4016554"/>
          </a:xfrm>
          <a:prstGeom prst="rect">
            <a:avLst/>
          </a:prstGeom>
          <a:noFill/>
          <a:ln>
            <a:noFill/>
          </a:ln>
          <a:effectLst>
            <a:outerShdw blurRad="12700" dist="50800" dir="1872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12812"/>
              </p:ext>
            </p:extLst>
          </p:nvPr>
        </p:nvGraphicFramePr>
        <p:xfrm>
          <a:off x="3723597" y="3058158"/>
          <a:ext cx="4347132" cy="27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783">
                  <a:extLst>
                    <a:ext uri="{9D8B030D-6E8A-4147-A177-3AD203B41FA5}">
                      <a16:colId xmlns:a16="http://schemas.microsoft.com/office/drawing/2014/main" val="1286385698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1719334541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036022004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51953634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401609237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1718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38927"/>
              </p:ext>
            </p:extLst>
          </p:nvPr>
        </p:nvGraphicFramePr>
        <p:xfrm>
          <a:off x="3723597" y="3058158"/>
          <a:ext cx="4347132" cy="27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783">
                  <a:extLst>
                    <a:ext uri="{9D8B030D-6E8A-4147-A177-3AD203B41FA5}">
                      <a16:colId xmlns:a16="http://schemas.microsoft.com/office/drawing/2014/main" val="1286385698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1719334541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036022004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51953634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401609237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36</a:t>
                      </a:r>
                      <a:r>
                        <a:rPr lang="en-GB" sz="1800" b="1" baseline="0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 </a:t>
                      </a:r>
                      <a:br>
                        <a:rPr lang="en-GB" sz="1800" b="1" baseline="0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</a:b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48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90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72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54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24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36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48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90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72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54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24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36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27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90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72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54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90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72551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260900"/>
            <a:ext cx="8064500" cy="501290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1679672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122432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Multiples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67967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3" r="-639"/>
          <a:stretch>
            <a:fillRect/>
          </a:stretch>
        </p:blipFill>
        <p:spPr bwMode="auto">
          <a:xfrm flipH="1">
            <a:off x="3456264" y="2257246"/>
            <a:ext cx="4856584" cy="4016554"/>
          </a:xfrm>
          <a:prstGeom prst="rect">
            <a:avLst/>
          </a:prstGeom>
          <a:noFill/>
          <a:ln>
            <a:noFill/>
          </a:ln>
          <a:effectLst>
            <a:outerShdw blurRad="12700" dist="50800" dir="1872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723597" y="3058158"/>
          <a:ext cx="4347132" cy="27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783">
                  <a:extLst>
                    <a:ext uri="{9D8B030D-6E8A-4147-A177-3AD203B41FA5}">
                      <a16:colId xmlns:a16="http://schemas.microsoft.com/office/drawing/2014/main" val="1286385698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1719334541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036022004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51953634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401609237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1718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723597" y="3058158"/>
          <a:ext cx="4347132" cy="27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783">
                  <a:extLst>
                    <a:ext uri="{9D8B030D-6E8A-4147-A177-3AD203B41FA5}">
                      <a16:colId xmlns:a16="http://schemas.microsoft.com/office/drawing/2014/main" val="1286385698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1719334541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036022004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51953634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401609237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36</a:t>
                      </a:r>
                      <a:r>
                        <a:rPr lang="en-GB" sz="1800" b="1" baseline="0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 </a:t>
                      </a:r>
                      <a:br>
                        <a:rPr lang="en-GB" sz="1800" b="1" baseline="0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</a:b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48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90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72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54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24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36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48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90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72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54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24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36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27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90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72</a:t>
                      </a:r>
                    </a:p>
                    <a:p>
                      <a:pPr marL="45720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54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87B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DengXian" panose="02010600030101010101" pitchFamily="2" charset="-122"/>
                        </a:rPr>
                        <a:t>90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725517181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017071" y="1379992"/>
            <a:ext cx="4319435" cy="750843"/>
            <a:chOff x="1925052" y="-958113"/>
            <a:chExt cx="4319435" cy="750843"/>
          </a:xfrm>
        </p:grpSpPr>
        <p:sp>
          <p:nvSpPr>
            <p:cNvPr id="7" name="Pentagon 6"/>
            <p:cNvSpPr/>
            <p:nvPr/>
          </p:nvSpPr>
          <p:spPr>
            <a:xfrm rot="10800000">
              <a:off x="1925052" y="-958113"/>
              <a:ext cx="4319435" cy="750843"/>
            </a:xfrm>
            <a:prstGeom prst="homePlate">
              <a:avLst>
                <a:gd name="adj" fmla="val 21156"/>
              </a:avLst>
            </a:prstGeom>
            <a:solidFill>
              <a:srgbClr val="00A7E6"/>
            </a:solidFill>
            <a:ln>
              <a:noFill/>
            </a:ln>
            <a:effectLst>
              <a:outerShdw blurRad="25400" dist="38100" dir="4680000" algn="ctr" rotWithShape="0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0705" y="-905857"/>
              <a:ext cx="32846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Look at the numbers in each column. What do you notice?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2506" y="1374534"/>
            <a:ext cx="3551863" cy="1430512"/>
            <a:chOff x="-192506" y="1374534"/>
            <a:chExt cx="3551863" cy="1430512"/>
          </a:xfrm>
        </p:grpSpPr>
        <p:sp>
          <p:nvSpPr>
            <p:cNvPr id="20" name="Pentagon 19"/>
            <p:cNvSpPr/>
            <p:nvPr/>
          </p:nvSpPr>
          <p:spPr>
            <a:xfrm>
              <a:off x="-192506" y="1374534"/>
              <a:ext cx="3551863" cy="1430512"/>
            </a:xfrm>
            <a:prstGeom prst="homePlate">
              <a:avLst>
                <a:gd name="adj" fmla="val 21156"/>
              </a:avLst>
            </a:prstGeom>
            <a:solidFill>
              <a:srgbClr val="00A7E6"/>
            </a:solidFill>
            <a:ln>
              <a:noFill/>
            </a:ln>
            <a:effectLst>
              <a:outerShdw blurRad="25400" dist="38100" dir="4680000" algn="ctr" rotWithShape="0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86188" y="1490446"/>
              <a:ext cx="25786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Can you think of a rule for each column about how to identify if a number is a multiple?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750" y="3130223"/>
            <a:ext cx="2066290" cy="498801"/>
            <a:chOff x="539750" y="3130223"/>
            <a:chExt cx="2066290" cy="498801"/>
          </a:xfrm>
        </p:grpSpPr>
        <p:sp>
          <p:nvSpPr>
            <p:cNvPr id="17" name="Rectangle 16"/>
            <p:cNvSpPr/>
            <p:nvPr/>
          </p:nvSpPr>
          <p:spPr>
            <a:xfrm>
              <a:off x="539750" y="3130223"/>
              <a:ext cx="2066290" cy="498801"/>
            </a:xfrm>
            <a:prstGeom prst="rect">
              <a:avLst/>
            </a:prstGeom>
            <a:solidFill>
              <a:srgbClr val="B0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251" y="3185244"/>
              <a:ext cx="1638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Multiples of 2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44317" y="3027353"/>
            <a:ext cx="585303" cy="707886"/>
            <a:chOff x="2344317" y="3027353"/>
            <a:chExt cx="585303" cy="707886"/>
          </a:xfrm>
        </p:grpSpPr>
        <p:sp>
          <p:nvSpPr>
            <p:cNvPr id="22" name="Oval 21"/>
            <p:cNvSpPr/>
            <p:nvPr/>
          </p:nvSpPr>
          <p:spPr>
            <a:xfrm>
              <a:off x="2344317" y="3086971"/>
              <a:ext cx="585303" cy="585303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0202" y="3027353"/>
              <a:ext cx="52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750" y="3886810"/>
            <a:ext cx="2066290" cy="498801"/>
            <a:chOff x="539750" y="3130223"/>
            <a:chExt cx="2066290" cy="498801"/>
          </a:xfrm>
        </p:grpSpPr>
        <p:sp>
          <p:nvSpPr>
            <p:cNvPr id="38" name="Rectangle 37"/>
            <p:cNvSpPr/>
            <p:nvPr/>
          </p:nvSpPr>
          <p:spPr>
            <a:xfrm>
              <a:off x="539750" y="3130223"/>
              <a:ext cx="2066290" cy="498801"/>
            </a:xfrm>
            <a:prstGeom prst="rect">
              <a:avLst/>
            </a:prstGeom>
            <a:solidFill>
              <a:srgbClr val="B0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2251" y="3185244"/>
              <a:ext cx="164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Multiples of 6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44317" y="3783940"/>
            <a:ext cx="585303" cy="707886"/>
            <a:chOff x="2344317" y="3027353"/>
            <a:chExt cx="585303" cy="707886"/>
          </a:xfrm>
        </p:grpSpPr>
        <p:sp>
          <p:nvSpPr>
            <p:cNvPr id="41" name="Oval 40"/>
            <p:cNvSpPr/>
            <p:nvPr/>
          </p:nvSpPr>
          <p:spPr>
            <a:xfrm>
              <a:off x="2344317" y="3086971"/>
              <a:ext cx="585303" cy="585303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70202" y="3027353"/>
              <a:ext cx="52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5615" y="4634134"/>
            <a:ext cx="2066290" cy="498801"/>
            <a:chOff x="539750" y="3130223"/>
            <a:chExt cx="2066290" cy="498801"/>
          </a:xfrm>
        </p:grpSpPr>
        <p:sp>
          <p:nvSpPr>
            <p:cNvPr id="44" name="Rectangle 43"/>
            <p:cNvSpPr/>
            <p:nvPr/>
          </p:nvSpPr>
          <p:spPr>
            <a:xfrm>
              <a:off x="539750" y="3130223"/>
              <a:ext cx="2066290" cy="498801"/>
            </a:xfrm>
            <a:prstGeom prst="rect">
              <a:avLst/>
            </a:prstGeom>
            <a:solidFill>
              <a:srgbClr val="B0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251" y="3185244"/>
              <a:ext cx="164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Multiples of 9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40182" y="4531264"/>
            <a:ext cx="585303" cy="707886"/>
            <a:chOff x="2344317" y="3027353"/>
            <a:chExt cx="585303" cy="707886"/>
          </a:xfrm>
        </p:grpSpPr>
        <p:sp>
          <p:nvSpPr>
            <p:cNvPr id="47" name="Oval 46"/>
            <p:cNvSpPr/>
            <p:nvPr/>
          </p:nvSpPr>
          <p:spPr>
            <a:xfrm>
              <a:off x="2344317" y="3086971"/>
              <a:ext cx="585303" cy="585303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70202" y="3027353"/>
              <a:ext cx="52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5307" y="5368600"/>
            <a:ext cx="2066290" cy="498801"/>
            <a:chOff x="539750" y="3130223"/>
            <a:chExt cx="2066290" cy="498801"/>
          </a:xfrm>
        </p:grpSpPr>
        <p:sp>
          <p:nvSpPr>
            <p:cNvPr id="50" name="Rectangle 49"/>
            <p:cNvSpPr/>
            <p:nvPr/>
          </p:nvSpPr>
          <p:spPr>
            <a:xfrm>
              <a:off x="539750" y="3130223"/>
              <a:ext cx="2066290" cy="498801"/>
            </a:xfrm>
            <a:prstGeom prst="rect">
              <a:avLst/>
            </a:prstGeom>
            <a:solidFill>
              <a:srgbClr val="B0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32251" y="3185244"/>
              <a:ext cx="1749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Multiples of 10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49874" y="5265730"/>
            <a:ext cx="585303" cy="707886"/>
            <a:chOff x="2344317" y="3027353"/>
            <a:chExt cx="585303" cy="707886"/>
          </a:xfrm>
        </p:grpSpPr>
        <p:sp>
          <p:nvSpPr>
            <p:cNvPr id="53" name="Oval 52"/>
            <p:cNvSpPr/>
            <p:nvPr/>
          </p:nvSpPr>
          <p:spPr>
            <a:xfrm>
              <a:off x="2344317" y="3086971"/>
              <a:ext cx="585303" cy="585303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70202" y="3027353"/>
              <a:ext cx="52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24966" y="2805046"/>
            <a:ext cx="4566533" cy="3468754"/>
            <a:chOff x="3624966" y="2805046"/>
            <a:chExt cx="4566533" cy="3468754"/>
          </a:xfrm>
        </p:grpSpPr>
        <p:pic>
          <p:nvPicPr>
            <p:cNvPr id="55" name="Picture 4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624966" y="2805046"/>
              <a:ext cx="4566533" cy="3468754"/>
            </a:xfrm>
            <a:prstGeom prst="rect">
              <a:avLst/>
            </a:prstGeom>
            <a:noFill/>
            <a:ln>
              <a:noFill/>
            </a:ln>
            <a:effectLst>
              <a:outerShdw blurRad="12700" dist="50800" dir="1872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542776" y="4226103"/>
              <a:ext cx="26997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87BD31"/>
                  </a:solidFill>
                </a:rPr>
                <a:t>The final digit is even.</a:t>
              </a:r>
              <a:endParaRPr lang="en-GB" sz="2000" dirty="0">
                <a:solidFill>
                  <a:srgbClr val="87BD3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44317" y="3027353"/>
            <a:ext cx="585303" cy="707886"/>
            <a:chOff x="2344317" y="3027353"/>
            <a:chExt cx="585303" cy="707886"/>
          </a:xfrm>
        </p:grpSpPr>
        <p:sp>
          <p:nvSpPr>
            <p:cNvPr id="61" name="Oval 60"/>
            <p:cNvSpPr/>
            <p:nvPr/>
          </p:nvSpPr>
          <p:spPr>
            <a:xfrm>
              <a:off x="2344317" y="3086971"/>
              <a:ext cx="585303" cy="585303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70202" y="3027353"/>
              <a:ext cx="52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×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44317" y="3783940"/>
            <a:ext cx="585303" cy="707886"/>
            <a:chOff x="2344317" y="3027353"/>
            <a:chExt cx="585303" cy="707886"/>
          </a:xfrm>
        </p:grpSpPr>
        <p:sp>
          <p:nvSpPr>
            <p:cNvPr id="64" name="Oval 63"/>
            <p:cNvSpPr/>
            <p:nvPr/>
          </p:nvSpPr>
          <p:spPr>
            <a:xfrm>
              <a:off x="2344317" y="3086971"/>
              <a:ext cx="585303" cy="585303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0202" y="3027353"/>
              <a:ext cx="52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×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656221" y="2832991"/>
            <a:ext cx="4566533" cy="3468754"/>
            <a:chOff x="3624966" y="2805046"/>
            <a:chExt cx="4566533" cy="3468754"/>
          </a:xfrm>
        </p:grpSpPr>
        <p:pic>
          <p:nvPicPr>
            <p:cNvPr id="67" name="Picture 4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624966" y="2805046"/>
              <a:ext cx="4566533" cy="3468754"/>
            </a:xfrm>
            <a:prstGeom prst="rect">
              <a:avLst/>
            </a:prstGeom>
            <a:noFill/>
            <a:ln>
              <a:noFill/>
            </a:ln>
            <a:effectLst>
              <a:outerShdw blurRad="12700" dist="50800" dir="1872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3974896" y="3732858"/>
              <a:ext cx="375680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87BD31"/>
                  </a:solidFill>
                </a:rPr>
                <a:t>The final digit is even and the digit total is 3, 6 or 9. (If the digit total is a 2-digit number, add the digits again until you have a 1-digit answer.)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340182" y="4531264"/>
            <a:ext cx="585303" cy="707886"/>
            <a:chOff x="2344317" y="3027353"/>
            <a:chExt cx="585303" cy="707886"/>
          </a:xfrm>
        </p:grpSpPr>
        <p:sp>
          <p:nvSpPr>
            <p:cNvPr id="70" name="Oval 69"/>
            <p:cNvSpPr/>
            <p:nvPr/>
          </p:nvSpPr>
          <p:spPr>
            <a:xfrm>
              <a:off x="2344317" y="3086971"/>
              <a:ext cx="585303" cy="585303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370202" y="3027353"/>
              <a:ext cx="52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×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82796" y="2900541"/>
            <a:ext cx="4566533" cy="3468754"/>
            <a:chOff x="3624966" y="2805046"/>
            <a:chExt cx="4566533" cy="3468754"/>
          </a:xfrm>
        </p:grpSpPr>
        <p:pic>
          <p:nvPicPr>
            <p:cNvPr id="73" name="Picture 4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624966" y="2805046"/>
              <a:ext cx="4566533" cy="3468754"/>
            </a:xfrm>
            <a:prstGeom prst="rect">
              <a:avLst/>
            </a:prstGeom>
            <a:noFill/>
            <a:ln>
              <a:noFill/>
            </a:ln>
            <a:effectLst>
              <a:outerShdw blurRad="12700" dist="50800" dir="1872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4056430" y="4190007"/>
              <a:ext cx="37568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87BD31"/>
                  </a:solidFill>
                </a:rPr>
                <a:t>The digit total is 9.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49874" y="5265730"/>
            <a:ext cx="585303" cy="707886"/>
            <a:chOff x="2344317" y="3027353"/>
            <a:chExt cx="585303" cy="707886"/>
          </a:xfrm>
        </p:grpSpPr>
        <p:sp>
          <p:nvSpPr>
            <p:cNvPr id="76" name="Oval 75"/>
            <p:cNvSpPr/>
            <p:nvPr/>
          </p:nvSpPr>
          <p:spPr>
            <a:xfrm>
              <a:off x="2344317" y="3086971"/>
              <a:ext cx="585303" cy="585303"/>
            </a:xfrm>
            <a:prstGeom prst="ellipse">
              <a:avLst/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70202" y="3027353"/>
              <a:ext cx="526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×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589440" y="2880089"/>
            <a:ext cx="4566533" cy="3468754"/>
            <a:chOff x="3624966" y="2805046"/>
            <a:chExt cx="4566533" cy="3468754"/>
          </a:xfrm>
        </p:grpSpPr>
        <p:pic>
          <p:nvPicPr>
            <p:cNvPr id="79" name="Picture 4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624966" y="2805046"/>
              <a:ext cx="4566533" cy="3468754"/>
            </a:xfrm>
            <a:prstGeom prst="rect">
              <a:avLst/>
            </a:prstGeom>
            <a:noFill/>
            <a:ln>
              <a:noFill/>
            </a:ln>
            <a:effectLst>
              <a:outerShdw blurRad="12700" dist="50800" dir="1872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79"/>
            <p:cNvSpPr/>
            <p:nvPr/>
          </p:nvSpPr>
          <p:spPr>
            <a:xfrm>
              <a:off x="4056430" y="4190007"/>
              <a:ext cx="37568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87BD31"/>
                  </a:solidFill>
                </a:rPr>
                <a:t>The final digit is 0.</a:t>
              </a:r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2604"/>
            <a:ext cx="9144000" cy="7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671283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122432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Multiples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671283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260900"/>
            <a:ext cx="8064500" cy="501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8880" y="1256683"/>
            <a:ext cx="4680793" cy="1727149"/>
          </a:xfrm>
          <a:prstGeom prst="rect">
            <a:avLst/>
          </a:prstGeom>
          <a:solidFill>
            <a:srgbClr val="B0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3" r="-639"/>
          <a:stretch>
            <a:fillRect/>
          </a:stretch>
        </p:blipFill>
        <p:spPr bwMode="auto">
          <a:xfrm flipH="1">
            <a:off x="3531765" y="2658982"/>
            <a:ext cx="4856584" cy="3747168"/>
          </a:xfrm>
          <a:prstGeom prst="rect">
            <a:avLst/>
          </a:prstGeom>
          <a:noFill/>
          <a:ln>
            <a:noFill/>
          </a:ln>
          <a:effectLst>
            <a:outerShdw blurRad="12700" dist="50800" dir="1872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31113"/>
              </p:ext>
            </p:extLst>
          </p:nvPr>
        </p:nvGraphicFramePr>
        <p:xfrm>
          <a:off x="3799098" y="3226604"/>
          <a:ext cx="4347132" cy="29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783">
                  <a:extLst>
                    <a:ext uri="{9D8B030D-6E8A-4147-A177-3AD203B41FA5}">
                      <a16:colId xmlns:a16="http://schemas.microsoft.com/office/drawing/2014/main" val="1286385698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1719334541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036022004"/>
                    </a:ext>
                  </a:extLst>
                </a:gridCol>
                <a:gridCol w="1086783">
                  <a:extLst>
                    <a:ext uri="{9D8B030D-6E8A-4147-A177-3AD203B41FA5}">
                      <a16:colId xmlns:a16="http://schemas.microsoft.com/office/drawing/2014/main" val="351953634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Multiples of 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engXian" panose="02010600030101010101" pitchFamily="2" charset="-122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4016092376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87BD3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1718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648879" y="1398757"/>
            <a:ext cx="4680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Use your rules to sort these numbers: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2604"/>
            <a:ext cx="9144000" cy="7153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39749" y="1260656"/>
            <a:ext cx="3062963" cy="5013144"/>
            <a:chOff x="539749" y="1260656"/>
            <a:chExt cx="3062963" cy="5013144"/>
          </a:xfrm>
        </p:grpSpPr>
        <p:sp>
          <p:nvSpPr>
            <p:cNvPr id="4" name="Pentagon 3"/>
            <p:cNvSpPr/>
            <p:nvPr/>
          </p:nvSpPr>
          <p:spPr>
            <a:xfrm>
              <a:off x="539749" y="1260656"/>
              <a:ext cx="2916514" cy="5013144"/>
            </a:xfrm>
            <a:prstGeom prst="homePlate">
              <a:avLst>
                <a:gd name="adj" fmla="val 15651"/>
              </a:avLst>
            </a:prstGeom>
            <a:solidFill>
              <a:srgbClr val="B0DEF7"/>
            </a:solidFill>
            <a:ln>
              <a:noFill/>
            </a:ln>
            <a:effectLst>
              <a:outerShdw dist="50800" algn="ctr" rotWithShape="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5131" y="1409119"/>
              <a:ext cx="26632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Multiples of 2 </a:t>
              </a:r>
            </a:p>
            <a:p>
              <a:r>
                <a:rPr lang="en-US" dirty="0"/>
                <a:t>The final digit is even.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131" y="5472545"/>
              <a:ext cx="2438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Multiples of 10 </a:t>
              </a:r>
            </a:p>
            <a:p>
              <a:r>
                <a:rPr lang="en-US" dirty="0"/>
                <a:t>The final digit is 0.</a:t>
              </a:r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5131" y="4674242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Multiples of 9 </a:t>
              </a:r>
            </a:p>
            <a:p>
              <a:r>
                <a:rPr lang="en-US" dirty="0"/>
                <a:t>The digit total is 9.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5131" y="2238089"/>
              <a:ext cx="301758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Multiples of 6 </a:t>
              </a:r>
            </a:p>
            <a:p>
              <a:r>
                <a:rPr lang="en-US" dirty="0"/>
                <a:t>The final digit is even </a:t>
              </a:r>
              <a:br>
                <a:rPr lang="en-US" dirty="0"/>
              </a:br>
              <a:r>
                <a:rPr lang="en-US" dirty="0"/>
                <a:t>and the digit total is </a:t>
              </a:r>
              <a:br>
                <a:rPr lang="en-US" dirty="0"/>
              </a:br>
              <a:r>
                <a:rPr lang="en-US" dirty="0"/>
                <a:t>3, 6 or 9. (If the digit </a:t>
              </a:r>
              <a:br>
                <a:rPr lang="en-US" dirty="0"/>
              </a:br>
              <a:r>
                <a:rPr lang="en-US" dirty="0"/>
                <a:t>total is a 2-digit number, add the digits again </a:t>
              </a:r>
              <a:br>
                <a:rPr lang="en-US" dirty="0"/>
              </a:br>
              <a:r>
                <a:rPr lang="en-US" dirty="0"/>
                <a:t>until you have a </a:t>
              </a:r>
              <a:br>
                <a:rPr lang="en-US" dirty="0"/>
              </a:br>
              <a:r>
                <a:rPr lang="en-US" dirty="0"/>
                <a:t>1-digit answer.)</a:t>
              </a:r>
              <a:endParaRPr lang="en-GB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812107" y="1937092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5742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726006" y="193709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8544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673568" y="1937092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3140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589070" y="1937092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6821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7504572" y="1937092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7180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284870" y="228508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6573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202777" y="22850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8534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127095" y="2285089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5354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7019354" y="2285089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3600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3812107" y="3982056"/>
            <a:ext cx="107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5742</a:t>
            </a:r>
            <a:endParaRPr lang="en-GB" dirty="0">
              <a:solidFill>
                <a:srgbClr val="87BD3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95402" y="3982056"/>
            <a:ext cx="107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5742</a:t>
            </a:r>
            <a:endParaRPr lang="en-GB" dirty="0">
              <a:solidFill>
                <a:srgbClr val="87BD3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85224" y="3984026"/>
            <a:ext cx="107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5742</a:t>
            </a:r>
            <a:endParaRPr lang="en-GB" dirty="0">
              <a:solidFill>
                <a:srgbClr val="87BD3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12107" y="4287860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8544</a:t>
            </a:r>
            <a:endParaRPr lang="en-GB" dirty="0">
              <a:solidFill>
                <a:srgbClr val="87BD3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20495" y="4895527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7180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69232" y="4281680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7180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3969" y="4591694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3140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69109" y="3997220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3140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20495" y="5209923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8534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01929" y="4279471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8544</a:t>
            </a:r>
            <a:endParaRPr lang="en-GB" dirty="0">
              <a:solidFill>
                <a:srgbClr val="87BD3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20495" y="5479820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5354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4865" y="5758108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3600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899170" y="4585297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3600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993697" y="4264286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3600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085465" y="4586355"/>
            <a:ext cx="1063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3600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81151" y="1275780"/>
            <a:ext cx="4251718" cy="646331"/>
          </a:xfrm>
          <a:prstGeom prst="rect">
            <a:avLst/>
          </a:prstGeom>
          <a:solidFill>
            <a:srgbClr val="B0DEF7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Which of the numbers are not multiples of 2, 6, 9 or 10?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89070" y="1937092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6821</a:t>
            </a:r>
            <a:endParaRPr lang="en-GB" dirty="0">
              <a:solidFill>
                <a:srgbClr val="87BD3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84870" y="228508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6573</a:t>
            </a:r>
            <a:endParaRPr lang="en-GB" dirty="0">
              <a:solidFill>
                <a:srgbClr val="87B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32" grpId="0"/>
      <p:bldP spid="33" grpId="0"/>
      <p:bldP spid="35" grpId="0"/>
      <p:bldP spid="38" grpId="0"/>
      <p:bldP spid="39" grpId="0"/>
      <p:bldP spid="36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22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1206224"/>
            <a:ext cx="8064500" cy="5067576"/>
          </a:xfrm>
          <a:prstGeom prst="rect">
            <a:avLst/>
          </a:prstGeom>
          <a:solidFill>
            <a:srgbClr val="B0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122432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9672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967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57375" y="1301474"/>
            <a:ext cx="5419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Look at these statements. Decide if each one is always, sometimes or never true. Explain your reasoning for each statement.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19" y="2289919"/>
            <a:ext cx="7698581" cy="3983881"/>
          </a:xfrm>
          <a:prstGeom prst="rect">
            <a:avLst/>
          </a:prstGeom>
          <a:effectLst>
            <a:outerShdw blurRad="12700" dist="38100" dir="1008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6" name="Pentagon 5"/>
          <p:cNvSpPr/>
          <p:nvPr/>
        </p:nvSpPr>
        <p:spPr>
          <a:xfrm>
            <a:off x="1071562" y="2545582"/>
            <a:ext cx="3001084" cy="733425"/>
          </a:xfrm>
          <a:custGeom>
            <a:avLst/>
            <a:gdLst>
              <a:gd name="connsiteX0" fmla="*/ 0 w 2953459"/>
              <a:gd name="connsiteY0" fmla="*/ 0 h 733425"/>
              <a:gd name="connsiteX1" fmla="*/ 2824875 w 2953459"/>
              <a:gd name="connsiteY1" fmla="*/ 0 h 733425"/>
              <a:gd name="connsiteX2" fmla="*/ 2953459 w 2953459"/>
              <a:gd name="connsiteY2" fmla="*/ 366713 h 733425"/>
              <a:gd name="connsiteX3" fmla="*/ 2824875 w 2953459"/>
              <a:gd name="connsiteY3" fmla="*/ 733425 h 733425"/>
              <a:gd name="connsiteX4" fmla="*/ 0 w 2953459"/>
              <a:gd name="connsiteY4" fmla="*/ 733425 h 733425"/>
              <a:gd name="connsiteX5" fmla="*/ 0 w 2953459"/>
              <a:gd name="connsiteY5" fmla="*/ 0 h 733425"/>
              <a:gd name="connsiteX0" fmla="*/ 47625 w 3001084"/>
              <a:gd name="connsiteY0" fmla="*/ 0 h 733425"/>
              <a:gd name="connsiteX1" fmla="*/ 2872500 w 3001084"/>
              <a:gd name="connsiteY1" fmla="*/ 0 h 733425"/>
              <a:gd name="connsiteX2" fmla="*/ 3001084 w 3001084"/>
              <a:gd name="connsiteY2" fmla="*/ 366713 h 733425"/>
              <a:gd name="connsiteX3" fmla="*/ 2872500 w 3001084"/>
              <a:gd name="connsiteY3" fmla="*/ 733425 h 733425"/>
              <a:gd name="connsiteX4" fmla="*/ 0 w 3001084"/>
              <a:gd name="connsiteY4" fmla="*/ 733425 h 733425"/>
              <a:gd name="connsiteX5" fmla="*/ 47625 w 3001084"/>
              <a:gd name="connsiteY5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1084" h="733425">
                <a:moveTo>
                  <a:pt x="47625" y="0"/>
                </a:moveTo>
                <a:lnTo>
                  <a:pt x="2872500" y="0"/>
                </a:lnTo>
                <a:lnTo>
                  <a:pt x="3001084" y="366713"/>
                </a:lnTo>
                <a:lnTo>
                  <a:pt x="2872500" y="733425"/>
                </a:lnTo>
                <a:lnTo>
                  <a:pt x="0" y="733425"/>
                </a:lnTo>
                <a:lnTo>
                  <a:pt x="47625" y="0"/>
                </a:ln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41856" y="2575063"/>
            <a:ext cx="2687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Multiples of 9 are also multiples of 3.</a:t>
            </a:r>
          </a:p>
        </p:txBody>
      </p:sp>
      <p:sp>
        <p:nvSpPr>
          <p:cNvPr id="13" name="Pentagon 5"/>
          <p:cNvSpPr/>
          <p:nvPr/>
        </p:nvSpPr>
        <p:spPr>
          <a:xfrm>
            <a:off x="4577653" y="2550806"/>
            <a:ext cx="3144264" cy="733425"/>
          </a:xfrm>
          <a:custGeom>
            <a:avLst/>
            <a:gdLst>
              <a:gd name="connsiteX0" fmla="*/ 0 w 2953459"/>
              <a:gd name="connsiteY0" fmla="*/ 0 h 733425"/>
              <a:gd name="connsiteX1" fmla="*/ 2824875 w 2953459"/>
              <a:gd name="connsiteY1" fmla="*/ 0 h 733425"/>
              <a:gd name="connsiteX2" fmla="*/ 2953459 w 2953459"/>
              <a:gd name="connsiteY2" fmla="*/ 366713 h 733425"/>
              <a:gd name="connsiteX3" fmla="*/ 2824875 w 2953459"/>
              <a:gd name="connsiteY3" fmla="*/ 733425 h 733425"/>
              <a:gd name="connsiteX4" fmla="*/ 0 w 2953459"/>
              <a:gd name="connsiteY4" fmla="*/ 733425 h 733425"/>
              <a:gd name="connsiteX5" fmla="*/ 0 w 2953459"/>
              <a:gd name="connsiteY5" fmla="*/ 0 h 733425"/>
              <a:gd name="connsiteX0" fmla="*/ 47625 w 3001084"/>
              <a:gd name="connsiteY0" fmla="*/ 0 h 733425"/>
              <a:gd name="connsiteX1" fmla="*/ 2872500 w 3001084"/>
              <a:gd name="connsiteY1" fmla="*/ 0 h 733425"/>
              <a:gd name="connsiteX2" fmla="*/ 3001084 w 3001084"/>
              <a:gd name="connsiteY2" fmla="*/ 366713 h 733425"/>
              <a:gd name="connsiteX3" fmla="*/ 2872500 w 3001084"/>
              <a:gd name="connsiteY3" fmla="*/ 733425 h 733425"/>
              <a:gd name="connsiteX4" fmla="*/ 0 w 3001084"/>
              <a:gd name="connsiteY4" fmla="*/ 733425 h 733425"/>
              <a:gd name="connsiteX5" fmla="*/ 47625 w 3001084"/>
              <a:gd name="connsiteY5" fmla="*/ 0 h 733425"/>
              <a:gd name="connsiteX0" fmla="*/ 6714 w 3001084"/>
              <a:gd name="connsiteY0" fmla="*/ 0 h 733425"/>
              <a:gd name="connsiteX1" fmla="*/ 2872500 w 3001084"/>
              <a:gd name="connsiteY1" fmla="*/ 0 h 733425"/>
              <a:gd name="connsiteX2" fmla="*/ 3001084 w 3001084"/>
              <a:gd name="connsiteY2" fmla="*/ 366713 h 733425"/>
              <a:gd name="connsiteX3" fmla="*/ 2872500 w 3001084"/>
              <a:gd name="connsiteY3" fmla="*/ 733425 h 733425"/>
              <a:gd name="connsiteX4" fmla="*/ 0 w 3001084"/>
              <a:gd name="connsiteY4" fmla="*/ 733425 h 733425"/>
              <a:gd name="connsiteX5" fmla="*/ 6714 w 3001084"/>
              <a:gd name="connsiteY5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1084" h="733425">
                <a:moveTo>
                  <a:pt x="6714" y="0"/>
                </a:moveTo>
                <a:lnTo>
                  <a:pt x="2872500" y="0"/>
                </a:lnTo>
                <a:lnTo>
                  <a:pt x="3001084" y="366713"/>
                </a:lnTo>
                <a:lnTo>
                  <a:pt x="2872500" y="733425"/>
                </a:lnTo>
                <a:lnTo>
                  <a:pt x="0" y="733425"/>
                </a:lnTo>
                <a:lnTo>
                  <a:pt x="6714" y="0"/>
                </a:lnTo>
                <a:close/>
              </a:path>
            </a:pathLst>
          </a:cu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42255" y="2575063"/>
            <a:ext cx="2809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 number ending with 4 is a multiple of 4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8237" y="3499750"/>
            <a:ext cx="3271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This is always true. This is because every third multiple </a:t>
            </a:r>
            <a:br>
              <a:rPr lang="en-GB" dirty="0">
                <a:solidFill>
                  <a:srgbClr val="87BD31"/>
                </a:solidFill>
              </a:rPr>
            </a:br>
            <a:r>
              <a:rPr lang="en-GB" dirty="0">
                <a:solidFill>
                  <a:srgbClr val="87BD31"/>
                </a:solidFill>
              </a:rPr>
              <a:t>of 3 is a multiple of 9.</a:t>
            </a:r>
          </a:p>
          <a:p>
            <a:r>
              <a:rPr lang="en-GB" dirty="0">
                <a:solidFill>
                  <a:srgbClr val="87BD31"/>
                </a:solidFill>
              </a:rPr>
              <a:t>3, 6, 9, 12, 15, 18, 21, 24, 27, 30, 33, 36</a:t>
            </a:r>
          </a:p>
          <a:p>
            <a:endParaRPr lang="en-GB" dirty="0">
              <a:solidFill>
                <a:srgbClr val="87BD31"/>
              </a:solidFill>
            </a:endParaRPr>
          </a:p>
          <a:p>
            <a:r>
              <a:rPr lang="en-GB" dirty="0">
                <a:solidFill>
                  <a:srgbClr val="87BD31"/>
                </a:solidFill>
              </a:rPr>
              <a:t>However, multiples of 3 aren’t always multiples of 9.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3768" y="3499750"/>
            <a:ext cx="3271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This is sometimes true. 24 is a multiple of 4, but 14 is not.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122432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9672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967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291949"/>
            <a:ext cx="8064500" cy="49818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92060">
            <a:off x="5871845" y="1580356"/>
            <a:ext cx="2390775" cy="3697288"/>
            <a:chOff x="6124009" y="2122335"/>
            <a:chExt cx="2390775" cy="3697288"/>
          </a:xfrm>
        </p:grpSpPr>
        <p:sp>
          <p:nvSpPr>
            <p:cNvPr id="17" name="Rectangle 16"/>
            <p:cNvSpPr/>
            <p:nvPr/>
          </p:nvSpPr>
          <p:spPr>
            <a:xfrm>
              <a:off x="6124009" y="2122335"/>
              <a:ext cx="2390775" cy="3697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" dist="50800" dir="12960000" algn="ctr" rotWithShape="0">
                <a:srgbClr val="000000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9346" y="2226958"/>
              <a:ext cx="2180100" cy="3050957"/>
            </a:xfrm>
            <a:prstGeom prst="rect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9344" y="2307793"/>
              <a:ext cx="2023905" cy="295938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-85724" y="1594123"/>
            <a:ext cx="3991740" cy="1275032"/>
            <a:chOff x="435432" y="2592118"/>
            <a:chExt cx="3991740" cy="1275032"/>
          </a:xfrm>
        </p:grpSpPr>
        <p:sp>
          <p:nvSpPr>
            <p:cNvPr id="20" name="Pentagon 19"/>
            <p:cNvSpPr/>
            <p:nvPr/>
          </p:nvSpPr>
          <p:spPr>
            <a:xfrm>
              <a:off x="435432" y="2592118"/>
              <a:ext cx="3991740" cy="1275032"/>
            </a:xfrm>
            <a:prstGeom prst="homePlate">
              <a:avLst>
                <a:gd name="adj" fmla="val 16406"/>
              </a:avLst>
            </a:prstGeom>
            <a:solidFill>
              <a:srgbClr val="00A7E6"/>
            </a:solidFill>
            <a:ln>
              <a:noFill/>
            </a:ln>
            <a:effectLst>
              <a:outerShdw blurRad="12700" dist="50800" dir="3600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11813" y="2597918"/>
              <a:ext cx="30132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Jasmine says,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“My gran’s age this year is a multiple of 6. Next year, it will be a multiple of 5.”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7397" y="3152778"/>
            <a:ext cx="3643613" cy="695325"/>
            <a:chOff x="897397" y="3152778"/>
            <a:chExt cx="3643613" cy="695325"/>
          </a:xfrm>
        </p:grpSpPr>
        <p:sp>
          <p:nvSpPr>
            <p:cNvPr id="25" name="Pentagon 24"/>
            <p:cNvSpPr/>
            <p:nvPr/>
          </p:nvSpPr>
          <p:spPr>
            <a:xfrm rot="10800000">
              <a:off x="897397" y="3152778"/>
              <a:ext cx="3643613" cy="695325"/>
            </a:xfrm>
            <a:prstGeom prst="homePlate">
              <a:avLst>
                <a:gd name="adj" fmla="val 18493"/>
              </a:avLst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39951" y="3302629"/>
              <a:ext cx="30460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schemeClr val="bg1"/>
                  </a:solidFill>
                </a:rPr>
                <a:t>How old is Jasmine’s gran?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7396" y="3997605"/>
            <a:ext cx="3643613" cy="1564174"/>
            <a:chOff x="897396" y="3152777"/>
            <a:chExt cx="3643613" cy="1492074"/>
          </a:xfrm>
        </p:grpSpPr>
        <p:sp>
          <p:nvSpPr>
            <p:cNvPr id="30" name="Pentagon 29"/>
            <p:cNvSpPr/>
            <p:nvPr/>
          </p:nvSpPr>
          <p:spPr>
            <a:xfrm rot="10800000">
              <a:off x="897396" y="3152777"/>
              <a:ext cx="3643613" cy="1478623"/>
            </a:xfrm>
            <a:prstGeom prst="homePlate">
              <a:avLst>
                <a:gd name="adj" fmla="val 8830"/>
              </a:avLst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39952" y="3167523"/>
              <a:ext cx="311570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Jasmine’s gran could be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54, 84 or 114 years old. She couldn’t be 24 because then she would be too young to have a grandchild!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1390914">
            <a:off x="4268152" y="2300881"/>
            <a:ext cx="2390775" cy="3697288"/>
            <a:chOff x="3829049" y="1846262"/>
            <a:chExt cx="2390775" cy="3697288"/>
          </a:xfrm>
        </p:grpSpPr>
        <p:sp>
          <p:nvSpPr>
            <p:cNvPr id="3" name="Rectangle 2"/>
            <p:cNvSpPr/>
            <p:nvPr/>
          </p:nvSpPr>
          <p:spPr>
            <a:xfrm>
              <a:off x="3829049" y="1846262"/>
              <a:ext cx="2390775" cy="3697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" dist="50800" dir="12960000" algn="ctr" rotWithShape="0">
                <a:srgbClr val="000000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4385" y="1950885"/>
              <a:ext cx="2180100" cy="3040215"/>
            </a:xfrm>
            <a:prstGeom prst="rect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6831" y="2272279"/>
              <a:ext cx="1675207" cy="271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7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912336" y="3074987"/>
            <a:ext cx="3231806" cy="747636"/>
            <a:chOff x="5006340" y="3349169"/>
            <a:chExt cx="3231806" cy="747636"/>
          </a:xfrm>
        </p:grpSpPr>
        <p:sp>
          <p:nvSpPr>
            <p:cNvPr id="18" name="Pentagon 17"/>
            <p:cNvSpPr/>
            <p:nvPr/>
          </p:nvSpPr>
          <p:spPr>
            <a:xfrm>
              <a:off x="5006340" y="3349169"/>
              <a:ext cx="3231806" cy="747636"/>
            </a:xfrm>
            <a:prstGeom prst="homePlate">
              <a:avLst>
                <a:gd name="adj" fmla="val 27273"/>
              </a:avLst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92396" y="3408528"/>
              <a:ext cx="220605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schemeClr val="bg1"/>
                  </a:solidFill>
                </a:rPr>
                <a:t>Find 3 possible sets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of numbers.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12336" y="2156848"/>
            <a:ext cx="2676330" cy="747636"/>
            <a:chOff x="5006340" y="3315769"/>
            <a:chExt cx="2676330" cy="747636"/>
          </a:xfrm>
        </p:grpSpPr>
        <p:sp>
          <p:nvSpPr>
            <p:cNvPr id="12" name="Pentagon 11"/>
            <p:cNvSpPr/>
            <p:nvPr/>
          </p:nvSpPr>
          <p:spPr>
            <a:xfrm>
              <a:off x="5006340" y="3315769"/>
              <a:ext cx="2676330" cy="747636"/>
            </a:xfrm>
            <a:prstGeom prst="homePlate">
              <a:avLst>
                <a:gd name="adj" fmla="val 27273"/>
              </a:avLst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92396" y="3365798"/>
              <a:ext cx="1824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What could the 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>
                  <a:solidFill>
                    <a:schemeClr val="bg1"/>
                  </a:solidFill>
                </a:rPr>
                <a:t>numbers </a:t>
              </a:r>
              <a:r>
                <a:rPr lang="en-US" dirty="0">
                  <a:solidFill>
                    <a:schemeClr val="bg1"/>
                  </a:solidFill>
                </a:rPr>
                <a:t>be? 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429" y="670981"/>
            <a:ext cx="122432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671283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1283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3" r="-639"/>
          <a:stretch>
            <a:fillRect/>
          </a:stretch>
        </p:blipFill>
        <p:spPr bwMode="auto">
          <a:xfrm flipH="1">
            <a:off x="914400" y="1381126"/>
            <a:ext cx="4236148" cy="4892674"/>
          </a:xfrm>
          <a:prstGeom prst="rect">
            <a:avLst/>
          </a:prstGeom>
          <a:noFill/>
          <a:ln>
            <a:noFill/>
          </a:ln>
          <a:effectLst>
            <a:outerShdw blurRad="12700" dist="50800" dir="1872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/>
          <p:nvPr/>
        </p:nvSpPr>
        <p:spPr>
          <a:xfrm>
            <a:off x="971550" y="2275403"/>
            <a:ext cx="2191130" cy="533400"/>
          </a:xfrm>
          <a:custGeom>
            <a:avLst/>
            <a:gdLst>
              <a:gd name="connsiteX0" fmla="*/ 0 w 1836387"/>
              <a:gd name="connsiteY0" fmla="*/ 0 h 533400"/>
              <a:gd name="connsiteX1" fmla="*/ 1836387 w 1836387"/>
              <a:gd name="connsiteY1" fmla="*/ 0 h 533400"/>
              <a:gd name="connsiteX2" fmla="*/ 1836387 w 1836387"/>
              <a:gd name="connsiteY2" fmla="*/ 533400 h 533400"/>
              <a:gd name="connsiteX3" fmla="*/ 0 w 1836387"/>
              <a:gd name="connsiteY3" fmla="*/ 533400 h 533400"/>
              <a:gd name="connsiteX4" fmla="*/ 0 w 1836387"/>
              <a:gd name="connsiteY4" fmla="*/ 0 h 533400"/>
              <a:gd name="connsiteX0" fmla="*/ 0 w 2103087"/>
              <a:gd name="connsiteY0" fmla="*/ 0 h 533400"/>
              <a:gd name="connsiteX1" fmla="*/ 1836387 w 2103087"/>
              <a:gd name="connsiteY1" fmla="*/ 0 h 533400"/>
              <a:gd name="connsiteX2" fmla="*/ 2103087 w 2103087"/>
              <a:gd name="connsiteY2" fmla="*/ 528637 h 533400"/>
              <a:gd name="connsiteX3" fmla="*/ 0 w 2103087"/>
              <a:gd name="connsiteY3" fmla="*/ 533400 h 533400"/>
              <a:gd name="connsiteX4" fmla="*/ 0 w 2103087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087" h="533400">
                <a:moveTo>
                  <a:pt x="0" y="0"/>
                </a:moveTo>
                <a:lnTo>
                  <a:pt x="1836387" y="0"/>
                </a:lnTo>
                <a:lnTo>
                  <a:pt x="2103087" y="528637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B0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971550" y="2228850"/>
            <a:ext cx="2103087" cy="533400"/>
            <a:chOff x="971550" y="2228850"/>
            <a:chExt cx="2103087" cy="533400"/>
          </a:xfrm>
        </p:grpSpPr>
        <p:sp>
          <p:nvSpPr>
            <p:cNvPr id="3" name="Rectangle 2"/>
            <p:cNvSpPr/>
            <p:nvPr/>
          </p:nvSpPr>
          <p:spPr>
            <a:xfrm>
              <a:off x="971550" y="2228850"/>
              <a:ext cx="2103087" cy="533400"/>
            </a:xfrm>
            <a:custGeom>
              <a:avLst/>
              <a:gdLst>
                <a:gd name="connsiteX0" fmla="*/ 0 w 1836387"/>
                <a:gd name="connsiteY0" fmla="*/ 0 h 533400"/>
                <a:gd name="connsiteX1" fmla="*/ 1836387 w 1836387"/>
                <a:gd name="connsiteY1" fmla="*/ 0 h 533400"/>
                <a:gd name="connsiteX2" fmla="*/ 1836387 w 1836387"/>
                <a:gd name="connsiteY2" fmla="*/ 533400 h 533400"/>
                <a:gd name="connsiteX3" fmla="*/ 0 w 1836387"/>
                <a:gd name="connsiteY3" fmla="*/ 533400 h 533400"/>
                <a:gd name="connsiteX4" fmla="*/ 0 w 1836387"/>
                <a:gd name="connsiteY4" fmla="*/ 0 h 533400"/>
                <a:gd name="connsiteX0" fmla="*/ 0 w 2103087"/>
                <a:gd name="connsiteY0" fmla="*/ 0 h 533400"/>
                <a:gd name="connsiteX1" fmla="*/ 1836387 w 2103087"/>
                <a:gd name="connsiteY1" fmla="*/ 0 h 533400"/>
                <a:gd name="connsiteX2" fmla="*/ 2103087 w 2103087"/>
                <a:gd name="connsiteY2" fmla="*/ 528637 h 533400"/>
                <a:gd name="connsiteX3" fmla="*/ 0 w 2103087"/>
                <a:gd name="connsiteY3" fmla="*/ 533400 h 533400"/>
                <a:gd name="connsiteX4" fmla="*/ 0 w 2103087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087" h="533400">
                  <a:moveTo>
                    <a:pt x="0" y="0"/>
                  </a:moveTo>
                  <a:lnTo>
                    <a:pt x="1836387" y="0"/>
                  </a:lnTo>
                  <a:lnTo>
                    <a:pt x="2103087" y="528637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60415" y="2310884"/>
              <a:ext cx="15167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Abram says,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60416" y="2963955"/>
            <a:ext cx="3266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“I am thinking of 3 consecutive numbers. The first number is a multiple of 2, the second is a multiple of 3 and the third is a multiple of 4.”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60415" y="4535365"/>
            <a:ext cx="4079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7BD31"/>
                </a:solidFill>
              </a:rPr>
              <a:t>Multiple answers possible, including: </a:t>
            </a:r>
            <a:br>
              <a:rPr lang="en-GB" dirty="0">
                <a:solidFill>
                  <a:srgbClr val="87BD31"/>
                </a:solidFill>
              </a:rPr>
            </a:br>
            <a:r>
              <a:rPr lang="en-GB" b="1" dirty="0">
                <a:solidFill>
                  <a:srgbClr val="87BD31"/>
                </a:solidFill>
              </a:rPr>
              <a:t>26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27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28</a:t>
            </a:r>
          </a:p>
          <a:p>
            <a:r>
              <a:rPr lang="en-GB" b="1" dirty="0">
                <a:solidFill>
                  <a:srgbClr val="87BD31"/>
                </a:solidFill>
              </a:rPr>
              <a:t>38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39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40</a:t>
            </a:r>
          </a:p>
          <a:p>
            <a:r>
              <a:rPr lang="en-GB" b="1" dirty="0">
                <a:solidFill>
                  <a:srgbClr val="87BD31"/>
                </a:solidFill>
              </a:rPr>
              <a:t>62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63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006340" y="4969629"/>
            <a:ext cx="3231806" cy="585137"/>
            <a:chOff x="5006340" y="3307223"/>
            <a:chExt cx="3231806" cy="585137"/>
          </a:xfrm>
        </p:grpSpPr>
        <p:sp>
          <p:nvSpPr>
            <p:cNvPr id="18" name="Pentagon 17"/>
            <p:cNvSpPr/>
            <p:nvPr/>
          </p:nvSpPr>
          <p:spPr>
            <a:xfrm>
              <a:off x="5006340" y="3307223"/>
              <a:ext cx="3231806" cy="585137"/>
            </a:xfrm>
            <a:prstGeom prst="homePlate">
              <a:avLst>
                <a:gd name="adj" fmla="val 27273"/>
              </a:avLst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92396" y="3408528"/>
              <a:ext cx="2698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Find 5 possible numbers.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06340" y="4093436"/>
            <a:ext cx="2676330" cy="747636"/>
            <a:chOff x="5006340" y="3315769"/>
            <a:chExt cx="2676330" cy="747636"/>
          </a:xfrm>
        </p:grpSpPr>
        <p:sp>
          <p:nvSpPr>
            <p:cNvPr id="12" name="Pentagon 11"/>
            <p:cNvSpPr/>
            <p:nvPr/>
          </p:nvSpPr>
          <p:spPr>
            <a:xfrm>
              <a:off x="5006340" y="3315769"/>
              <a:ext cx="2676330" cy="747636"/>
            </a:xfrm>
            <a:prstGeom prst="homePlate">
              <a:avLst>
                <a:gd name="adj" fmla="val 27273"/>
              </a:avLst>
            </a:pr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92396" y="3365798"/>
              <a:ext cx="1824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</a:rPr>
                <a:t>What could the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number be? 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429" y="670981"/>
            <a:ext cx="122432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Multiples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671283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71283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3" r="-639"/>
          <a:stretch>
            <a:fillRect/>
          </a:stretch>
        </p:blipFill>
        <p:spPr bwMode="auto">
          <a:xfrm flipH="1">
            <a:off x="914400" y="1381126"/>
            <a:ext cx="4236148" cy="4892674"/>
          </a:xfrm>
          <a:prstGeom prst="rect">
            <a:avLst/>
          </a:prstGeom>
          <a:noFill/>
          <a:ln>
            <a:noFill/>
          </a:ln>
          <a:effectLst>
            <a:outerShdw blurRad="12700" dist="50800" dir="18720000" algn="ctr" rotWithShape="0">
              <a:srgbClr val="0000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/>
          <p:nvPr/>
        </p:nvSpPr>
        <p:spPr>
          <a:xfrm>
            <a:off x="971550" y="2275403"/>
            <a:ext cx="2191130" cy="533400"/>
          </a:xfrm>
          <a:custGeom>
            <a:avLst/>
            <a:gdLst>
              <a:gd name="connsiteX0" fmla="*/ 0 w 1836387"/>
              <a:gd name="connsiteY0" fmla="*/ 0 h 533400"/>
              <a:gd name="connsiteX1" fmla="*/ 1836387 w 1836387"/>
              <a:gd name="connsiteY1" fmla="*/ 0 h 533400"/>
              <a:gd name="connsiteX2" fmla="*/ 1836387 w 1836387"/>
              <a:gd name="connsiteY2" fmla="*/ 533400 h 533400"/>
              <a:gd name="connsiteX3" fmla="*/ 0 w 1836387"/>
              <a:gd name="connsiteY3" fmla="*/ 533400 h 533400"/>
              <a:gd name="connsiteX4" fmla="*/ 0 w 1836387"/>
              <a:gd name="connsiteY4" fmla="*/ 0 h 533400"/>
              <a:gd name="connsiteX0" fmla="*/ 0 w 2103087"/>
              <a:gd name="connsiteY0" fmla="*/ 0 h 533400"/>
              <a:gd name="connsiteX1" fmla="*/ 1836387 w 2103087"/>
              <a:gd name="connsiteY1" fmla="*/ 0 h 533400"/>
              <a:gd name="connsiteX2" fmla="*/ 2103087 w 2103087"/>
              <a:gd name="connsiteY2" fmla="*/ 528637 h 533400"/>
              <a:gd name="connsiteX3" fmla="*/ 0 w 2103087"/>
              <a:gd name="connsiteY3" fmla="*/ 533400 h 533400"/>
              <a:gd name="connsiteX4" fmla="*/ 0 w 2103087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087" h="533400">
                <a:moveTo>
                  <a:pt x="0" y="0"/>
                </a:moveTo>
                <a:lnTo>
                  <a:pt x="1836387" y="0"/>
                </a:lnTo>
                <a:lnTo>
                  <a:pt x="2103087" y="528637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B0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971550" y="2228850"/>
            <a:ext cx="2103087" cy="533400"/>
            <a:chOff x="971550" y="2228850"/>
            <a:chExt cx="2103087" cy="533400"/>
          </a:xfrm>
        </p:grpSpPr>
        <p:sp>
          <p:nvSpPr>
            <p:cNvPr id="3" name="Rectangle 2"/>
            <p:cNvSpPr/>
            <p:nvPr/>
          </p:nvSpPr>
          <p:spPr>
            <a:xfrm>
              <a:off x="971550" y="2228850"/>
              <a:ext cx="2103087" cy="533400"/>
            </a:xfrm>
            <a:custGeom>
              <a:avLst/>
              <a:gdLst>
                <a:gd name="connsiteX0" fmla="*/ 0 w 1836387"/>
                <a:gd name="connsiteY0" fmla="*/ 0 h 533400"/>
                <a:gd name="connsiteX1" fmla="*/ 1836387 w 1836387"/>
                <a:gd name="connsiteY1" fmla="*/ 0 h 533400"/>
                <a:gd name="connsiteX2" fmla="*/ 1836387 w 1836387"/>
                <a:gd name="connsiteY2" fmla="*/ 533400 h 533400"/>
                <a:gd name="connsiteX3" fmla="*/ 0 w 1836387"/>
                <a:gd name="connsiteY3" fmla="*/ 533400 h 533400"/>
                <a:gd name="connsiteX4" fmla="*/ 0 w 1836387"/>
                <a:gd name="connsiteY4" fmla="*/ 0 h 533400"/>
                <a:gd name="connsiteX0" fmla="*/ 0 w 2103087"/>
                <a:gd name="connsiteY0" fmla="*/ 0 h 533400"/>
                <a:gd name="connsiteX1" fmla="*/ 1836387 w 2103087"/>
                <a:gd name="connsiteY1" fmla="*/ 0 h 533400"/>
                <a:gd name="connsiteX2" fmla="*/ 2103087 w 2103087"/>
                <a:gd name="connsiteY2" fmla="*/ 528637 h 533400"/>
                <a:gd name="connsiteX3" fmla="*/ 0 w 2103087"/>
                <a:gd name="connsiteY3" fmla="*/ 533400 h 533400"/>
                <a:gd name="connsiteX4" fmla="*/ 0 w 2103087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087" h="533400">
                  <a:moveTo>
                    <a:pt x="0" y="0"/>
                  </a:moveTo>
                  <a:lnTo>
                    <a:pt x="1836387" y="0"/>
                  </a:lnTo>
                  <a:lnTo>
                    <a:pt x="2103087" y="528637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60415" y="2310884"/>
              <a:ext cx="1524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Adrian says,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60415" y="2963955"/>
            <a:ext cx="384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“I am thinking of a number. </a:t>
            </a:r>
            <a:br>
              <a:rPr lang="en-US" dirty="0"/>
            </a:br>
            <a:r>
              <a:rPr lang="en-US" dirty="0"/>
              <a:t>It is 1 less than a multiple of </a:t>
            </a:r>
            <a:br>
              <a:rPr lang="en-US" dirty="0"/>
            </a:br>
            <a:r>
              <a:rPr lang="en-US" dirty="0"/>
              <a:t>5 and 1 more than a multiple of 6.”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60415" y="4114425"/>
            <a:ext cx="3411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7BD31"/>
                </a:solidFill>
              </a:rPr>
              <a:t>Possible numbers include: </a:t>
            </a:r>
            <a:br>
              <a:rPr lang="en-US" dirty="0">
                <a:solidFill>
                  <a:srgbClr val="87BD31"/>
                </a:solidFill>
              </a:rPr>
            </a:br>
            <a:r>
              <a:rPr lang="en-US" b="1" dirty="0">
                <a:solidFill>
                  <a:srgbClr val="87BD31"/>
                </a:solidFill>
              </a:rPr>
              <a:t>19</a:t>
            </a:r>
            <a:r>
              <a:rPr lang="en-US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49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79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109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139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409</a:t>
            </a:r>
            <a:r>
              <a:rPr lang="en-GB" dirty="0">
                <a:solidFill>
                  <a:srgbClr val="87BD31"/>
                </a:solidFill>
              </a:rPr>
              <a:t>, </a:t>
            </a:r>
            <a:r>
              <a:rPr lang="en-GB" b="1" dirty="0">
                <a:solidFill>
                  <a:srgbClr val="87BD31"/>
                </a:solidFill>
              </a:rPr>
              <a:t>649</a:t>
            </a:r>
          </a:p>
        </p:txBody>
      </p:sp>
    </p:spTree>
    <p:extLst>
      <p:ext uri="{BB962C8B-B14F-4D97-AF65-F5344CB8AC3E}">
        <p14:creationId xmlns:p14="http://schemas.microsoft.com/office/powerpoint/2010/main" val="38964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D8821FCC-5609-4D2B-94A4-DB9C8C344581}" vid="{64831898-ACBB-4AB0-BC6A-2D4D1F7CE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200</TotalTime>
  <Words>702</Words>
  <Application>Microsoft Macintosh PowerPoint</Application>
  <PresentationFormat>On-screen Show (4:3)</PresentationFormat>
  <Paragraphs>156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DengXian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Joshua Lovell</cp:lastModifiedBy>
  <cp:revision>15</cp:revision>
  <dcterms:created xsi:type="dcterms:W3CDTF">2019-10-14T10:32:00Z</dcterms:created>
  <dcterms:modified xsi:type="dcterms:W3CDTF">2020-05-12T17:45:55Z</dcterms:modified>
</cp:coreProperties>
</file>