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6" r:id="rId3"/>
    <p:sldId id="278" r:id="rId4"/>
    <p:sldId id="279" r:id="rId5"/>
    <p:sldId id="289" r:id="rId6"/>
    <p:sldId id="282" r:id="rId7"/>
    <p:sldId id="290" r:id="rId8"/>
    <p:sldId id="284" r:id="rId9"/>
    <p:sldId id="291" r:id="rId10"/>
    <p:sldId id="292" r:id="rId11"/>
    <p:sldId id="288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uffy-TTF" panose="020B0603060100000000" charset="0"/>
      <p:regular r:id="rId19"/>
      <p:bold r:id="rId20"/>
      <p:italic r:id="rId21"/>
      <p:boldItalic r:id="rId22"/>
    </p:embeddedFont>
    <p:embeddedFont>
      <p:font typeface="Twinkl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06C"/>
    <a:srgbClr val="009541"/>
    <a:srgbClr val="2CB7BC"/>
    <a:srgbClr val="88CCC2"/>
    <a:srgbClr val="F6BC91"/>
    <a:srgbClr val="F1864B"/>
    <a:srgbClr val="F8CACA"/>
    <a:srgbClr val="88CCC1"/>
    <a:srgbClr val="EC6D76"/>
    <a:srgbClr val="EEB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74"/>
        <p:guide orient="horz" pos="368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planit-maths-primary-teaching-resources-year-5/planit-maths-primary-teaching-resources-year-5-number---addition-and-subtraction/planit-maths-primary-teaching-resources-year-5-number-addition-and-subtraction-add-and-subtract-whole-numbers-with-more-than-4-digits-including-using-formal-written-method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84DF2C4F-F007-43C6-BEEE-E050CF795D94}"/>
              </a:ext>
            </a:extLst>
          </p:cNvPr>
          <p:cNvSpPr/>
          <p:nvPr/>
        </p:nvSpPr>
        <p:spPr>
          <a:xfrm>
            <a:off x="0" y="5425440"/>
            <a:ext cx="1854926" cy="143256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084C7C0-E4B3-415D-9B14-534662E7C219}"/>
              </a:ext>
            </a:extLst>
          </p:cNvPr>
          <p:cNvSpPr txBox="1"/>
          <p:nvPr/>
        </p:nvSpPr>
        <p:spPr>
          <a:xfrm>
            <a:off x="755652" y="1459529"/>
            <a:ext cx="7632696" cy="982147"/>
          </a:xfrm>
          <a:prstGeom prst="rect">
            <a:avLst/>
          </a:prstGeom>
          <a:solidFill>
            <a:schemeClr val="bg1"/>
          </a:solidFill>
          <a:ln w="28575">
            <a:solidFill>
              <a:srgbClr val="2CB7BC"/>
            </a:solidFill>
          </a:ln>
        </p:spPr>
        <p:txBody>
          <a:bodyPr wrap="square" lIns="108000" tIns="108000" rIns="108000" bIns="108000" rtlCol="0" anchor="b">
            <a:noAutofit/>
          </a:bodyPr>
          <a:lstStyle/>
          <a:p>
            <a:r>
              <a:rPr lang="en-GB" dirty="0"/>
              <a:t>Find 2 possible sets of numbers using addition or difference.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F601AB-8BF9-4A3E-A123-C80ACDFB5A8C}"/>
              </a:ext>
            </a:extLst>
          </p:cNvPr>
          <p:cNvSpPr/>
          <p:nvPr/>
        </p:nvSpPr>
        <p:spPr>
          <a:xfrm>
            <a:off x="447429" y="670981"/>
            <a:ext cx="4730096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Inverse Operations (Addition and Subtraction)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177525" y="670981"/>
            <a:ext cx="1141417" cy="337100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77525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E6BB8C-995C-4909-9723-DF5DD2EEE1B0}"/>
              </a:ext>
            </a:extLst>
          </p:cNvPr>
          <p:cNvSpPr txBox="1"/>
          <p:nvPr/>
        </p:nvSpPr>
        <p:spPr>
          <a:xfrm>
            <a:off x="755652" y="1459529"/>
            <a:ext cx="7632696" cy="495108"/>
          </a:xfrm>
          <a:prstGeom prst="rect">
            <a:avLst/>
          </a:prstGeom>
          <a:solidFill>
            <a:srgbClr val="2CB7BC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What could the numbers be to complete this </a:t>
            </a:r>
            <a:r>
              <a:rPr lang="en-GB" b="1" dirty="0" err="1">
                <a:solidFill>
                  <a:schemeClr val="bg1"/>
                </a:solidFill>
              </a:rPr>
              <a:t>arithmagon</a:t>
            </a:r>
            <a:r>
              <a:rPr lang="en-GB" b="1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18E9279-6530-4307-8325-1D72C56B61A9}"/>
              </a:ext>
            </a:extLst>
          </p:cNvPr>
          <p:cNvCxnSpPr/>
          <p:nvPr/>
        </p:nvCxnSpPr>
        <p:spPr>
          <a:xfrm>
            <a:off x="1275449" y="5044703"/>
            <a:ext cx="263408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5B8EC08-3DE5-4E6A-A2B9-64E67963B3DF}"/>
              </a:ext>
            </a:extLst>
          </p:cNvPr>
          <p:cNvCxnSpPr/>
          <p:nvPr/>
        </p:nvCxnSpPr>
        <p:spPr>
          <a:xfrm flipH="1">
            <a:off x="1275449" y="3116047"/>
            <a:ext cx="1320793" cy="19211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FC0E57E-5932-4887-8478-ED6E1794E50D}"/>
              </a:ext>
            </a:extLst>
          </p:cNvPr>
          <p:cNvCxnSpPr/>
          <p:nvPr/>
        </p:nvCxnSpPr>
        <p:spPr>
          <a:xfrm>
            <a:off x="2596242" y="3116047"/>
            <a:ext cx="1313288" cy="19211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C4A7FC4-CBE5-4C26-A312-9EBC4C154067}"/>
              </a:ext>
            </a:extLst>
          </p:cNvPr>
          <p:cNvSpPr/>
          <p:nvPr/>
        </p:nvSpPr>
        <p:spPr>
          <a:xfrm>
            <a:off x="2215447" y="2750260"/>
            <a:ext cx="761590" cy="761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87D5C9D-DE8C-4137-935F-C1B3EB39C395}"/>
              </a:ext>
            </a:extLst>
          </p:cNvPr>
          <p:cNvSpPr/>
          <p:nvPr/>
        </p:nvSpPr>
        <p:spPr>
          <a:xfrm>
            <a:off x="3532487" y="4663908"/>
            <a:ext cx="761590" cy="761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2C90632-8E4C-458F-9705-8E7849159C49}"/>
              </a:ext>
            </a:extLst>
          </p:cNvPr>
          <p:cNvSpPr/>
          <p:nvPr/>
        </p:nvSpPr>
        <p:spPr>
          <a:xfrm>
            <a:off x="898407" y="4663908"/>
            <a:ext cx="761590" cy="761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1F938A-79ED-40B4-9B79-FAAD3DBEC83C}"/>
              </a:ext>
            </a:extLst>
          </p:cNvPr>
          <p:cNvSpPr/>
          <p:nvPr/>
        </p:nvSpPr>
        <p:spPr>
          <a:xfrm>
            <a:off x="2025825" y="4850421"/>
            <a:ext cx="1111298" cy="3885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094AA5-C03E-43FD-B0AD-5A656B29B377}"/>
              </a:ext>
            </a:extLst>
          </p:cNvPr>
          <p:cNvSpPr/>
          <p:nvPr/>
        </p:nvSpPr>
        <p:spPr>
          <a:xfrm>
            <a:off x="1093226" y="3867331"/>
            <a:ext cx="1111298" cy="3885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12 684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2401BA0-D88F-4F2E-85BD-7DB7362EFFB2}"/>
              </a:ext>
            </a:extLst>
          </p:cNvPr>
          <p:cNvSpPr/>
          <p:nvPr/>
        </p:nvSpPr>
        <p:spPr>
          <a:xfrm>
            <a:off x="2987961" y="3867331"/>
            <a:ext cx="1111298" cy="3885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E00D7C6-42C0-4B38-A492-5B9862A48F93}"/>
              </a:ext>
            </a:extLst>
          </p:cNvPr>
          <p:cNvSpPr/>
          <p:nvPr/>
        </p:nvSpPr>
        <p:spPr>
          <a:xfrm>
            <a:off x="956036" y="4885570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009541"/>
                </a:solidFill>
              </a:rPr>
              <a:t>6869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99C9A52-1C77-4C3B-A9CD-AB1F6ADF37E6}"/>
              </a:ext>
            </a:extLst>
          </p:cNvPr>
          <p:cNvSpPr/>
          <p:nvPr/>
        </p:nvSpPr>
        <p:spPr>
          <a:xfrm>
            <a:off x="2286955" y="2971922"/>
            <a:ext cx="611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009541"/>
                </a:solidFill>
              </a:rPr>
              <a:t>7376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36DBDE1-7BCC-4588-B2A8-EE831D0AB19B}"/>
              </a:ext>
            </a:extLst>
          </p:cNvPr>
          <p:cNvSpPr/>
          <p:nvPr/>
        </p:nvSpPr>
        <p:spPr>
          <a:xfrm>
            <a:off x="3162678" y="3902481"/>
            <a:ext cx="754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9541"/>
                </a:solidFill>
              </a:rPr>
              <a:t>11 170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511D0EB-6718-4B58-BB7D-CE18FF74ACFB}"/>
              </a:ext>
            </a:extLst>
          </p:cNvPr>
          <p:cNvSpPr/>
          <p:nvPr/>
        </p:nvSpPr>
        <p:spPr>
          <a:xfrm>
            <a:off x="2137131" y="4885570"/>
            <a:ext cx="888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9541"/>
                </a:solidFill>
              </a:rPr>
              <a:t>10 663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4778150-BAB8-4401-9C73-1580E7C1F9B3}"/>
              </a:ext>
            </a:extLst>
          </p:cNvPr>
          <p:cNvCxnSpPr/>
          <p:nvPr/>
        </p:nvCxnSpPr>
        <p:spPr>
          <a:xfrm>
            <a:off x="5226966" y="5044703"/>
            <a:ext cx="263408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1B05956-DA68-439F-9CDA-5B9C3FFFC3D7}"/>
              </a:ext>
            </a:extLst>
          </p:cNvPr>
          <p:cNvCxnSpPr/>
          <p:nvPr/>
        </p:nvCxnSpPr>
        <p:spPr>
          <a:xfrm flipH="1">
            <a:off x="5226966" y="3116047"/>
            <a:ext cx="1320793" cy="19211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EA000B2-46A0-4CAD-BDCB-F6CB97847978}"/>
              </a:ext>
            </a:extLst>
          </p:cNvPr>
          <p:cNvCxnSpPr/>
          <p:nvPr/>
        </p:nvCxnSpPr>
        <p:spPr>
          <a:xfrm>
            <a:off x="6547759" y="3116047"/>
            <a:ext cx="1313288" cy="19211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B46ED61-7A88-49A1-996A-6A95A50A6137}"/>
              </a:ext>
            </a:extLst>
          </p:cNvPr>
          <p:cNvSpPr/>
          <p:nvPr/>
        </p:nvSpPr>
        <p:spPr>
          <a:xfrm>
            <a:off x="6166964" y="2750260"/>
            <a:ext cx="761590" cy="761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978623F-E276-48A3-BE61-39BF64318890}"/>
              </a:ext>
            </a:extLst>
          </p:cNvPr>
          <p:cNvSpPr/>
          <p:nvPr/>
        </p:nvSpPr>
        <p:spPr>
          <a:xfrm>
            <a:off x="7484004" y="4663908"/>
            <a:ext cx="761590" cy="761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ABAD2DD3-A17A-439E-B4F1-4A8A18439852}"/>
              </a:ext>
            </a:extLst>
          </p:cNvPr>
          <p:cNvSpPr/>
          <p:nvPr/>
        </p:nvSpPr>
        <p:spPr>
          <a:xfrm>
            <a:off x="4849924" y="4663908"/>
            <a:ext cx="761590" cy="761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05A36EB-9863-4769-90B2-CFCDC1002504}"/>
              </a:ext>
            </a:extLst>
          </p:cNvPr>
          <p:cNvSpPr/>
          <p:nvPr/>
        </p:nvSpPr>
        <p:spPr>
          <a:xfrm>
            <a:off x="5977342" y="4850421"/>
            <a:ext cx="1111298" cy="3885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15668B7-7D86-4A43-9E43-375DE8557C81}"/>
              </a:ext>
            </a:extLst>
          </p:cNvPr>
          <p:cNvSpPr/>
          <p:nvPr/>
        </p:nvSpPr>
        <p:spPr>
          <a:xfrm>
            <a:off x="5044743" y="3867331"/>
            <a:ext cx="1111298" cy="3885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12 684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E5FC1C7-9093-4177-A917-00EA426A6AE8}"/>
              </a:ext>
            </a:extLst>
          </p:cNvPr>
          <p:cNvSpPr/>
          <p:nvPr/>
        </p:nvSpPr>
        <p:spPr>
          <a:xfrm>
            <a:off x="6939478" y="3867331"/>
            <a:ext cx="1111298" cy="3885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5098D9A-74E0-4D84-84DA-FD1B3DA14E56}"/>
              </a:ext>
            </a:extLst>
          </p:cNvPr>
          <p:cNvSpPr/>
          <p:nvPr/>
        </p:nvSpPr>
        <p:spPr>
          <a:xfrm>
            <a:off x="4927591" y="4885570"/>
            <a:ext cx="606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009541"/>
                </a:solidFill>
              </a:rPr>
              <a:t>4110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2899696-F721-4B87-ADB3-9D228E4BAA96}"/>
              </a:ext>
            </a:extLst>
          </p:cNvPr>
          <p:cNvSpPr/>
          <p:nvPr/>
        </p:nvSpPr>
        <p:spPr>
          <a:xfrm>
            <a:off x="6154315" y="2971922"/>
            <a:ext cx="779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009541"/>
                </a:solidFill>
              </a:rPr>
              <a:t>16 794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7D8ADD6-885A-4989-A7AF-DB3FE2F99C89}"/>
              </a:ext>
            </a:extLst>
          </p:cNvPr>
          <p:cNvSpPr/>
          <p:nvPr/>
        </p:nvSpPr>
        <p:spPr>
          <a:xfrm>
            <a:off x="7076036" y="3902481"/>
            <a:ext cx="830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009541"/>
                </a:solidFill>
              </a:rPr>
              <a:t>13 000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6914C1B-69C8-48CC-8700-924E06D7CA98}"/>
              </a:ext>
            </a:extLst>
          </p:cNvPr>
          <p:cNvSpPr/>
          <p:nvPr/>
        </p:nvSpPr>
        <p:spPr>
          <a:xfrm>
            <a:off x="6132284" y="4885570"/>
            <a:ext cx="801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9541"/>
                </a:solidFill>
              </a:rPr>
              <a:t>316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3390963-74B0-480F-934F-BA26A24A69AA}"/>
              </a:ext>
            </a:extLst>
          </p:cNvPr>
          <p:cNvSpPr/>
          <p:nvPr/>
        </p:nvSpPr>
        <p:spPr>
          <a:xfrm>
            <a:off x="1682991" y="5457288"/>
            <a:ext cx="1796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(using addition)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BB2E69F-925F-4B9E-B747-EC377F27D98D}"/>
              </a:ext>
            </a:extLst>
          </p:cNvPr>
          <p:cNvSpPr/>
          <p:nvPr/>
        </p:nvSpPr>
        <p:spPr>
          <a:xfrm>
            <a:off x="5604971" y="5457288"/>
            <a:ext cx="18560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(using difference)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0228C6A-DA35-44E3-A2D3-37BD9F9F0BA8}"/>
              </a:ext>
            </a:extLst>
          </p:cNvPr>
          <p:cNvCxnSpPr/>
          <p:nvPr/>
        </p:nvCxnSpPr>
        <p:spPr>
          <a:xfrm>
            <a:off x="4572000" y="2635960"/>
            <a:ext cx="0" cy="3317966"/>
          </a:xfrm>
          <a:prstGeom prst="line">
            <a:avLst/>
          </a:prstGeom>
          <a:ln w="28575">
            <a:solidFill>
              <a:srgbClr val="E95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6A254D5-1830-4198-AC90-8978AA0E04BF}"/>
              </a:ext>
            </a:extLst>
          </p:cNvPr>
          <p:cNvSpPr/>
          <p:nvPr/>
        </p:nvSpPr>
        <p:spPr>
          <a:xfrm>
            <a:off x="3606147" y="4875427"/>
            <a:ext cx="614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3794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CCFA1AC-81B4-4D8B-8636-1C5E09D123FD}"/>
              </a:ext>
            </a:extLst>
          </p:cNvPr>
          <p:cNvSpPr/>
          <p:nvPr/>
        </p:nvSpPr>
        <p:spPr>
          <a:xfrm>
            <a:off x="7557664" y="4875427"/>
            <a:ext cx="614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3794</a:t>
            </a:r>
          </a:p>
        </p:txBody>
      </p:sp>
    </p:spTree>
    <p:extLst>
      <p:ext uri="{BB962C8B-B14F-4D97-AF65-F5344CB8AC3E}">
        <p14:creationId xmlns:p14="http://schemas.microsoft.com/office/powerpoint/2010/main" val="34770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2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3" grpId="1"/>
      <p:bldP spid="24" grpId="0"/>
      <p:bldP spid="24" grpId="1"/>
      <p:bldP spid="21" grpId="0"/>
      <p:bldP spid="2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3F129B-2D47-483A-A90C-799D2C477CF6}"/>
              </a:ext>
            </a:extLst>
          </p:cNvPr>
          <p:cNvSpPr/>
          <p:nvPr/>
        </p:nvSpPr>
        <p:spPr>
          <a:xfrm>
            <a:off x="4563663" y="1819414"/>
            <a:ext cx="3824688" cy="4273409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en-GB" dirty="0"/>
              <a:t>Dive in by completing your own activity!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B74EBF-AD1B-4DC1-AB71-6B21B868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23" y="2030898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3B3C386-037D-47BC-B81B-E45DB0C567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2" b="24009"/>
          <a:stretch/>
        </p:blipFill>
        <p:spPr>
          <a:xfrm rot="1560000">
            <a:off x="2644047" y="2882470"/>
            <a:ext cx="833031" cy="1741830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2505" r="3339" b="7495"/>
          <a:stretch/>
        </p:blipFill>
        <p:spPr>
          <a:xfrm rot="1648434">
            <a:off x="917041" y="2270128"/>
            <a:ext cx="1555986" cy="2122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75" y="2030898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6" y="2030898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09C607E-190F-419B-830D-24D72EBE52CD}"/>
              </a:ext>
            </a:extLst>
          </p:cNvPr>
          <p:cNvSpPr/>
          <p:nvPr/>
        </p:nvSpPr>
        <p:spPr>
          <a:xfrm>
            <a:off x="447429" y="670981"/>
            <a:ext cx="4730096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Inverse Operations (Addition and Subtraction)</a:t>
            </a:r>
          </a:p>
        </p:txBody>
      </p:sp>
      <p:pic>
        <p:nvPicPr>
          <p:cNvPr id="22" name="Boy Writing">
            <a:extLst>
              <a:ext uri="{FF2B5EF4-FFF2-40B4-BE49-F238E27FC236}">
                <a16:creationId xmlns:a16="http://schemas.microsoft.com/office/drawing/2014/main" xmlns="" id="{59E92074-8F0A-4A38-87B2-6E07FF3C86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5650" y="1928694"/>
            <a:ext cx="4038155" cy="4164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3C5FE72-D4A7-4D76-A36F-874817D52E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858" y="1822143"/>
            <a:ext cx="500891" cy="42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61962" y="762000"/>
            <a:ext cx="8220075" cy="65231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482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Diving into Mastery Guidance for Educators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04B34F-55C5-40A6-8A7E-881778633952}"/>
              </a:ext>
            </a:extLst>
          </p:cNvPr>
          <p:cNvSpPr/>
          <p:nvPr/>
        </p:nvSpPr>
        <p:spPr>
          <a:xfrm>
            <a:off x="761153" y="1994284"/>
            <a:ext cx="3196589" cy="3795053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943" y="1341966"/>
            <a:ext cx="7623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uffy" panose="020B0603060100000000" pitchFamily="34" charset="0"/>
                <a:ea typeface="Tuffy" panose="020B0603060100000000" pitchFamily="34" charset="0"/>
              </a:rPr>
              <a:t>Each activity sheet is split into three sections, diving, deeper and deepest, which are represented by the following icons: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7C4EA92-F36C-4499-A738-0B1DDBF02EE5}"/>
              </a:ext>
            </a:extLst>
          </p:cNvPr>
          <p:cNvSpPr/>
          <p:nvPr/>
        </p:nvSpPr>
        <p:spPr>
          <a:xfrm>
            <a:off x="4184822" y="1936618"/>
            <a:ext cx="4208289" cy="270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just"/>
            <a:r>
              <a:rPr lang="en-GB" sz="3200" dirty="0" smtClean="0">
                <a:solidFill>
                  <a:srgbClr val="1C1C1C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Always </a:t>
            </a:r>
            <a:r>
              <a:rPr lang="en-GB" sz="3200" dirty="0">
                <a:solidFill>
                  <a:srgbClr val="1C1C1C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start with diving. If that is easy, then try deeper. For an extra challenge try deepest (do all three) !</a:t>
            </a:r>
          </a:p>
          <a:p>
            <a:pPr algn="just"/>
            <a:endParaRPr lang="en-GB" sz="160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13030" y="2423057"/>
            <a:ext cx="2292835" cy="2937506"/>
            <a:chOff x="1213030" y="2423057"/>
            <a:chExt cx="2292835" cy="29375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2F8BBE3-D3F3-4DE6-A818-2D773F20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2423057"/>
              <a:ext cx="868680" cy="86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64A8FE3-B06C-4E40-977F-4F3E0ACC2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3457470"/>
              <a:ext cx="868680" cy="8686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88CE03C-10B4-46B1-849A-0D1B9CBCC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4491883"/>
              <a:ext cx="868680" cy="868680"/>
            </a:xfrm>
            <a:prstGeom prst="rect">
              <a:avLst/>
            </a:prstGeom>
          </p:spPr>
        </p:pic>
        <p:sp>
          <p:nvSpPr>
            <p:cNvPr id="11" name="Arrow: Pentagon 11">
              <a:extLst>
                <a:ext uri="{FF2B5EF4-FFF2-40B4-BE49-F238E27FC236}">
                  <a16:creationId xmlns:a16="http://schemas.microsoft.com/office/drawing/2014/main" xmlns="" id="{602133B5-7961-4F75-A2BE-B73C6DB63E21}"/>
                </a:ext>
              </a:extLst>
            </p:cNvPr>
            <p:cNvSpPr/>
            <p:nvPr/>
          </p:nvSpPr>
          <p:spPr>
            <a:xfrm flipH="1">
              <a:off x="2180298" y="2674517"/>
              <a:ext cx="1325567" cy="365760"/>
            </a:xfrm>
            <a:prstGeom prst="homePlate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Diving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Arrow: Pentagon 12">
              <a:extLst>
                <a:ext uri="{FF2B5EF4-FFF2-40B4-BE49-F238E27FC236}">
                  <a16:creationId xmlns:a16="http://schemas.microsoft.com/office/drawing/2014/main" xmlns="" id="{D99180F2-5FC9-4895-9C62-0CB9474D9C82}"/>
                </a:ext>
              </a:extLst>
            </p:cNvPr>
            <p:cNvSpPr/>
            <p:nvPr/>
          </p:nvSpPr>
          <p:spPr>
            <a:xfrm flipH="1">
              <a:off x="2180298" y="3708930"/>
              <a:ext cx="1325567" cy="365760"/>
            </a:xfrm>
            <a:prstGeom prst="homePlat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Deeper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Arrow: Pentagon 13">
              <a:extLst>
                <a:ext uri="{FF2B5EF4-FFF2-40B4-BE49-F238E27FC236}">
                  <a16:creationId xmlns:a16="http://schemas.microsoft.com/office/drawing/2014/main" xmlns="" id="{6997B7B1-BA29-4830-B759-33B615380048}"/>
                </a:ext>
              </a:extLst>
            </p:cNvPr>
            <p:cNvSpPr/>
            <p:nvPr/>
          </p:nvSpPr>
          <p:spPr>
            <a:xfrm flipH="1">
              <a:off x="2180298" y="4743343"/>
              <a:ext cx="1325567" cy="365760"/>
            </a:xfrm>
            <a:prstGeom prst="homePlate">
              <a:avLst/>
            </a:prstGeom>
            <a:solidFill>
              <a:srgbClr val="005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Deepest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85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Add and subtract whole numbers with more than 4 digits, including using formal written methods.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4D34D12-5813-415E-BCB7-62F90E259836}"/>
              </a:ext>
            </a:extLst>
          </p:cNvPr>
          <p:cNvSpPr/>
          <p:nvPr/>
        </p:nvSpPr>
        <p:spPr>
          <a:xfrm>
            <a:off x="755645" y="1844039"/>
            <a:ext cx="4246165" cy="4248785"/>
          </a:xfrm>
          <a:prstGeom prst="rect">
            <a:avLst/>
          </a:prstGeom>
          <a:solidFill>
            <a:srgbClr val="EC6D7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AE4F260-F985-41CB-9F70-B649561C9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2" y="2223667"/>
            <a:ext cx="3768670" cy="1722582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5177525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4730096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Inverse Operations (Addition and Subtraction)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517752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FD70DF8-425C-42C9-A804-3FF1389912DB}"/>
              </a:ext>
            </a:extLst>
          </p:cNvPr>
          <p:cNvSpPr/>
          <p:nvPr/>
        </p:nvSpPr>
        <p:spPr>
          <a:xfrm>
            <a:off x="1265996" y="2497841"/>
            <a:ext cx="2819210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en-GB" b="1" dirty="0">
                <a:solidFill>
                  <a:srgbClr val="009541"/>
                </a:solidFill>
              </a:rPr>
              <a:t>9862 + 23 104 = 32 966</a:t>
            </a:r>
          </a:p>
          <a:p>
            <a:pPr lvl="0" algn="ctr">
              <a:spcAft>
                <a:spcPts val="800"/>
              </a:spcAft>
            </a:pPr>
            <a:r>
              <a:rPr lang="en-GB" b="1" dirty="0">
                <a:solidFill>
                  <a:srgbClr val="009541"/>
                </a:solidFill>
              </a:rPr>
              <a:t>32 966 – 9862 = 23 104</a:t>
            </a:r>
          </a:p>
          <a:p>
            <a:pPr lvl="0" algn="ctr">
              <a:spcAft>
                <a:spcPts val="800"/>
              </a:spcAft>
            </a:pPr>
            <a:r>
              <a:rPr lang="en-GB" b="1" dirty="0">
                <a:solidFill>
                  <a:srgbClr val="009541"/>
                </a:solidFill>
              </a:rPr>
              <a:t>32 966 – 23 104 = 9862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D72A156-AF4D-4CED-894B-58151A6ED7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1"/>
          <a:stretch/>
        </p:blipFill>
        <p:spPr>
          <a:xfrm>
            <a:off x="862029" y="4000499"/>
            <a:ext cx="2110803" cy="20923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9831200-78E5-4BD2-8C60-A205E10B0B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1"/>
          <a:stretch/>
        </p:blipFill>
        <p:spPr>
          <a:xfrm>
            <a:off x="2395855" y="4077049"/>
            <a:ext cx="2176145" cy="2015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650" y="1467282"/>
            <a:ext cx="7632696" cy="464331"/>
          </a:xfrm>
          <a:prstGeom prst="rect">
            <a:avLst/>
          </a:prstGeom>
          <a:solidFill>
            <a:srgbClr val="2CB7BC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Write all the other calculations you can make using these three numbers.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0145FFF-7553-4CEF-8919-AD3005207E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 b="18184"/>
          <a:stretch/>
        </p:blipFill>
        <p:spPr>
          <a:xfrm>
            <a:off x="4572000" y="1931612"/>
            <a:ext cx="3816351" cy="41612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2501" y="3265586"/>
            <a:ext cx="34575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dirty="0"/>
              <a:t>23 104 + 9862 = 32 966 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25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E11FF6-3716-4EBF-9410-C17164F342A2}"/>
              </a:ext>
            </a:extLst>
          </p:cNvPr>
          <p:cNvSpPr txBox="1"/>
          <p:nvPr/>
        </p:nvSpPr>
        <p:spPr>
          <a:xfrm>
            <a:off x="755651" y="1467282"/>
            <a:ext cx="7632698" cy="4614975"/>
          </a:xfrm>
          <a:prstGeom prst="rect">
            <a:avLst/>
          </a:prstGeom>
          <a:solidFill>
            <a:schemeClr val="bg1"/>
          </a:solidFill>
          <a:ln w="28575">
            <a:solidFill>
              <a:srgbClr val="2CB7BC"/>
            </a:solidFill>
          </a:ln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endParaRPr lang="en-GB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650" y="1467282"/>
            <a:ext cx="7632700" cy="464331"/>
          </a:xfrm>
          <a:prstGeom prst="rect">
            <a:avLst/>
          </a:prstGeom>
          <a:solidFill>
            <a:srgbClr val="2CB7BC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Can you work out the number in each of these?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CC9AB53-A5D1-42C2-B36D-7DF2F689DD7A}"/>
              </a:ext>
            </a:extLst>
          </p:cNvPr>
          <p:cNvSpPr txBox="1"/>
          <p:nvPr/>
        </p:nvSpPr>
        <p:spPr>
          <a:xfrm>
            <a:off x="828675" y="2054222"/>
            <a:ext cx="7486650" cy="694388"/>
          </a:xfrm>
          <a:prstGeom prst="rect">
            <a:avLst/>
          </a:prstGeom>
          <a:noFill/>
          <a:ln w="28575">
            <a:noFill/>
          </a:ln>
        </p:spPr>
        <p:txBody>
          <a:bodyPr wrap="square" lIns="108000" tIns="108000" rIns="108000" bIns="108000" rtlCol="0">
            <a:no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1600" dirty="0"/>
              <a:t>I am thinking of a number. I add 7852 and then</a:t>
            </a:r>
            <a:br>
              <a:rPr lang="en-GB" sz="1600" dirty="0"/>
            </a:br>
            <a:r>
              <a:rPr lang="en-GB" sz="1600" dirty="0"/>
              <a:t>subtract 2607. I now have 32 451. What is my number?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EC17D2-AB53-4D01-91F5-C38562E3CE44}"/>
              </a:ext>
            </a:extLst>
          </p:cNvPr>
          <p:cNvSpPr txBox="1"/>
          <p:nvPr/>
        </p:nvSpPr>
        <p:spPr>
          <a:xfrm>
            <a:off x="828675" y="3416608"/>
            <a:ext cx="7486650" cy="694387"/>
          </a:xfrm>
          <a:prstGeom prst="rect">
            <a:avLst/>
          </a:prstGeom>
          <a:noFill/>
          <a:ln w="28575">
            <a:noFill/>
          </a:ln>
        </p:spPr>
        <p:txBody>
          <a:bodyPr wrap="square" lIns="108000" tIns="108000" rIns="108000" bIns="108000" rtlCol="0">
            <a:noAutofit/>
          </a:bodyPr>
          <a:lstStyle/>
          <a:p>
            <a:pPr marL="342900" indent="-342900">
              <a:buFont typeface="+mj-lt"/>
              <a:buAutoNum type="alphaLcParenR" startAt="2"/>
            </a:pPr>
            <a:r>
              <a:rPr lang="en-GB" sz="1600" dirty="0"/>
              <a:t>I am thinking of a number. I subtract 19 657</a:t>
            </a:r>
            <a:br>
              <a:rPr lang="en-GB" sz="1600" dirty="0"/>
            </a:br>
            <a:r>
              <a:rPr lang="en-GB" sz="1600" dirty="0"/>
              <a:t>and then add 26 205. I now have 61 305. What is my number?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224CD1-2780-4A5F-BE7C-426D4729A8B3}"/>
              </a:ext>
            </a:extLst>
          </p:cNvPr>
          <p:cNvSpPr txBox="1"/>
          <p:nvPr/>
        </p:nvSpPr>
        <p:spPr>
          <a:xfrm>
            <a:off x="828675" y="4677733"/>
            <a:ext cx="7486650" cy="707273"/>
          </a:xfrm>
          <a:prstGeom prst="rect">
            <a:avLst/>
          </a:prstGeom>
          <a:noFill/>
          <a:ln w="28575">
            <a:noFill/>
          </a:ln>
        </p:spPr>
        <p:txBody>
          <a:bodyPr wrap="square" lIns="108000" tIns="108000" rIns="108000" bIns="108000" rtlCol="0">
            <a:noAutofit/>
          </a:bodyPr>
          <a:lstStyle/>
          <a:p>
            <a:pPr marL="342900" indent="-342900">
              <a:buFont typeface="+mj-lt"/>
              <a:buAutoNum type="alphaLcParenR" startAt="3"/>
            </a:pPr>
            <a:r>
              <a:rPr lang="en-GB" sz="1600" dirty="0"/>
              <a:t>I am thinking of a number. I add 32 981, subtract 6305</a:t>
            </a:r>
            <a:br>
              <a:rPr lang="en-GB" sz="1600" dirty="0"/>
            </a:br>
            <a:r>
              <a:rPr lang="en-GB" sz="1600" dirty="0"/>
              <a:t>and then add 25 154. I now have 56 287. What is my number?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509A88-1608-4CFD-AE5F-C1143916600D}"/>
              </a:ext>
            </a:extLst>
          </p:cNvPr>
          <p:cNvSpPr txBox="1"/>
          <p:nvPr/>
        </p:nvSpPr>
        <p:spPr>
          <a:xfrm>
            <a:off x="1186555" y="2652576"/>
            <a:ext cx="5829300" cy="464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en-GB" sz="1600" b="1" dirty="0">
                <a:solidFill>
                  <a:srgbClr val="00954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27 206 (32 451 + 2607 = 35 058, 35 058 – 7852 = 27 206)</a:t>
            </a:r>
            <a:endParaRPr lang="en-GB" sz="1600" b="1" dirty="0">
              <a:solidFill>
                <a:srgbClr val="00954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0DD2FE-71DA-4D9F-8C24-3910F55F8229}"/>
              </a:ext>
            </a:extLst>
          </p:cNvPr>
          <p:cNvSpPr txBox="1"/>
          <p:nvPr/>
        </p:nvSpPr>
        <p:spPr>
          <a:xfrm>
            <a:off x="1186552" y="3989510"/>
            <a:ext cx="5829303" cy="464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en-GB" sz="1600" b="1" dirty="0">
                <a:solidFill>
                  <a:srgbClr val="00954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54 757 (61 305 – 26 205 = 35 100, 35 100 + 19 657 = 54 757)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03ECEE-A653-4B4F-A488-50214E535109}"/>
              </a:ext>
            </a:extLst>
          </p:cNvPr>
          <p:cNvSpPr txBox="1"/>
          <p:nvPr/>
        </p:nvSpPr>
        <p:spPr>
          <a:xfrm>
            <a:off x="1186552" y="5276381"/>
            <a:ext cx="5829303" cy="7105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en-GB" sz="1600" b="1" dirty="0">
                <a:solidFill>
                  <a:srgbClr val="00954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4457 (56 287 – 25 154 = 31 133, 31 133 + 6305 = 37 438,</a:t>
            </a:r>
            <a:br>
              <a:rPr lang="en-GB" sz="1600" b="1" dirty="0">
                <a:solidFill>
                  <a:srgbClr val="00954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b="1" dirty="0">
                <a:solidFill>
                  <a:srgbClr val="00954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37 438 – 32 981 = 4457)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359AAD0-6137-4AFF-B4A3-412AF202E72F}"/>
              </a:ext>
            </a:extLst>
          </p:cNvPr>
          <p:cNvSpPr/>
          <p:nvPr/>
        </p:nvSpPr>
        <p:spPr>
          <a:xfrm>
            <a:off x="5177525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22AC1C4-A1CB-4CA6-A1C8-939F1ACB2EF4}"/>
              </a:ext>
            </a:extLst>
          </p:cNvPr>
          <p:cNvSpPr/>
          <p:nvPr/>
        </p:nvSpPr>
        <p:spPr>
          <a:xfrm>
            <a:off x="447429" y="670981"/>
            <a:ext cx="4730096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Inverse Operations (Addition and Subtraction)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5D77B817-39D8-4820-A864-E27393D703C7}"/>
              </a:ext>
            </a:extLst>
          </p:cNvPr>
          <p:cNvCxnSpPr/>
          <p:nvPr/>
        </p:nvCxnSpPr>
        <p:spPr>
          <a:xfrm>
            <a:off x="517752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50220B-72C5-47EE-9F16-F6A6998640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8" b="10418"/>
          <a:stretch/>
        </p:blipFill>
        <p:spPr>
          <a:xfrm>
            <a:off x="7200851" y="3540152"/>
            <a:ext cx="870572" cy="870571"/>
          </a:xfrm>
          <a:prstGeom prst="ellipse">
            <a:avLst/>
          </a:prstGeom>
          <a:solidFill>
            <a:srgbClr val="F8CACA"/>
          </a:solidFill>
          <a:ln w="28575">
            <a:solidFill>
              <a:srgbClr val="F1864B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54BEE80-E229-4193-8658-BA07379744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35"/>
          <a:stretch/>
        </p:blipFill>
        <p:spPr>
          <a:xfrm>
            <a:off x="7200851" y="3425587"/>
            <a:ext cx="870572" cy="7023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B7D55FF-4ACB-40D0-AE3A-049B59E0BA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9" b="10469"/>
          <a:stretch/>
        </p:blipFill>
        <p:spPr>
          <a:xfrm>
            <a:off x="7196955" y="4928720"/>
            <a:ext cx="874997" cy="874997"/>
          </a:xfrm>
          <a:prstGeom prst="ellipse">
            <a:avLst/>
          </a:prstGeom>
          <a:solidFill>
            <a:srgbClr val="F8CACA"/>
          </a:solidFill>
          <a:ln w="28575">
            <a:solidFill>
              <a:srgbClr val="F1864B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4386819-556E-4E65-9236-BD8859F75E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1"/>
          <a:stretch/>
        </p:blipFill>
        <p:spPr>
          <a:xfrm>
            <a:off x="7196955" y="4812853"/>
            <a:ext cx="874997" cy="5502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04173A4-ACF7-401F-B653-D2D1DA706B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4" b="13274"/>
          <a:stretch/>
        </p:blipFill>
        <p:spPr>
          <a:xfrm>
            <a:off x="7200611" y="2201441"/>
            <a:ext cx="867806" cy="867806"/>
          </a:xfrm>
          <a:prstGeom prst="ellipse">
            <a:avLst/>
          </a:prstGeom>
          <a:solidFill>
            <a:srgbClr val="F8CACA"/>
          </a:solidFill>
          <a:ln w="28575">
            <a:solidFill>
              <a:srgbClr val="F1864B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2C81C0B-E9B1-4B00-A338-C8C9652D6F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02"/>
          <a:stretch/>
        </p:blipFill>
        <p:spPr>
          <a:xfrm>
            <a:off x="7200611" y="2044615"/>
            <a:ext cx="867806" cy="57179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984612CC-8A57-4967-AFC3-591DD01BBB45}"/>
              </a:ext>
            </a:extLst>
          </p:cNvPr>
          <p:cNvCxnSpPr/>
          <p:nvPr/>
        </p:nvCxnSpPr>
        <p:spPr>
          <a:xfrm>
            <a:off x="755650" y="3265726"/>
            <a:ext cx="7632700" cy="0"/>
          </a:xfrm>
          <a:prstGeom prst="line">
            <a:avLst/>
          </a:prstGeom>
          <a:ln w="28575">
            <a:solidFill>
              <a:srgbClr val="2CB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879738DA-804D-4262-99EB-CA6E72FCE8E3}"/>
              </a:ext>
            </a:extLst>
          </p:cNvPr>
          <p:cNvCxnSpPr/>
          <p:nvPr/>
        </p:nvCxnSpPr>
        <p:spPr>
          <a:xfrm>
            <a:off x="755650" y="4561865"/>
            <a:ext cx="7632700" cy="0"/>
          </a:xfrm>
          <a:prstGeom prst="line">
            <a:avLst/>
          </a:prstGeom>
          <a:ln w="28575">
            <a:solidFill>
              <a:srgbClr val="2CB7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00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82431C-BDF5-4A41-954C-F4E042672EA8}"/>
              </a:ext>
            </a:extLst>
          </p:cNvPr>
          <p:cNvSpPr txBox="1"/>
          <p:nvPr/>
        </p:nvSpPr>
        <p:spPr>
          <a:xfrm>
            <a:off x="755650" y="1460095"/>
            <a:ext cx="7632700" cy="1268651"/>
          </a:xfrm>
          <a:prstGeom prst="rect">
            <a:avLst/>
          </a:prstGeom>
          <a:solidFill>
            <a:schemeClr val="bg1"/>
          </a:solidFill>
          <a:ln w="28575">
            <a:solidFill>
              <a:srgbClr val="2CB7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r>
              <a:rPr lang="en-GB" dirty="0"/>
              <a:t>Tony has written the different calculations that</a:t>
            </a:r>
            <a:br>
              <a:rPr lang="en-GB" dirty="0"/>
            </a:br>
            <a:r>
              <a:rPr lang="en-GB" dirty="0"/>
              <a:t>can be made from each original calculation.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B3C941-55FB-4256-A688-8B379DC461AD}"/>
              </a:ext>
            </a:extLst>
          </p:cNvPr>
          <p:cNvSpPr txBox="1"/>
          <p:nvPr/>
        </p:nvSpPr>
        <p:spPr>
          <a:xfrm>
            <a:off x="755652" y="2233638"/>
            <a:ext cx="7632696" cy="495108"/>
          </a:xfrm>
          <a:prstGeom prst="rect">
            <a:avLst/>
          </a:prstGeom>
          <a:solidFill>
            <a:srgbClr val="2CB7BC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He has made some mistakes. Can you find them all?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E1F5B8F-C0C1-4E89-967B-7713750B6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120922"/>
              </p:ext>
            </p:extLst>
          </p:nvPr>
        </p:nvGraphicFramePr>
        <p:xfrm>
          <a:off x="755651" y="3026608"/>
          <a:ext cx="7632699" cy="20781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44233">
                  <a:extLst>
                    <a:ext uri="{9D8B030D-6E8A-4147-A177-3AD203B41FA5}">
                      <a16:colId xmlns:a16="http://schemas.microsoft.com/office/drawing/2014/main" xmlns="" val="2273729409"/>
                    </a:ext>
                  </a:extLst>
                </a:gridCol>
                <a:gridCol w="2544233">
                  <a:extLst>
                    <a:ext uri="{9D8B030D-6E8A-4147-A177-3AD203B41FA5}">
                      <a16:colId xmlns:a16="http://schemas.microsoft.com/office/drawing/2014/main" xmlns="" val="1701658800"/>
                    </a:ext>
                  </a:extLst>
                </a:gridCol>
                <a:gridCol w="2544233">
                  <a:extLst>
                    <a:ext uri="{9D8B030D-6E8A-4147-A177-3AD203B41FA5}">
                      <a16:colId xmlns:a16="http://schemas.microsoft.com/office/drawing/2014/main" xmlns="" val="4196160482"/>
                    </a:ext>
                  </a:extLst>
                </a:gridCol>
              </a:tblGrid>
              <a:tr h="502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32 255 + 25 251 = 57 506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74 258 – 34 102 = 40 156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6721 + 25 973 = 32 694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0220068"/>
                  </a:ext>
                </a:extLst>
              </a:tr>
              <a:tr h="1575206"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25 251 + 32 255 = 57 506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57 506 – 32 255 = 25 251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32 255 – 57 506 = 25 251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40 156 + 34 102 = 74 258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34 102 + 40 156 = 74 258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34 102 – 74 258 = 40 156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25 973 + 32 694 = 6721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32 694 – 25 973 = 6721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32 694 – 6721 = 25 973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723785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61926B0-F61A-4A36-BB32-8D42C2CFAD04}"/>
              </a:ext>
            </a:extLst>
          </p:cNvPr>
          <p:cNvSpPr/>
          <p:nvPr/>
        </p:nvSpPr>
        <p:spPr>
          <a:xfrm>
            <a:off x="447429" y="670981"/>
            <a:ext cx="4730096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Inverse Operations (Addition and Subtraction)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77525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7752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102FEEC-69C1-4830-B697-2018364F1EE1}"/>
              </a:ext>
            </a:extLst>
          </p:cNvPr>
          <p:cNvSpPr/>
          <p:nvPr/>
        </p:nvSpPr>
        <p:spPr>
          <a:xfrm>
            <a:off x="799193" y="4624021"/>
            <a:ext cx="246253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/>
              <a:t>32 255 – 57 506 = 25 251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2E05BC-6D5B-473E-B2D8-67B7C9A8E0B5}"/>
              </a:ext>
            </a:extLst>
          </p:cNvPr>
          <p:cNvSpPr/>
          <p:nvPr/>
        </p:nvSpPr>
        <p:spPr>
          <a:xfrm>
            <a:off x="3322299" y="4624021"/>
            <a:ext cx="249940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/>
              <a:t>34 102 – 74 258 = 40 156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2E9D63C-D772-4277-9966-9C9CC97A8502}"/>
              </a:ext>
            </a:extLst>
          </p:cNvPr>
          <p:cNvSpPr/>
          <p:nvPr/>
        </p:nvSpPr>
        <p:spPr>
          <a:xfrm>
            <a:off x="5964588" y="3678582"/>
            <a:ext cx="230063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/>
              <a:t>25 973 + 32 694 = 6721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5075570-0FB3-4C7D-A5DF-9C0195E93A52}"/>
              </a:ext>
            </a:extLst>
          </p:cNvPr>
          <p:cNvSpPr/>
          <p:nvPr/>
        </p:nvSpPr>
        <p:spPr>
          <a:xfrm>
            <a:off x="811167" y="4593640"/>
            <a:ext cx="2442574" cy="365760"/>
          </a:xfrm>
          <a:prstGeom prst="ellipse">
            <a:avLst/>
          </a:prstGeom>
          <a:noFill/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781A100-E296-4EA0-84BF-D670A362FA97}"/>
              </a:ext>
            </a:extLst>
          </p:cNvPr>
          <p:cNvSpPr/>
          <p:nvPr/>
        </p:nvSpPr>
        <p:spPr>
          <a:xfrm>
            <a:off x="3351167" y="4593640"/>
            <a:ext cx="2442574" cy="365760"/>
          </a:xfrm>
          <a:prstGeom prst="ellipse">
            <a:avLst/>
          </a:prstGeom>
          <a:noFill/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955CD78-5091-4DC4-B792-A1917EA6DF8A}"/>
              </a:ext>
            </a:extLst>
          </p:cNvPr>
          <p:cNvSpPr/>
          <p:nvPr/>
        </p:nvSpPr>
        <p:spPr>
          <a:xfrm>
            <a:off x="5897517" y="3652929"/>
            <a:ext cx="2442574" cy="365760"/>
          </a:xfrm>
          <a:prstGeom prst="ellipse">
            <a:avLst/>
          </a:prstGeom>
          <a:noFill/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F9EE4B-7E2A-40BE-AFD8-9E84A29DEE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r="11542"/>
          <a:stretch/>
        </p:blipFill>
        <p:spPr>
          <a:xfrm>
            <a:off x="6635461" y="1367981"/>
            <a:ext cx="1424358" cy="1424356"/>
          </a:xfrm>
          <a:prstGeom prst="ellipse">
            <a:avLst/>
          </a:prstGeom>
          <a:solidFill>
            <a:srgbClr val="F1864B"/>
          </a:solidFill>
          <a:ln w="28575">
            <a:solidFill>
              <a:srgbClr val="2CB7BC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4051526-C632-4065-8E25-123D7E98A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r="11542" b="60068"/>
          <a:stretch/>
        </p:blipFill>
        <p:spPr>
          <a:xfrm>
            <a:off x="6635459" y="1367981"/>
            <a:ext cx="1424358" cy="568769"/>
          </a:xfrm>
          <a:prstGeom prst="rect">
            <a:avLst/>
          </a:prstGeom>
          <a:noFill/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9805B0EA-7353-4669-932A-C711C79CD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273565"/>
              </p:ext>
            </p:extLst>
          </p:nvPr>
        </p:nvGraphicFramePr>
        <p:xfrm>
          <a:off x="755651" y="3033713"/>
          <a:ext cx="7632699" cy="20781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44233">
                  <a:extLst>
                    <a:ext uri="{9D8B030D-6E8A-4147-A177-3AD203B41FA5}">
                      <a16:colId xmlns:a16="http://schemas.microsoft.com/office/drawing/2014/main" xmlns="" val="2273729409"/>
                    </a:ext>
                  </a:extLst>
                </a:gridCol>
                <a:gridCol w="2544233">
                  <a:extLst>
                    <a:ext uri="{9D8B030D-6E8A-4147-A177-3AD203B41FA5}">
                      <a16:colId xmlns:a16="http://schemas.microsoft.com/office/drawing/2014/main" xmlns="" val="1701658800"/>
                    </a:ext>
                  </a:extLst>
                </a:gridCol>
                <a:gridCol w="2544233">
                  <a:extLst>
                    <a:ext uri="{9D8B030D-6E8A-4147-A177-3AD203B41FA5}">
                      <a16:colId xmlns:a16="http://schemas.microsoft.com/office/drawing/2014/main" xmlns="" val="4196160482"/>
                    </a:ext>
                  </a:extLst>
                </a:gridCol>
              </a:tblGrid>
              <a:tr h="502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32 255 + 25 251 = 57 506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74 258 – 34 102 = 40 156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6721 + 25 973 = 32 694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0220068"/>
                  </a:ext>
                </a:extLst>
              </a:tr>
              <a:tr h="1575206"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25 251 + 32 255 = 57 506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57 506 – 32 255 = 25 251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b="1" dirty="0"/>
                        <a:t>32 255 – 57 506 = 25 251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40 156 + 34 102 = 74 258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34 102 + 40 156 = 74 258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b="1" dirty="0"/>
                        <a:t>34 102 – 74 258 = 40 156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b="1" dirty="0"/>
                        <a:t>25 973 + 32 694 = 6721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32 694 – 25 973 = 6721</a:t>
                      </a:r>
                    </a:p>
                    <a:p>
                      <a:pPr algn="ctr">
                        <a:spcAft>
                          <a:spcPts val="1800"/>
                        </a:spcAft>
                      </a:pPr>
                      <a:r>
                        <a:rPr lang="en-GB" sz="1600" dirty="0"/>
                        <a:t>32 694 – 6721 = 25 973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7237851"/>
                  </a:ext>
                </a:extLst>
              </a:tr>
            </a:tbl>
          </a:graphicData>
        </a:graphic>
      </p:graphicFrame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0502D0-7A6B-4324-872F-6712CD9596AF}"/>
              </a:ext>
            </a:extLst>
          </p:cNvPr>
          <p:cNvSpPr/>
          <p:nvPr/>
        </p:nvSpPr>
        <p:spPr>
          <a:xfrm>
            <a:off x="447429" y="670981"/>
            <a:ext cx="4730096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Inverse Operations (Addition and Subtraction)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FF183A-CC5D-4976-BB57-2B68C102A26C}"/>
              </a:ext>
            </a:extLst>
          </p:cNvPr>
          <p:cNvSpPr/>
          <p:nvPr/>
        </p:nvSpPr>
        <p:spPr>
          <a:xfrm>
            <a:off x="5177525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F4C954B-AF64-4822-961F-3F8BEDB82072}"/>
              </a:ext>
            </a:extLst>
          </p:cNvPr>
          <p:cNvCxnSpPr/>
          <p:nvPr/>
        </p:nvCxnSpPr>
        <p:spPr>
          <a:xfrm>
            <a:off x="517752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CA2C18C-AA2D-408F-B330-F325A63FE43E}"/>
              </a:ext>
            </a:extLst>
          </p:cNvPr>
          <p:cNvSpPr/>
          <p:nvPr/>
        </p:nvSpPr>
        <p:spPr>
          <a:xfrm>
            <a:off x="799193" y="4645175"/>
            <a:ext cx="246253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>
                <a:solidFill>
                  <a:srgbClr val="009541"/>
                </a:solidFill>
              </a:rPr>
              <a:t>57 506 – 25 251 = 32 255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3095E7D-E814-4149-977F-9432E34FAF74}"/>
              </a:ext>
            </a:extLst>
          </p:cNvPr>
          <p:cNvSpPr/>
          <p:nvPr/>
        </p:nvSpPr>
        <p:spPr>
          <a:xfrm>
            <a:off x="3318499" y="4645175"/>
            <a:ext cx="250700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>
                <a:solidFill>
                  <a:srgbClr val="009541"/>
                </a:solidFill>
              </a:rPr>
              <a:t>74 258 – 40 156 = 34 102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D1008F0-1626-4CF3-B68B-170217D11DAA}"/>
              </a:ext>
            </a:extLst>
          </p:cNvPr>
          <p:cNvSpPr/>
          <p:nvPr/>
        </p:nvSpPr>
        <p:spPr>
          <a:xfrm>
            <a:off x="5964588" y="3678159"/>
            <a:ext cx="230063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>
                <a:solidFill>
                  <a:srgbClr val="009541"/>
                </a:solidFill>
              </a:rPr>
              <a:t>25 973 + 6721 = 32 694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4755F4-711E-4DB4-80C5-A3E83F680387}"/>
              </a:ext>
            </a:extLst>
          </p:cNvPr>
          <p:cNvSpPr txBox="1"/>
          <p:nvPr/>
        </p:nvSpPr>
        <p:spPr>
          <a:xfrm>
            <a:off x="755650" y="1460095"/>
            <a:ext cx="7632700" cy="1268651"/>
          </a:xfrm>
          <a:prstGeom prst="rect">
            <a:avLst/>
          </a:prstGeom>
          <a:solidFill>
            <a:schemeClr val="bg1"/>
          </a:solidFill>
          <a:ln w="28575">
            <a:solidFill>
              <a:srgbClr val="2CB7BC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r>
              <a:rPr lang="en-GB" dirty="0"/>
              <a:t>Tony has written the different calculations that</a:t>
            </a:r>
            <a:br>
              <a:rPr lang="en-GB" dirty="0"/>
            </a:br>
            <a:r>
              <a:rPr lang="en-GB" dirty="0"/>
              <a:t>can be made from each original calculation.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B3C941-55FB-4256-A688-8B379DC461AD}"/>
              </a:ext>
            </a:extLst>
          </p:cNvPr>
          <p:cNvSpPr txBox="1"/>
          <p:nvPr/>
        </p:nvSpPr>
        <p:spPr>
          <a:xfrm>
            <a:off x="755652" y="2233638"/>
            <a:ext cx="7632696" cy="495108"/>
          </a:xfrm>
          <a:prstGeom prst="rect">
            <a:avLst/>
          </a:prstGeom>
          <a:solidFill>
            <a:srgbClr val="2CB7BC"/>
          </a:solidFill>
          <a:ln w="28575">
            <a:solidFill>
              <a:srgbClr val="2CB7BC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What should Tony have written?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02B9259-121F-4BA4-9021-E9AF6BE07CEE}"/>
              </a:ext>
            </a:extLst>
          </p:cNvPr>
          <p:cNvGrpSpPr/>
          <p:nvPr/>
        </p:nvGrpSpPr>
        <p:grpSpPr>
          <a:xfrm>
            <a:off x="6635459" y="1367981"/>
            <a:ext cx="1424360" cy="1424356"/>
            <a:chOff x="6635459" y="1367981"/>
            <a:chExt cx="1424360" cy="142435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A4EAA944-CB2A-4450-A43C-8B41B2A47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r="11542"/>
            <a:stretch/>
          </p:blipFill>
          <p:spPr>
            <a:xfrm>
              <a:off x="6635461" y="1367981"/>
              <a:ext cx="1424358" cy="1424356"/>
            </a:xfrm>
            <a:prstGeom prst="ellipse">
              <a:avLst/>
            </a:prstGeom>
            <a:solidFill>
              <a:srgbClr val="F1864B"/>
            </a:solidFill>
            <a:ln w="28575">
              <a:solidFill>
                <a:srgbClr val="2CB7BC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8B52DBFF-BB08-4CF1-B771-836C69ED2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r="11542" b="60068"/>
            <a:stretch/>
          </p:blipFill>
          <p:spPr>
            <a:xfrm>
              <a:off x="6635459" y="1367981"/>
              <a:ext cx="1424358" cy="568769"/>
            </a:xfrm>
            <a:prstGeom prst="rect">
              <a:avLst/>
            </a:prstGeom>
            <a:noFill/>
            <a:ln w="2857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622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2B4F1B3-143A-41F8-822B-3AE7606FAF01}"/>
              </a:ext>
            </a:extLst>
          </p:cNvPr>
          <p:cNvSpPr txBox="1"/>
          <p:nvPr/>
        </p:nvSpPr>
        <p:spPr>
          <a:xfrm>
            <a:off x="755654" y="1459529"/>
            <a:ext cx="7632696" cy="1240718"/>
          </a:xfrm>
          <a:prstGeom prst="rect">
            <a:avLst/>
          </a:prstGeom>
          <a:solidFill>
            <a:schemeClr val="bg1"/>
          </a:solidFill>
          <a:ln w="28575">
            <a:solidFill>
              <a:srgbClr val="2CB7BC"/>
            </a:solidFill>
          </a:ln>
        </p:spPr>
        <p:txBody>
          <a:bodyPr wrap="square" lIns="108000" tIns="108000" rIns="108000" bIns="108000" rtlCol="0" anchor="b">
            <a:noAutofit/>
          </a:bodyPr>
          <a:lstStyle/>
          <a:p>
            <a:r>
              <a:rPr lang="en-GB" dirty="0"/>
              <a:t>The two corner numbers need to be added to equal</a:t>
            </a:r>
            <a:br>
              <a:rPr lang="en-GB" dirty="0"/>
            </a:br>
            <a:r>
              <a:rPr lang="en-GB" dirty="0"/>
              <a:t>the number in the rectangle between them.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F601AB-8BF9-4A3E-A123-C80ACDFB5A8C}"/>
              </a:ext>
            </a:extLst>
          </p:cNvPr>
          <p:cNvSpPr/>
          <p:nvPr/>
        </p:nvSpPr>
        <p:spPr>
          <a:xfrm>
            <a:off x="447429" y="670981"/>
            <a:ext cx="4730096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Inverse Operations (Addition and Subtraction)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177525" y="670981"/>
            <a:ext cx="1141417" cy="337100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77525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E6BB8C-995C-4909-9723-DF5DD2EEE1B0}"/>
              </a:ext>
            </a:extLst>
          </p:cNvPr>
          <p:cNvSpPr txBox="1"/>
          <p:nvPr/>
        </p:nvSpPr>
        <p:spPr>
          <a:xfrm>
            <a:off x="755652" y="1459529"/>
            <a:ext cx="7632696" cy="495108"/>
          </a:xfrm>
          <a:prstGeom prst="rect">
            <a:avLst/>
          </a:prstGeom>
          <a:solidFill>
            <a:srgbClr val="2CB7BC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Can you fill in the missing numbers in this </a:t>
            </a:r>
            <a:r>
              <a:rPr lang="en-GB" b="1" dirty="0" err="1">
                <a:solidFill>
                  <a:schemeClr val="bg1"/>
                </a:solidFill>
              </a:rPr>
              <a:t>arithmagon</a:t>
            </a:r>
            <a:r>
              <a:rPr lang="en-GB" b="1" dirty="0">
                <a:solidFill>
                  <a:schemeClr val="bg1"/>
                </a:solidFill>
              </a:rPr>
              <a:t>?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18E9279-6530-4307-8325-1D72C56B61A9}"/>
              </a:ext>
            </a:extLst>
          </p:cNvPr>
          <p:cNvCxnSpPr>
            <a:cxnSpLocks/>
          </p:cNvCxnSpPr>
          <p:nvPr/>
        </p:nvCxnSpPr>
        <p:spPr>
          <a:xfrm>
            <a:off x="1621427" y="5431988"/>
            <a:ext cx="276587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5B8EC08-3DE5-4E6A-A2B9-64E67963B3DF}"/>
              </a:ext>
            </a:extLst>
          </p:cNvPr>
          <p:cNvCxnSpPr>
            <a:cxnSpLocks/>
          </p:cNvCxnSpPr>
          <p:nvPr/>
        </p:nvCxnSpPr>
        <p:spPr>
          <a:xfrm flipH="1">
            <a:off x="1621427" y="3406831"/>
            <a:ext cx="1386878" cy="20172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FC0E57E-5932-4887-8478-ED6E1794E50D}"/>
              </a:ext>
            </a:extLst>
          </p:cNvPr>
          <p:cNvCxnSpPr>
            <a:cxnSpLocks/>
          </p:cNvCxnSpPr>
          <p:nvPr/>
        </p:nvCxnSpPr>
        <p:spPr>
          <a:xfrm>
            <a:off x="3008305" y="3406831"/>
            <a:ext cx="1378998" cy="20172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C4A7FC4-CBE5-4C26-A312-9EBC4C154067}"/>
              </a:ext>
            </a:extLst>
          </p:cNvPr>
          <p:cNvSpPr/>
          <p:nvPr/>
        </p:nvSpPr>
        <p:spPr>
          <a:xfrm>
            <a:off x="2553297" y="2967583"/>
            <a:ext cx="910016" cy="910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87D5C9D-DE8C-4137-935F-C1B3EB39C395}"/>
              </a:ext>
            </a:extLst>
          </p:cNvPr>
          <p:cNvSpPr/>
          <p:nvPr/>
        </p:nvSpPr>
        <p:spPr>
          <a:xfrm>
            <a:off x="3936235" y="4976979"/>
            <a:ext cx="910016" cy="910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2C90632-8E4C-458F-9705-8E7849159C49}"/>
              </a:ext>
            </a:extLst>
          </p:cNvPr>
          <p:cNvSpPr/>
          <p:nvPr/>
        </p:nvSpPr>
        <p:spPr>
          <a:xfrm>
            <a:off x="1170359" y="4976979"/>
            <a:ext cx="910016" cy="9100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1F938A-79ED-40B4-9B79-FAAD3DBEC83C}"/>
              </a:ext>
            </a:extLst>
          </p:cNvPr>
          <p:cNvSpPr/>
          <p:nvPr/>
        </p:nvSpPr>
        <p:spPr>
          <a:xfrm>
            <a:off x="2328857" y="5199841"/>
            <a:ext cx="1327881" cy="4642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6831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094AA5-C03E-43FD-B0AD-5A656B29B377}"/>
              </a:ext>
            </a:extLst>
          </p:cNvPr>
          <p:cNvSpPr/>
          <p:nvPr/>
        </p:nvSpPr>
        <p:spPr>
          <a:xfrm>
            <a:off x="1349595" y="4167563"/>
            <a:ext cx="1327881" cy="4642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3217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2401BA0-D88F-4F2E-85BD-7DB7362EFFB2}"/>
              </a:ext>
            </a:extLst>
          </p:cNvPr>
          <p:cNvSpPr/>
          <p:nvPr/>
        </p:nvSpPr>
        <p:spPr>
          <a:xfrm>
            <a:off x="3339133" y="4167563"/>
            <a:ext cx="1327881" cy="4642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E00D7C6-42C0-4B38-A492-5B9862A48F93}"/>
              </a:ext>
            </a:extLst>
          </p:cNvPr>
          <p:cNvSpPr/>
          <p:nvPr/>
        </p:nvSpPr>
        <p:spPr>
          <a:xfrm>
            <a:off x="1281850" y="5264891"/>
            <a:ext cx="687036" cy="3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9541"/>
                </a:solidFill>
              </a:rPr>
              <a:t>2542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99C9A52-1C77-4C3B-A9CD-AB1F6ADF37E6}"/>
              </a:ext>
            </a:extLst>
          </p:cNvPr>
          <p:cNvSpPr/>
          <p:nvPr/>
        </p:nvSpPr>
        <p:spPr>
          <a:xfrm>
            <a:off x="2732176" y="3255495"/>
            <a:ext cx="552261" cy="3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9541"/>
                </a:solidFill>
              </a:rPr>
              <a:t>675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36DBDE1-7BCC-4588-B2A8-EE831D0AB19B}"/>
              </a:ext>
            </a:extLst>
          </p:cNvPr>
          <p:cNvSpPr/>
          <p:nvPr/>
        </p:nvSpPr>
        <p:spPr>
          <a:xfrm>
            <a:off x="3647523" y="4232613"/>
            <a:ext cx="711104" cy="3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9541"/>
                </a:solidFill>
              </a:rPr>
              <a:t>4964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96E096-E484-43D1-85A8-C95175F1D1BC}"/>
              </a:ext>
            </a:extLst>
          </p:cNvPr>
          <p:cNvSpPr/>
          <p:nvPr/>
        </p:nvSpPr>
        <p:spPr>
          <a:xfrm>
            <a:off x="4043714" y="5247151"/>
            <a:ext cx="695059" cy="3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4289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B8C5693-A12E-4C1B-ADFC-A21C7DDB5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58" y="2048639"/>
            <a:ext cx="3344730" cy="437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3" grpId="1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6B1F3D-7963-42B9-9474-68833C2652A6}"/>
              </a:ext>
            </a:extLst>
          </p:cNvPr>
          <p:cNvSpPr txBox="1"/>
          <p:nvPr/>
        </p:nvSpPr>
        <p:spPr>
          <a:xfrm>
            <a:off x="755652" y="1459529"/>
            <a:ext cx="7632696" cy="1236546"/>
          </a:xfrm>
          <a:prstGeom prst="rect">
            <a:avLst/>
          </a:prstGeom>
          <a:solidFill>
            <a:schemeClr val="bg1"/>
          </a:solidFill>
          <a:ln w="28575">
            <a:solidFill>
              <a:srgbClr val="2CB7BC"/>
            </a:solidFill>
          </a:ln>
        </p:spPr>
        <p:txBody>
          <a:bodyPr wrap="square" lIns="108000" tIns="108000" rIns="108000" bIns="108000" rtlCol="0" anchor="b">
            <a:noAutofit/>
          </a:bodyPr>
          <a:lstStyle/>
          <a:p>
            <a:endParaRPr lang="en-GB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F601AB-8BF9-4A3E-A123-C80ACDFB5A8C}"/>
              </a:ext>
            </a:extLst>
          </p:cNvPr>
          <p:cNvSpPr/>
          <p:nvPr/>
        </p:nvSpPr>
        <p:spPr>
          <a:xfrm>
            <a:off x="447429" y="670981"/>
            <a:ext cx="4730096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Inverse Operations (Addition and Subtraction)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177525" y="670981"/>
            <a:ext cx="1141417" cy="337100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77525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E6BB8C-995C-4909-9723-DF5DD2EEE1B0}"/>
              </a:ext>
            </a:extLst>
          </p:cNvPr>
          <p:cNvSpPr txBox="1"/>
          <p:nvPr/>
        </p:nvSpPr>
        <p:spPr>
          <a:xfrm>
            <a:off x="755652" y="1459529"/>
            <a:ext cx="7632696" cy="495108"/>
          </a:xfrm>
          <a:prstGeom prst="rect">
            <a:avLst/>
          </a:prstGeom>
          <a:solidFill>
            <a:srgbClr val="2CB7BC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Can you find the missing numbers in this </a:t>
            </a:r>
            <a:r>
              <a:rPr lang="en-GB" b="1" dirty="0" err="1">
                <a:solidFill>
                  <a:schemeClr val="bg1"/>
                </a:solidFill>
              </a:rPr>
              <a:t>arithmagon</a:t>
            </a:r>
            <a:r>
              <a:rPr lang="en-GB" b="1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18E9279-6530-4307-8325-1D72C56B61A9}"/>
              </a:ext>
            </a:extLst>
          </p:cNvPr>
          <p:cNvCxnSpPr/>
          <p:nvPr/>
        </p:nvCxnSpPr>
        <p:spPr>
          <a:xfrm>
            <a:off x="5183743" y="5380566"/>
            <a:ext cx="263266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5B8EC08-3DE5-4E6A-A2B9-64E67963B3DF}"/>
              </a:ext>
            </a:extLst>
          </p:cNvPr>
          <p:cNvCxnSpPr/>
          <p:nvPr/>
        </p:nvCxnSpPr>
        <p:spPr>
          <a:xfrm flipH="1">
            <a:off x="5183743" y="3452947"/>
            <a:ext cx="1320082" cy="19201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FC0E57E-5932-4887-8478-ED6E1794E50D}"/>
              </a:ext>
            </a:extLst>
          </p:cNvPr>
          <p:cNvCxnSpPr/>
          <p:nvPr/>
        </p:nvCxnSpPr>
        <p:spPr>
          <a:xfrm>
            <a:off x="6503825" y="3452947"/>
            <a:ext cx="1312582" cy="19201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C4A7FC4-CBE5-4C26-A312-9EBC4C154067}"/>
              </a:ext>
            </a:extLst>
          </p:cNvPr>
          <p:cNvSpPr/>
          <p:nvPr/>
        </p:nvSpPr>
        <p:spPr>
          <a:xfrm>
            <a:off x="6070732" y="3034855"/>
            <a:ext cx="866187" cy="8661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87D5C9D-DE8C-4137-935F-C1B3EB39C395}"/>
              </a:ext>
            </a:extLst>
          </p:cNvPr>
          <p:cNvSpPr/>
          <p:nvPr/>
        </p:nvSpPr>
        <p:spPr>
          <a:xfrm>
            <a:off x="7387063" y="4947473"/>
            <a:ext cx="866187" cy="8661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2C90632-8E4C-458F-9705-8E7849159C49}"/>
              </a:ext>
            </a:extLst>
          </p:cNvPr>
          <p:cNvSpPr/>
          <p:nvPr/>
        </p:nvSpPr>
        <p:spPr>
          <a:xfrm>
            <a:off x="4754400" y="4947473"/>
            <a:ext cx="866187" cy="8661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1F938A-79ED-40B4-9B79-FAAD3DBEC83C}"/>
              </a:ext>
            </a:extLst>
          </p:cNvPr>
          <p:cNvSpPr/>
          <p:nvPr/>
        </p:nvSpPr>
        <p:spPr>
          <a:xfrm>
            <a:off x="5857101" y="5159600"/>
            <a:ext cx="1263927" cy="4419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094AA5-C03E-43FD-B0AD-5A656B29B377}"/>
              </a:ext>
            </a:extLst>
          </p:cNvPr>
          <p:cNvSpPr/>
          <p:nvPr/>
        </p:nvSpPr>
        <p:spPr>
          <a:xfrm>
            <a:off x="4925004" y="4177040"/>
            <a:ext cx="1263927" cy="4419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12 684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2401BA0-D88F-4F2E-85BD-7DB7362EFFB2}"/>
              </a:ext>
            </a:extLst>
          </p:cNvPr>
          <p:cNvSpPr/>
          <p:nvPr/>
        </p:nvSpPr>
        <p:spPr>
          <a:xfrm>
            <a:off x="6818720" y="4177040"/>
            <a:ext cx="1263927" cy="4419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E00D7C6-42C0-4B38-A492-5B9862A48F93}"/>
              </a:ext>
            </a:extLst>
          </p:cNvPr>
          <p:cNvSpPr/>
          <p:nvPr/>
        </p:nvSpPr>
        <p:spPr>
          <a:xfrm>
            <a:off x="6157083" y="5204100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9541"/>
                </a:solidFill>
              </a:rPr>
              <a:t>2149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99C9A52-1C77-4C3B-A9CD-AB1F6ADF37E6}"/>
              </a:ext>
            </a:extLst>
          </p:cNvPr>
          <p:cNvSpPr/>
          <p:nvPr/>
        </p:nvSpPr>
        <p:spPr>
          <a:xfrm>
            <a:off x="6075920" y="3308900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9541"/>
                </a:solidFill>
              </a:rPr>
              <a:t>18 627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36DBDE1-7BCC-4588-B2A8-EE831D0AB19B}"/>
              </a:ext>
            </a:extLst>
          </p:cNvPr>
          <p:cNvSpPr/>
          <p:nvPr/>
        </p:nvSpPr>
        <p:spPr>
          <a:xfrm>
            <a:off x="7017969" y="4221540"/>
            <a:ext cx="857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9541"/>
                </a:solidFill>
              </a:rPr>
              <a:t>14 833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BA00DA-1ECF-489A-9B84-12492A6BDA06}"/>
              </a:ext>
            </a:extLst>
          </p:cNvPr>
          <p:cNvSpPr/>
          <p:nvPr/>
        </p:nvSpPr>
        <p:spPr>
          <a:xfrm>
            <a:off x="4848298" y="5195900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5943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FA8D98-604A-4D07-A09B-5A3A47E6F236}"/>
              </a:ext>
            </a:extLst>
          </p:cNvPr>
          <p:cNvSpPr/>
          <p:nvPr/>
        </p:nvSpPr>
        <p:spPr>
          <a:xfrm>
            <a:off x="7486572" y="5195900"/>
            <a:ext cx="667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3794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30DE349-EC38-4EA7-B759-C19EFA1FA8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88"/>
          <a:stretch/>
        </p:blipFill>
        <p:spPr>
          <a:xfrm>
            <a:off x="573768" y="2092007"/>
            <a:ext cx="3405540" cy="43183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71726CB-F605-4986-9BA3-8DD1F5DB8315}"/>
              </a:ext>
            </a:extLst>
          </p:cNvPr>
          <p:cNvSpPr/>
          <p:nvPr/>
        </p:nvSpPr>
        <p:spPr>
          <a:xfrm>
            <a:off x="2505076" y="2023543"/>
            <a:ext cx="58489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/>
              <a:t>The number in the rectangle is found by finding the difference between the two corner numbers either side of it.</a:t>
            </a:r>
          </a:p>
        </p:txBody>
      </p:sp>
    </p:spTree>
    <p:extLst>
      <p:ext uri="{BB962C8B-B14F-4D97-AF65-F5344CB8AC3E}">
        <p14:creationId xmlns:p14="http://schemas.microsoft.com/office/powerpoint/2010/main" val="41338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3" grpId="1"/>
      <p:bldP spid="24" grpId="0"/>
      <p:bldP spid="24" grpId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astery PowerPoint Template" id="{D8821FCC-5609-4D2B-94A4-DB9C8C344581}" vid="{64831898-ACBB-4AB0-BC6A-2D4D1F7CE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354</TotalTime>
  <Words>672</Words>
  <Application>Microsoft Office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Tuffy-TTF</vt:lpstr>
      <vt:lpstr>Tuffy</vt:lpstr>
      <vt:lpstr>Twinkl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Tarjinder Momi</dc:creator>
  <cp:lastModifiedBy>V Harris</cp:lastModifiedBy>
  <cp:revision>395</cp:revision>
  <dcterms:created xsi:type="dcterms:W3CDTF">2019-09-23T10:43:00Z</dcterms:created>
  <dcterms:modified xsi:type="dcterms:W3CDTF">2020-05-05T10:56:35Z</dcterms:modified>
</cp:coreProperties>
</file>