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8" r:id="rId2"/>
    <p:sldId id="279" r:id="rId3"/>
    <p:sldId id="289" r:id="rId4"/>
    <p:sldId id="290" r:id="rId5"/>
    <p:sldId id="282" r:id="rId6"/>
    <p:sldId id="291" r:id="rId7"/>
    <p:sldId id="284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itchFamily="2" charset="7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D31"/>
    <a:srgbClr val="00A7E6"/>
    <a:srgbClr val="B0DEF7"/>
    <a:srgbClr val="0079C3"/>
    <a:srgbClr val="FFE76D"/>
    <a:srgbClr val="072F54"/>
    <a:srgbClr val="003464"/>
    <a:srgbClr val="004382"/>
    <a:srgbClr val="00529C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520" y="192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Identify multiples and factors, including finding all factor pairs of a number, and common factors of two numbers.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2424177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198254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Common Factors 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424177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1336971"/>
            <a:ext cx="8064500" cy="49368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43749"/>
          <a:stretch/>
        </p:blipFill>
        <p:spPr>
          <a:xfrm>
            <a:off x="2834423" y="5093790"/>
            <a:ext cx="5769828" cy="118001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34224" y="1756445"/>
            <a:ext cx="3590488" cy="943761"/>
            <a:chOff x="-151002" y="1421934"/>
            <a:chExt cx="3590488" cy="943761"/>
          </a:xfrm>
        </p:grpSpPr>
        <p:sp>
          <p:nvSpPr>
            <p:cNvPr id="9" name="Pentagon 8"/>
            <p:cNvSpPr/>
            <p:nvPr/>
          </p:nvSpPr>
          <p:spPr>
            <a:xfrm>
              <a:off x="-151002" y="1426129"/>
              <a:ext cx="3590488" cy="939566"/>
            </a:xfrm>
            <a:prstGeom prst="homePlate">
              <a:avLst>
                <a:gd name="adj" fmla="val 25893"/>
              </a:avLst>
            </a:prstGeom>
            <a:solidFill>
              <a:srgbClr val="00A7E6"/>
            </a:solidFill>
            <a:ln>
              <a:noFill/>
            </a:ln>
            <a:effectLst>
              <a:outerShdw blurRad="25400" dist="50800" dir="5400000" algn="ctr" rotWithShape="0">
                <a:srgbClr val="000000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7465" y="1421934"/>
              <a:ext cx="287135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</a:rPr>
                <a:t>Complete the factor trees, identifying all factors of each number.   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539750" y="3116890"/>
            <a:ext cx="4764906" cy="31671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84284" y="4503412"/>
            <a:ext cx="1132514" cy="436228"/>
            <a:chOff x="1048624" y="4572000"/>
            <a:chExt cx="1132514" cy="436228"/>
          </a:xfrm>
        </p:grpSpPr>
        <p:sp>
          <p:nvSpPr>
            <p:cNvPr id="17" name="TextBox 16"/>
            <p:cNvSpPr txBox="1"/>
            <p:nvPr/>
          </p:nvSpPr>
          <p:spPr>
            <a:xfrm>
              <a:off x="1048624" y="4572000"/>
              <a:ext cx="1132514" cy="4362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71035" y="4619846"/>
              <a:ext cx="900392" cy="369332"/>
              <a:chOff x="2555872" y="2876550"/>
              <a:chExt cx="900392" cy="36933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555872" y="2876550"/>
                <a:ext cx="900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 ×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3003550" y="3124200"/>
                <a:ext cx="3048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2051942" y="3877351"/>
            <a:ext cx="1132514" cy="436228"/>
            <a:chOff x="1048624" y="4572000"/>
            <a:chExt cx="1132514" cy="436228"/>
          </a:xfrm>
        </p:grpSpPr>
        <p:sp>
          <p:nvSpPr>
            <p:cNvPr id="28" name="TextBox 27"/>
            <p:cNvSpPr txBox="1"/>
            <p:nvPr/>
          </p:nvSpPr>
          <p:spPr>
            <a:xfrm>
              <a:off x="1048624" y="4572000"/>
              <a:ext cx="1132514" cy="4362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171035" y="4619846"/>
              <a:ext cx="900392" cy="369332"/>
              <a:chOff x="2555872" y="2876550"/>
              <a:chExt cx="900392" cy="369332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555872" y="2876550"/>
                <a:ext cx="900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 ×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3003550" y="3124200"/>
                <a:ext cx="3048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Freeform 24"/>
          <p:cNvSpPr/>
          <p:nvPr/>
        </p:nvSpPr>
        <p:spPr>
          <a:xfrm>
            <a:off x="4154450" y="3529081"/>
            <a:ext cx="1038959" cy="1746003"/>
          </a:xfrm>
          <a:custGeom>
            <a:avLst/>
            <a:gdLst>
              <a:gd name="connsiteX0" fmla="*/ 175615 w 1038959"/>
              <a:gd name="connsiteY0" fmla="*/ 6599 h 1746003"/>
              <a:gd name="connsiteX1" fmla="*/ 107035 w 1038959"/>
              <a:gd name="connsiteY1" fmla="*/ 6599 h 1746003"/>
              <a:gd name="connsiteX2" fmla="*/ 53695 w 1038959"/>
              <a:gd name="connsiteY2" fmla="*/ 75179 h 1746003"/>
              <a:gd name="connsiteX3" fmla="*/ 355 w 1038959"/>
              <a:gd name="connsiteY3" fmla="*/ 136139 h 1746003"/>
              <a:gd name="connsiteX4" fmla="*/ 30835 w 1038959"/>
              <a:gd name="connsiteY4" fmla="*/ 303779 h 1746003"/>
              <a:gd name="connsiteX5" fmla="*/ 38455 w 1038959"/>
              <a:gd name="connsiteY5" fmla="*/ 418079 h 1746003"/>
              <a:gd name="connsiteX6" fmla="*/ 46075 w 1038959"/>
              <a:gd name="connsiteY6" fmla="*/ 555239 h 1746003"/>
              <a:gd name="connsiteX7" fmla="*/ 137515 w 1038959"/>
              <a:gd name="connsiteY7" fmla="*/ 623819 h 1746003"/>
              <a:gd name="connsiteX8" fmla="*/ 145135 w 1038959"/>
              <a:gd name="connsiteY8" fmla="*/ 791459 h 1746003"/>
              <a:gd name="connsiteX9" fmla="*/ 160375 w 1038959"/>
              <a:gd name="connsiteY9" fmla="*/ 852419 h 1746003"/>
              <a:gd name="connsiteX10" fmla="*/ 114655 w 1038959"/>
              <a:gd name="connsiteY10" fmla="*/ 974339 h 1746003"/>
              <a:gd name="connsiteX11" fmla="*/ 152755 w 1038959"/>
              <a:gd name="connsiteY11" fmla="*/ 1149599 h 1746003"/>
              <a:gd name="connsiteX12" fmla="*/ 206095 w 1038959"/>
              <a:gd name="connsiteY12" fmla="*/ 1225799 h 1746003"/>
              <a:gd name="connsiteX13" fmla="*/ 190855 w 1038959"/>
              <a:gd name="connsiteY13" fmla="*/ 1309619 h 1746003"/>
              <a:gd name="connsiteX14" fmla="*/ 267055 w 1038959"/>
              <a:gd name="connsiteY14" fmla="*/ 1431539 h 1746003"/>
              <a:gd name="connsiteX15" fmla="*/ 358495 w 1038959"/>
              <a:gd name="connsiteY15" fmla="*/ 1446779 h 1746003"/>
              <a:gd name="connsiteX16" fmla="*/ 366115 w 1038959"/>
              <a:gd name="connsiteY16" fmla="*/ 1599179 h 1746003"/>
              <a:gd name="connsiteX17" fmla="*/ 518515 w 1038959"/>
              <a:gd name="connsiteY17" fmla="*/ 1690619 h 1746003"/>
              <a:gd name="connsiteX18" fmla="*/ 625195 w 1038959"/>
              <a:gd name="connsiteY18" fmla="*/ 1682999 h 1746003"/>
              <a:gd name="connsiteX19" fmla="*/ 716635 w 1038959"/>
              <a:gd name="connsiteY19" fmla="*/ 1713479 h 1746003"/>
              <a:gd name="connsiteX20" fmla="*/ 815695 w 1038959"/>
              <a:gd name="connsiteY20" fmla="*/ 1743959 h 1746003"/>
              <a:gd name="connsiteX21" fmla="*/ 884275 w 1038959"/>
              <a:gd name="connsiteY21" fmla="*/ 1652519 h 1746003"/>
              <a:gd name="connsiteX22" fmla="*/ 998575 w 1038959"/>
              <a:gd name="connsiteY22" fmla="*/ 1599179 h 1746003"/>
              <a:gd name="connsiteX23" fmla="*/ 1029055 w 1038959"/>
              <a:gd name="connsiteY23" fmla="*/ 1492499 h 1746003"/>
              <a:gd name="connsiteX24" fmla="*/ 838555 w 1038959"/>
              <a:gd name="connsiteY24" fmla="*/ 1256279 h 1746003"/>
              <a:gd name="connsiteX25" fmla="*/ 655675 w 1038959"/>
              <a:gd name="connsiteY25" fmla="*/ 547619 h 1746003"/>
              <a:gd name="connsiteX26" fmla="*/ 427075 w 1038959"/>
              <a:gd name="connsiteY26" fmla="*/ 37079 h 174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38959" h="1746003">
                <a:moveTo>
                  <a:pt x="175615" y="6599"/>
                </a:moveTo>
                <a:cubicBezTo>
                  <a:pt x="151485" y="884"/>
                  <a:pt x="127355" y="-4831"/>
                  <a:pt x="107035" y="6599"/>
                </a:cubicBezTo>
                <a:cubicBezTo>
                  <a:pt x="86715" y="18029"/>
                  <a:pt x="71475" y="53589"/>
                  <a:pt x="53695" y="75179"/>
                </a:cubicBezTo>
                <a:cubicBezTo>
                  <a:pt x="35915" y="96769"/>
                  <a:pt x="4165" y="98039"/>
                  <a:pt x="355" y="136139"/>
                </a:cubicBezTo>
                <a:cubicBezTo>
                  <a:pt x="-3455" y="174239"/>
                  <a:pt x="24485" y="256789"/>
                  <a:pt x="30835" y="303779"/>
                </a:cubicBezTo>
                <a:cubicBezTo>
                  <a:pt x="37185" y="350769"/>
                  <a:pt x="35915" y="376169"/>
                  <a:pt x="38455" y="418079"/>
                </a:cubicBezTo>
                <a:cubicBezTo>
                  <a:pt x="40995" y="459989"/>
                  <a:pt x="29565" y="520949"/>
                  <a:pt x="46075" y="555239"/>
                </a:cubicBezTo>
                <a:cubicBezTo>
                  <a:pt x="62585" y="589529"/>
                  <a:pt x="121005" y="584449"/>
                  <a:pt x="137515" y="623819"/>
                </a:cubicBezTo>
                <a:cubicBezTo>
                  <a:pt x="154025" y="663189"/>
                  <a:pt x="141325" y="753359"/>
                  <a:pt x="145135" y="791459"/>
                </a:cubicBezTo>
                <a:cubicBezTo>
                  <a:pt x="148945" y="829559"/>
                  <a:pt x="165455" y="821939"/>
                  <a:pt x="160375" y="852419"/>
                </a:cubicBezTo>
                <a:cubicBezTo>
                  <a:pt x="155295" y="882899"/>
                  <a:pt x="115925" y="924809"/>
                  <a:pt x="114655" y="974339"/>
                </a:cubicBezTo>
                <a:cubicBezTo>
                  <a:pt x="113385" y="1023869"/>
                  <a:pt x="137515" y="1107689"/>
                  <a:pt x="152755" y="1149599"/>
                </a:cubicBezTo>
                <a:cubicBezTo>
                  <a:pt x="167995" y="1191509"/>
                  <a:pt x="199745" y="1199129"/>
                  <a:pt x="206095" y="1225799"/>
                </a:cubicBezTo>
                <a:cubicBezTo>
                  <a:pt x="212445" y="1252469"/>
                  <a:pt x="180695" y="1275329"/>
                  <a:pt x="190855" y="1309619"/>
                </a:cubicBezTo>
                <a:cubicBezTo>
                  <a:pt x="201015" y="1343909"/>
                  <a:pt x="239115" y="1408679"/>
                  <a:pt x="267055" y="1431539"/>
                </a:cubicBezTo>
                <a:cubicBezTo>
                  <a:pt x="294995" y="1454399"/>
                  <a:pt x="341985" y="1418839"/>
                  <a:pt x="358495" y="1446779"/>
                </a:cubicBezTo>
                <a:cubicBezTo>
                  <a:pt x="375005" y="1474719"/>
                  <a:pt x="339445" y="1558539"/>
                  <a:pt x="366115" y="1599179"/>
                </a:cubicBezTo>
                <a:cubicBezTo>
                  <a:pt x="392785" y="1639819"/>
                  <a:pt x="475335" y="1676649"/>
                  <a:pt x="518515" y="1690619"/>
                </a:cubicBezTo>
                <a:cubicBezTo>
                  <a:pt x="561695" y="1704589"/>
                  <a:pt x="592175" y="1679189"/>
                  <a:pt x="625195" y="1682999"/>
                </a:cubicBezTo>
                <a:cubicBezTo>
                  <a:pt x="658215" y="1686809"/>
                  <a:pt x="684885" y="1703319"/>
                  <a:pt x="716635" y="1713479"/>
                </a:cubicBezTo>
                <a:cubicBezTo>
                  <a:pt x="748385" y="1723639"/>
                  <a:pt x="787755" y="1754119"/>
                  <a:pt x="815695" y="1743959"/>
                </a:cubicBezTo>
                <a:cubicBezTo>
                  <a:pt x="843635" y="1733799"/>
                  <a:pt x="853795" y="1676649"/>
                  <a:pt x="884275" y="1652519"/>
                </a:cubicBezTo>
                <a:cubicBezTo>
                  <a:pt x="914755" y="1628389"/>
                  <a:pt x="974445" y="1625849"/>
                  <a:pt x="998575" y="1599179"/>
                </a:cubicBezTo>
                <a:cubicBezTo>
                  <a:pt x="1022705" y="1572509"/>
                  <a:pt x="1055725" y="1549649"/>
                  <a:pt x="1029055" y="1492499"/>
                </a:cubicBezTo>
                <a:cubicBezTo>
                  <a:pt x="1002385" y="1435349"/>
                  <a:pt x="900785" y="1413759"/>
                  <a:pt x="838555" y="1256279"/>
                </a:cubicBezTo>
                <a:cubicBezTo>
                  <a:pt x="776325" y="1098799"/>
                  <a:pt x="724255" y="750819"/>
                  <a:pt x="655675" y="547619"/>
                </a:cubicBezTo>
                <a:cubicBezTo>
                  <a:pt x="587095" y="344419"/>
                  <a:pt x="507085" y="190749"/>
                  <a:pt x="427075" y="37079"/>
                </a:cubicBezTo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 flipH="1">
            <a:off x="4202989" y="1946167"/>
            <a:ext cx="4401259" cy="4327633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5540709" y="3455331"/>
            <a:ext cx="1132514" cy="436228"/>
            <a:chOff x="1048624" y="4572000"/>
            <a:chExt cx="1132514" cy="436228"/>
          </a:xfrm>
        </p:grpSpPr>
        <p:sp>
          <p:nvSpPr>
            <p:cNvPr id="48" name="TextBox 47"/>
            <p:cNvSpPr txBox="1"/>
            <p:nvPr/>
          </p:nvSpPr>
          <p:spPr>
            <a:xfrm>
              <a:off x="1048624" y="4572000"/>
              <a:ext cx="1132514" cy="4362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171035" y="4619846"/>
              <a:ext cx="900392" cy="369332"/>
              <a:chOff x="2555872" y="2876550"/>
              <a:chExt cx="900392" cy="369332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555872" y="2876550"/>
                <a:ext cx="900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 ×</a:t>
                </a: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3003550" y="3124200"/>
                <a:ext cx="3048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3" name="Straight Arrow Connector 42"/>
          <p:cNvCxnSpPr/>
          <p:nvPr/>
        </p:nvCxnSpPr>
        <p:spPr>
          <a:xfrm flipH="1" flipV="1">
            <a:off x="2149901" y="5011301"/>
            <a:ext cx="279869" cy="35496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865584" y="4999489"/>
            <a:ext cx="279869" cy="35496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2649460" y="4615466"/>
            <a:ext cx="3257" cy="51864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6346756" y="4063827"/>
            <a:ext cx="279869" cy="35496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7062439" y="4052015"/>
            <a:ext cx="279869" cy="35496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6306111" y="4288948"/>
            <a:ext cx="1093337" cy="1093337"/>
            <a:chOff x="2555872" y="4921267"/>
            <a:chExt cx="1093337" cy="1093337"/>
          </a:xfrm>
        </p:grpSpPr>
        <p:sp>
          <p:nvSpPr>
            <p:cNvPr id="45" name="Oval 44"/>
            <p:cNvSpPr/>
            <p:nvPr/>
          </p:nvSpPr>
          <p:spPr>
            <a:xfrm>
              <a:off x="2555872" y="4921267"/>
              <a:ext cx="1093337" cy="10933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55872" y="5097214"/>
              <a:ext cx="10933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35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17722" y="5106108"/>
            <a:ext cx="1093337" cy="1093337"/>
            <a:chOff x="2555872" y="4921267"/>
            <a:chExt cx="1093337" cy="1093337"/>
          </a:xfrm>
        </p:grpSpPr>
        <p:sp>
          <p:nvSpPr>
            <p:cNvPr id="14" name="Oval 13"/>
            <p:cNvSpPr/>
            <p:nvPr/>
          </p:nvSpPr>
          <p:spPr>
            <a:xfrm>
              <a:off x="2555872" y="4921267"/>
              <a:ext cx="1093337" cy="10933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5872" y="5097214"/>
              <a:ext cx="10933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20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55587" y="4512938"/>
            <a:ext cx="1175209" cy="436228"/>
            <a:chOff x="3155587" y="4512938"/>
            <a:chExt cx="1175209" cy="436228"/>
          </a:xfrm>
        </p:grpSpPr>
        <p:grpSp>
          <p:nvGrpSpPr>
            <p:cNvPr id="37" name="Group 36"/>
            <p:cNvGrpSpPr/>
            <p:nvPr/>
          </p:nvGrpSpPr>
          <p:grpSpPr>
            <a:xfrm>
              <a:off x="3155587" y="4512938"/>
              <a:ext cx="1175209" cy="436228"/>
              <a:chOff x="1048624" y="4572000"/>
              <a:chExt cx="1175209" cy="436228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048624" y="4572000"/>
                <a:ext cx="1132514" cy="436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1323441" y="4619846"/>
                <a:ext cx="900392" cy="369332"/>
                <a:chOff x="2708278" y="2876550"/>
                <a:chExt cx="900392" cy="369332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2708278" y="2876550"/>
                  <a:ext cx="9003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  ×</a:t>
                  </a:r>
                </a:p>
              </p:txBody>
            </p: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141669" y="3124200"/>
                  <a:ext cx="3048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8" name="Straight Connector 67"/>
            <p:cNvCxnSpPr/>
            <p:nvPr/>
          </p:nvCxnSpPr>
          <p:spPr>
            <a:xfrm>
              <a:off x="3288937" y="4808434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7031692" y="3458152"/>
            <a:ext cx="1175209" cy="436228"/>
            <a:chOff x="3155587" y="4512938"/>
            <a:chExt cx="1175209" cy="436228"/>
          </a:xfrm>
        </p:grpSpPr>
        <p:grpSp>
          <p:nvGrpSpPr>
            <p:cNvPr id="76" name="Group 75"/>
            <p:cNvGrpSpPr/>
            <p:nvPr/>
          </p:nvGrpSpPr>
          <p:grpSpPr>
            <a:xfrm>
              <a:off x="3155587" y="4512938"/>
              <a:ext cx="1175209" cy="436228"/>
              <a:chOff x="1048624" y="4572000"/>
              <a:chExt cx="1175209" cy="436228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048624" y="4572000"/>
                <a:ext cx="1132514" cy="436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1323441" y="4619846"/>
                <a:ext cx="900392" cy="369332"/>
                <a:chOff x="2708278" y="2876550"/>
                <a:chExt cx="900392" cy="369332"/>
              </a:xfrm>
            </p:grpSpPr>
            <p:sp>
              <p:nvSpPr>
                <p:cNvPr id="80" name="TextBox 79"/>
                <p:cNvSpPr txBox="1"/>
                <p:nvPr/>
              </p:nvSpPr>
              <p:spPr>
                <a:xfrm>
                  <a:off x="2708278" y="2876550"/>
                  <a:ext cx="9003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  ×</a:t>
                  </a:r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141669" y="3124200"/>
                  <a:ext cx="3048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7" name="Straight Connector 76"/>
            <p:cNvCxnSpPr/>
            <p:nvPr/>
          </p:nvCxnSpPr>
          <p:spPr>
            <a:xfrm>
              <a:off x="3288937" y="4808434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984284" y="4503412"/>
            <a:ext cx="1132516" cy="436228"/>
            <a:chOff x="1048622" y="4572000"/>
            <a:chExt cx="1132516" cy="436228"/>
          </a:xfrm>
        </p:grpSpPr>
        <p:sp>
          <p:nvSpPr>
            <p:cNvPr id="86" name="TextBox 85"/>
            <p:cNvSpPr txBox="1"/>
            <p:nvPr/>
          </p:nvSpPr>
          <p:spPr>
            <a:xfrm>
              <a:off x="1048624" y="4572000"/>
              <a:ext cx="1132514" cy="4362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048622" y="4619846"/>
              <a:ext cx="1132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 × </a:t>
              </a:r>
              <a:r>
                <a:rPr lang="en-GB" b="1" dirty="0">
                  <a:solidFill>
                    <a:srgbClr val="87BD31"/>
                  </a:solidFill>
                </a:rPr>
                <a:t>20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051942" y="3877351"/>
            <a:ext cx="1132516" cy="436228"/>
            <a:chOff x="1048622" y="4572000"/>
            <a:chExt cx="1132516" cy="436228"/>
          </a:xfrm>
        </p:grpSpPr>
        <p:sp>
          <p:nvSpPr>
            <p:cNvPr id="91" name="TextBox 90"/>
            <p:cNvSpPr txBox="1"/>
            <p:nvPr/>
          </p:nvSpPr>
          <p:spPr>
            <a:xfrm>
              <a:off x="1048624" y="4572000"/>
              <a:ext cx="1132514" cy="4362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48622" y="4619846"/>
              <a:ext cx="1132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 × </a:t>
              </a:r>
              <a:r>
                <a:rPr lang="en-GB" b="1" dirty="0">
                  <a:solidFill>
                    <a:srgbClr val="87BD31"/>
                  </a:solidFill>
                </a:rPr>
                <a:t>10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155587" y="4512938"/>
            <a:ext cx="1132516" cy="436228"/>
            <a:chOff x="1048622" y="4572000"/>
            <a:chExt cx="1132516" cy="436228"/>
          </a:xfrm>
        </p:grpSpPr>
        <p:sp>
          <p:nvSpPr>
            <p:cNvPr id="94" name="TextBox 93"/>
            <p:cNvSpPr txBox="1"/>
            <p:nvPr/>
          </p:nvSpPr>
          <p:spPr>
            <a:xfrm>
              <a:off x="1048624" y="4572000"/>
              <a:ext cx="1132514" cy="4362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48622" y="4619846"/>
              <a:ext cx="1132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87BD31"/>
                  </a:solidFill>
                </a:rPr>
                <a:t>4</a:t>
              </a:r>
              <a:r>
                <a:rPr lang="en-GB" dirty="0"/>
                <a:t> × </a:t>
              </a:r>
              <a:r>
                <a:rPr lang="en-GB" b="1" dirty="0">
                  <a:solidFill>
                    <a:srgbClr val="87BD31"/>
                  </a:solidFill>
                </a:rPr>
                <a:t>5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540709" y="3455331"/>
            <a:ext cx="1132516" cy="436228"/>
            <a:chOff x="1048622" y="4572000"/>
            <a:chExt cx="1132516" cy="436228"/>
          </a:xfrm>
        </p:grpSpPr>
        <p:sp>
          <p:nvSpPr>
            <p:cNvPr id="99" name="TextBox 98"/>
            <p:cNvSpPr txBox="1"/>
            <p:nvPr/>
          </p:nvSpPr>
          <p:spPr>
            <a:xfrm>
              <a:off x="1048624" y="4572000"/>
              <a:ext cx="1132514" cy="4362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48622" y="4619846"/>
              <a:ext cx="1132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 × </a:t>
              </a:r>
              <a:r>
                <a:rPr lang="en-GB" b="1" dirty="0">
                  <a:solidFill>
                    <a:srgbClr val="87BD31"/>
                  </a:solidFill>
                </a:rPr>
                <a:t>35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031692" y="3458152"/>
            <a:ext cx="1132516" cy="436228"/>
            <a:chOff x="1048622" y="4572000"/>
            <a:chExt cx="1132516" cy="436228"/>
          </a:xfrm>
        </p:grpSpPr>
        <p:sp>
          <p:nvSpPr>
            <p:cNvPr id="102" name="TextBox 101"/>
            <p:cNvSpPr txBox="1"/>
            <p:nvPr/>
          </p:nvSpPr>
          <p:spPr>
            <a:xfrm>
              <a:off x="1048624" y="4572000"/>
              <a:ext cx="1132514" cy="4362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48622" y="4619846"/>
              <a:ext cx="1132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87BD31"/>
                  </a:solidFill>
                </a:rPr>
                <a:t>5</a:t>
              </a:r>
              <a:r>
                <a:rPr lang="en-GB" dirty="0"/>
                <a:t> × </a:t>
              </a:r>
              <a:r>
                <a:rPr lang="en-GB" b="1" dirty="0">
                  <a:solidFill>
                    <a:srgbClr val="87BD31"/>
                  </a:solidFill>
                </a:rPr>
                <a:t>7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023438" y="1547629"/>
            <a:ext cx="4175516" cy="522772"/>
            <a:chOff x="-151002" y="1370713"/>
            <a:chExt cx="4175516" cy="522772"/>
          </a:xfrm>
        </p:grpSpPr>
        <p:sp>
          <p:nvSpPr>
            <p:cNvPr id="106" name="Pentagon 105"/>
            <p:cNvSpPr/>
            <p:nvPr/>
          </p:nvSpPr>
          <p:spPr>
            <a:xfrm rot="10800000">
              <a:off x="-151002" y="1370713"/>
              <a:ext cx="4175516" cy="522772"/>
            </a:xfrm>
            <a:prstGeom prst="homePlate">
              <a:avLst>
                <a:gd name="adj" fmla="val 25893"/>
              </a:avLst>
            </a:prstGeom>
            <a:solidFill>
              <a:srgbClr val="00A7E6"/>
            </a:solidFill>
            <a:ln>
              <a:noFill/>
            </a:ln>
            <a:effectLst>
              <a:outerShdw blurRad="25400" dist="50800" dir="5400000" algn="ctr" rotWithShape="0">
                <a:srgbClr val="000000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2606" y="1449686"/>
              <a:ext cx="3432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dirty="0">
                  <a:solidFill>
                    <a:schemeClr val="bg1"/>
                  </a:solidFill>
                </a:rPr>
                <a:t>What are the common factors?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156164" y="1562525"/>
            <a:ext cx="1272570" cy="1272570"/>
            <a:chOff x="3026990" y="1551709"/>
            <a:chExt cx="1272570" cy="1272570"/>
          </a:xfrm>
        </p:grpSpPr>
        <p:sp>
          <p:nvSpPr>
            <p:cNvPr id="62" name="Oval 61"/>
            <p:cNvSpPr/>
            <p:nvPr/>
          </p:nvSpPr>
          <p:spPr>
            <a:xfrm>
              <a:off x="3026990" y="1551709"/>
              <a:ext cx="1272570" cy="1272570"/>
            </a:xfrm>
            <a:prstGeom prst="ellipse">
              <a:avLst/>
            </a:prstGeom>
            <a:solidFill>
              <a:srgbClr val="87BD3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95367" y="2006760"/>
              <a:ext cx="9348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b="1" dirty="0">
                  <a:solidFill>
                    <a:schemeClr val="bg1"/>
                  </a:solidFill>
                </a:rPr>
                <a:t>1 and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2424177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198254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Common Factors 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424177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1336971"/>
            <a:ext cx="8064500" cy="49368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43749"/>
          <a:stretch/>
        </p:blipFill>
        <p:spPr>
          <a:xfrm>
            <a:off x="2834423" y="5093790"/>
            <a:ext cx="5769828" cy="118001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34224" y="1756445"/>
            <a:ext cx="3590488" cy="943761"/>
            <a:chOff x="-151002" y="1421934"/>
            <a:chExt cx="3590488" cy="943761"/>
          </a:xfrm>
        </p:grpSpPr>
        <p:sp>
          <p:nvSpPr>
            <p:cNvPr id="9" name="Pentagon 8"/>
            <p:cNvSpPr/>
            <p:nvPr/>
          </p:nvSpPr>
          <p:spPr>
            <a:xfrm>
              <a:off x="-151002" y="1426129"/>
              <a:ext cx="3590488" cy="939566"/>
            </a:xfrm>
            <a:prstGeom prst="homePlate">
              <a:avLst>
                <a:gd name="adj" fmla="val 25893"/>
              </a:avLst>
            </a:prstGeom>
            <a:solidFill>
              <a:srgbClr val="00A7E6"/>
            </a:solidFill>
            <a:ln>
              <a:noFill/>
            </a:ln>
            <a:effectLst>
              <a:outerShdw blurRad="25400" dist="50800" dir="5400000" algn="ctr" rotWithShape="0">
                <a:srgbClr val="000000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7465" y="1421934"/>
              <a:ext cx="287135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</a:rPr>
                <a:t>Complete the factor trees, identifying all factors of each number.   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539750" y="3116890"/>
            <a:ext cx="4764906" cy="31671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84284" y="4503412"/>
            <a:ext cx="1132514" cy="436228"/>
            <a:chOff x="1048624" y="4572000"/>
            <a:chExt cx="1132514" cy="436228"/>
          </a:xfrm>
        </p:grpSpPr>
        <p:sp>
          <p:nvSpPr>
            <p:cNvPr id="17" name="TextBox 16"/>
            <p:cNvSpPr txBox="1"/>
            <p:nvPr/>
          </p:nvSpPr>
          <p:spPr>
            <a:xfrm>
              <a:off x="1048624" y="4572000"/>
              <a:ext cx="1132514" cy="4362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71035" y="4619846"/>
              <a:ext cx="900392" cy="369332"/>
              <a:chOff x="2555872" y="2876550"/>
              <a:chExt cx="900392" cy="36933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555872" y="2876550"/>
                <a:ext cx="900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 ×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3003550" y="3124200"/>
                <a:ext cx="3048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Freeform 24"/>
          <p:cNvSpPr/>
          <p:nvPr/>
        </p:nvSpPr>
        <p:spPr>
          <a:xfrm>
            <a:off x="4154450" y="3529081"/>
            <a:ext cx="1038959" cy="1746003"/>
          </a:xfrm>
          <a:custGeom>
            <a:avLst/>
            <a:gdLst>
              <a:gd name="connsiteX0" fmla="*/ 175615 w 1038959"/>
              <a:gd name="connsiteY0" fmla="*/ 6599 h 1746003"/>
              <a:gd name="connsiteX1" fmla="*/ 107035 w 1038959"/>
              <a:gd name="connsiteY1" fmla="*/ 6599 h 1746003"/>
              <a:gd name="connsiteX2" fmla="*/ 53695 w 1038959"/>
              <a:gd name="connsiteY2" fmla="*/ 75179 h 1746003"/>
              <a:gd name="connsiteX3" fmla="*/ 355 w 1038959"/>
              <a:gd name="connsiteY3" fmla="*/ 136139 h 1746003"/>
              <a:gd name="connsiteX4" fmla="*/ 30835 w 1038959"/>
              <a:gd name="connsiteY4" fmla="*/ 303779 h 1746003"/>
              <a:gd name="connsiteX5" fmla="*/ 38455 w 1038959"/>
              <a:gd name="connsiteY5" fmla="*/ 418079 h 1746003"/>
              <a:gd name="connsiteX6" fmla="*/ 46075 w 1038959"/>
              <a:gd name="connsiteY6" fmla="*/ 555239 h 1746003"/>
              <a:gd name="connsiteX7" fmla="*/ 137515 w 1038959"/>
              <a:gd name="connsiteY7" fmla="*/ 623819 h 1746003"/>
              <a:gd name="connsiteX8" fmla="*/ 145135 w 1038959"/>
              <a:gd name="connsiteY8" fmla="*/ 791459 h 1746003"/>
              <a:gd name="connsiteX9" fmla="*/ 160375 w 1038959"/>
              <a:gd name="connsiteY9" fmla="*/ 852419 h 1746003"/>
              <a:gd name="connsiteX10" fmla="*/ 114655 w 1038959"/>
              <a:gd name="connsiteY10" fmla="*/ 974339 h 1746003"/>
              <a:gd name="connsiteX11" fmla="*/ 152755 w 1038959"/>
              <a:gd name="connsiteY11" fmla="*/ 1149599 h 1746003"/>
              <a:gd name="connsiteX12" fmla="*/ 206095 w 1038959"/>
              <a:gd name="connsiteY12" fmla="*/ 1225799 h 1746003"/>
              <a:gd name="connsiteX13" fmla="*/ 190855 w 1038959"/>
              <a:gd name="connsiteY13" fmla="*/ 1309619 h 1746003"/>
              <a:gd name="connsiteX14" fmla="*/ 267055 w 1038959"/>
              <a:gd name="connsiteY14" fmla="*/ 1431539 h 1746003"/>
              <a:gd name="connsiteX15" fmla="*/ 358495 w 1038959"/>
              <a:gd name="connsiteY15" fmla="*/ 1446779 h 1746003"/>
              <a:gd name="connsiteX16" fmla="*/ 366115 w 1038959"/>
              <a:gd name="connsiteY16" fmla="*/ 1599179 h 1746003"/>
              <a:gd name="connsiteX17" fmla="*/ 518515 w 1038959"/>
              <a:gd name="connsiteY17" fmla="*/ 1690619 h 1746003"/>
              <a:gd name="connsiteX18" fmla="*/ 625195 w 1038959"/>
              <a:gd name="connsiteY18" fmla="*/ 1682999 h 1746003"/>
              <a:gd name="connsiteX19" fmla="*/ 716635 w 1038959"/>
              <a:gd name="connsiteY19" fmla="*/ 1713479 h 1746003"/>
              <a:gd name="connsiteX20" fmla="*/ 815695 w 1038959"/>
              <a:gd name="connsiteY20" fmla="*/ 1743959 h 1746003"/>
              <a:gd name="connsiteX21" fmla="*/ 884275 w 1038959"/>
              <a:gd name="connsiteY21" fmla="*/ 1652519 h 1746003"/>
              <a:gd name="connsiteX22" fmla="*/ 998575 w 1038959"/>
              <a:gd name="connsiteY22" fmla="*/ 1599179 h 1746003"/>
              <a:gd name="connsiteX23" fmla="*/ 1029055 w 1038959"/>
              <a:gd name="connsiteY23" fmla="*/ 1492499 h 1746003"/>
              <a:gd name="connsiteX24" fmla="*/ 838555 w 1038959"/>
              <a:gd name="connsiteY24" fmla="*/ 1256279 h 1746003"/>
              <a:gd name="connsiteX25" fmla="*/ 655675 w 1038959"/>
              <a:gd name="connsiteY25" fmla="*/ 547619 h 1746003"/>
              <a:gd name="connsiteX26" fmla="*/ 427075 w 1038959"/>
              <a:gd name="connsiteY26" fmla="*/ 37079 h 174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38959" h="1746003">
                <a:moveTo>
                  <a:pt x="175615" y="6599"/>
                </a:moveTo>
                <a:cubicBezTo>
                  <a:pt x="151485" y="884"/>
                  <a:pt x="127355" y="-4831"/>
                  <a:pt x="107035" y="6599"/>
                </a:cubicBezTo>
                <a:cubicBezTo>
                  <a:pt x="86715" y="18029"/>
                  <a:pt x="71475" y="53589"/>
                  <a:pt x="53695" y="75179"/>
                </a:cubicBezTo>
                <a:cubicBezTo>
                  <a:pt x="35915" y="96769"/>
                  <a:pt x="4165" y="98039"/>
                  <a:pt x="355" y="136139"/>
                </a:cubicBezTo>
                <a:cubicBezTo>
                  <a:pt x="-3455" y="174239"/>
                  <a:pt x="24485" y="256789"/>
                  <a:pt x="30835" y="303779"/>
                </a:cubicBezTo>
                <a:cubicBezTo>
                  <a:pt x="37185" y="350769"/>
                  <a:pt x="35915" y="376169"/>
                  <a:pt x="38455" y="418079"/>
                </a:cubicBezTo>
                <a:cubicBezTo>
                  <a:pt x="40995" y="459989"/>
                  <a:pt x="29565" y="520949"/>
                  <a:pt x="46075" y="555239"/>
                </a:cubicBezTo>
                <a:cubicBezTo>
                  <a:pt x="62585" y="589529"/>
                  <a:pt x="121005" y="584449"/>
                  <a:pt x="137515" y="623819"/>
                </a:cubicBezTo>
                <a:cubicBezTo>
                  <a:pt x="154025" y="663189"/>
                  <a:pt x="141325" y="753359"/>
                  <a:pt x="145135" y="791459"/>
                </a:cubicBezTo>
                <a:cubicBezTo>
                  <a:pt x="148945" y="829559"/>
                  <a:pt x="165455" y="821939"/>
                  <a:pt x="160375" y="852419"/>
                </a:cubicBezTo>
                <a:cubicBezTo>
                  <a:pt x="155295" y="882899"/>
                  <a:pt x="115925" y="924809"/>
                  <a:pt x="114655" y="974339"/>
                </a:cubicBezTo>
                <a:cubicBezTo>
                  <a:pt x="113385" y="1023869"/>
                  <a:pt x="137515" y="1107689"/>
                  <a:pt x="152755" y="1149599"/>
                </a:cubicBezTo>
                <a:cubicBezTo>
                  <a:pt x="167995" y="1191509"/>
                  <a:pt x="199745" y="1199129"/>
                  <a:pt x="206095" y="1225799"/>
                </a:cubicBezTo>
                <a:cubicBezTo>
                  <a:pt x="212445" y="1252469"/>
                  <a:pt x="180695" y="1275329"/>
                  <a:pt x="190855" y="1309619"/>
                </a:cubicBezTo>
                <a:cubicBezTo>
                  <a:pt x="201015" y="1343909"/>
                  <a:pt x="239115" y="1408679"/>
                  <a:pt x="267055" y="1431539"/>
                </a:cubicBezTo>
                <a:cubicBezTo>
                  <a:pt x="294995" y="1454399"/>
                  <a:pt x="341985" y="1418839"/>
                  <a:pt x="358495" y="1446779"/>
                </a:cubicBezTo>
                <a:cubicBezTo>
                  <a:pt x="375005" y="1474719"/>
                  <a:pt x="339445" y="1558539"/>
                  <a:pt x="366115" y="1599179"/>
                </a:cubicBezTo>
                <a:cubicBezTo>
                  <a:pt x="392785" y="1639819"/>
                  <a:pt x="475335" y="1676649"/>
                  <a:pt x="518515" y="1690619"/>
                </a:cubicBezTo>
                <a:cubicBezTo>
                  <a:pt x="561695" y="1704589"/>
                  <a:pt x="592175" y="1679189"/>
                  <a:pt x="625195" y="1682999"/>
                </a:cubicBezTo>
                <a:cubicBezTo>
                  <a:pt x="658215" y="1686809"/>
                  <a:pt x="684885" y="1703319"/>
                  <a:pt x="716635" y="1713479"/>
                </a:cubicBezTo>
                <a:cubicBezTo>
                  <a:pt x="748385" y="1723639"/>
                  <a:pt x="787755" y="1754119"/>
                  <a:pt x="815695" y="1743959"/>
                </a:cubicBezTo>
                <a:cubicBezTo>
                  <a:pt x="843635" y="1733799"/>
                  <a:pt x="853795" y="1676649"/>
                  <a:pt x="884275" y="1652519"/>
                </a:cubicBezTo>
                <a:cubicBezTo>
                  <a:pt x="914755" y="1628389"/>
                  <a:pt x="974445" y="1625849"/>
                  <a:pt x="998575" y="1599179"/>
                </a:cubicBezTo>
                <a:cubicBezTo>
                  <a:pt x="1022705" y="1572509"/>
                  <a:pt x="1055725" y="1549649"/>
                  <a:pt x="1029055" y="1492499"/>
                </a:cubicBezTo>
                <a:cubicBezTo>
                  <a:pt x="1002385" y="1435349"/>
                  <a:pt x="900785" y="1413759"/>
                  <a:pt x="838555" y="1256279"/>
                </a:cubicBezTo>
                <a:cubicBezTo>
                  <a:pt x="776325" y="1098799"/>
                  <a:pt x="724255" y="750819"/>
                  <a:pt x="655675" y="547619"/>
                </a:cubicBezTo>
                <a:cubicBezTo>
                  <a:pt x="587095" y="344419"/>
                  <a:pt x="507085" y="190749"/>
                  <a:pt x="427075" y="37079"/>
                </a:cubicBezTo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 flipH="1">
            <a:off x="4202989" y="1946167"/>
            <a:ext cx="4401259" cy="4327633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H="1" flipV="1">
            <a:off x="2149901" y="5011301"/>
            <a:ext cx="279869" cy="35496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865584" y="4999489"/>
            <a:ext cx="279869" cy="35496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2649460" y="4615466"/>
            <a:ext cx="3257" cy="51864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6296586" y="3806867"/>
            <a:ext cx="330040" cy="61192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7062439" y="3806867"/>
            <a:ext cx="267829" cy="60011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117722" y="5106108"/>
            <a:ext cx="1093337" cy="1093337"/>
            <a:chOff x="2555872" y="4921267"/>
            <a:chExt cx="1093337" cy="1093337"/>
          </a:xfrm>
        </p:grpSpPr>
        <p:sp>
          <p:nvSpPr>
            <p:cNvPr id="14" name="Oval 13"/>
            <p:cNvSpPr/>
            <p:nvPr/>
          </p:nvSpPr>
          <p:spPr>
            <a:xfrm>
              <a:off x="2555872" y="4921267"/>
              <a:ext cx="1093337" cy="10933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5872" y="5097214"/>
              <a:ext cx="10933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16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55587" y="4512938"/>
            <a:ext cx="1175209" cy="436228"/>
            <a:chOff x="3155587" y="4512938"/>
            <a:chExt cx="1175209" cy="436228"/>
          </a:xfrm>
        </p:grpSpPr>
        <p:grpSp>
          <p:nvGrpSpPr>
            <p:cNvPr id="37" name="Group 36"/>
            <p:cNvGrpSpPr/>
            <p:nvPr/>
          </p:nvGrpSpPr>
          <p:grpSpPr>
            <a:xfrm>
              <a:off x="3155587" y="4512938"/>
              <a:ext cx="1175209" cy="436228"/>
              <a:chOff x="1048624" y="4572000"/>
              <a:chExt cx="1175209" cy="436228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048624" y="4572000"/>
                <a:ext cx="1132514" cy="436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1323441" y="4619846"/>
                <a:ext cx="900392" cy="369332"/>
                <a:chOff x="2708278" y="2876550"/>
                <a:chExt cx="900392" cy="369332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2708278" y="2876550"/>
                  <a:ext cx="9003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  ×</a:t>
                  </a:r>
                </a:p>
              </p:txBody>
            </p: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141669" y="3124200"/>
                  <a:ext cx="3048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8" name="Straight Connector 67"/>
            <p:cNvCxnSpPr/>
            <p:nvPr/>
          </p:nvCxnSpPr>
          <p:spPr>
            <a:xfrm>
              <a:off x="3288937" y="4808434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7407586" y="3942053"/>
            <a:ext cx="1175209" cy="436228"/>
            <a:chOff x="3155587" y="4512938"/>
            <a:chExt cx="1175209" cy="436228"/>
          </a:xfrm>
        </p:grpSpPr>
        <p:grpSp>
          <p:nvGrpSpPr>
            <p:cNvPr id="76" name="Group 75"/>
            <p:cNvGrpSpPr/>
            <p:nvPr/>
          </p:nvGrpSpPr>
          <p:grpSpPr>
            <a:xfrm>
              <a:off x="3155587" y="4512938"/>
              <a:ext cx="1175209" cy="436228"/>
              <a:chOff x="1048624" y="4572000"/>
              <a:chExt cx="1175209" cy="436228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048624" y="4572000"/>
                <a:ext cx="1132514" cy="436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1323441" y="4619846"/>
                <a:ext cx="900392" cy="369332"/>
                <a:chOff x="2708278" y="2876550"/>
                <a:chExt cx="900392" cy="369332"/>
              </a:xfrm>
            </p:grpSpPr>
            <p:sp>
              <p:nvSpPr>
                <p:cNvPr id="80" name="TextBox 79"/>
                <p:cNvSpPr txBox="1"/>
                <p:nvPr/>
              </p:nvSpPr>
              <p:spPr>
                <a:xfrm>
                  <a:off x="2708278" y="2876550"/>
                  <a:ext cx="9003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  ×</a:t>
                  </a:r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141669" y="3124200"/>
                  <a:ext cx="3048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7" name="Straight Connector 76"/>
            <p:cNvCxnSpPr/>
            <p:nvPr/>
          </p:nvCxnSpPr>
          <p:spPr>
            <a:xfrm>
              <a:off x="3288937" y="4808434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984284" y="4503412"/>
            <a:ext cx="1132516" cy="436228"/>
            <a:chOff x="1048622" y="4572000"/>
            <a:chExt cx="1132516" cy="436228"/>
          </a:xfrm>
        </p:grpSpPr>
        <p:sp>
          <p:nvSpPr>
            <p:cNvPr id="86" name="TextBox 85"/>
            <p:cNvSpPr txBox="1"/>
            <p:nvPr/>
          </p:nvSpPr>
          <p:spPr>
            <a:xfrm>
              <a:off x="1048624" y="4572000"/>
              <a:ext cx="1132514" cy="4362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048622" y="4619846"/>
              <a:ext cx="1132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 × </a:t>
              </a:r>
              <a:r>
                <a:rPr lang="en-GB" b="1" dirty="0">
                  <a:solidFill>
                    <a:srgbClr val="87BD31"/>
                  </a:solidFill>
                </a:rPr>
                <a:t>16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155587" y="4512938"/>
            <a:ext cx="1132516" cy="436228"/>
            <a:chOff x="1048622" y="4572000"/>
            <a:chExt cx="1132516" cy="436228"/>
          </a:xfrm>
        </p:grpSpPr>
        <p:sp>
          <p:nvSpPr>
            <p:cNvPr id="94" name="TextBox 93"/>
            <p:cNvSpPr txBox="1"/>
            <p:nvPr/>
          </p:nvSpPr>
          <p:spPr>
            <a:xfrm>
              <a:off x="1048624" y="4572000"/>
              <a:ext cx="1132514" cy="4362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48622" y="4619846"/>
              <a:ext cx="1132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87BD31"/>
                  </a:solidFill>
                </a:rPr>
                <a:t>4</a:t>
              </a:r>
              <a:r>
                <a:rPr lang="en-GB" dirty="0"/>
                <a:t> × </a:t>
              </a:r>
              <a:r>
                <a:rPr lang="en-GB" b="1" dirty="0">
                  <a:solidFill>
                    <a:srgbClr val="87BD31"/>
                  </a:solidFill>
                </a:rPr>
                <a:t>4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407586" y="3942053"/>
            <a:ext cx="1132516" cy="436228"/>
            <a:chOff x="1048622" y="4572000"/>
            <a:chExt cx="1132516" cy="436228"/>
          </a:xfrm>
        </p:grpSpPr>
        <p:sp>
          <p:nvSpPr>
            <p:cNvPr id="102" name="TextBox 101"/>
            <p:cNvSpPr txBox="1"/>
            <p:nvPr/>
          </p:nvSpPr>
          <p:spPr>
            <a:xfrm>
              <a:off x="1048624" y="4572000"/>
              <a:ext cx="1132514" cy="4362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48622" y="4619846"/>
              <a:ext cx="1132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87BD31"/>
                  </a:solidFill>
                </a:rPr>
                <a:t>8</a:t>
              </a:r>
              <a:r>
                <a:rPr lang="en-GB" dirty="0"/>
                <a:t> × </a:t>
              </a:r>
              <a:r>
                <a:rPr lang="en-GB" b="1" dirty="0">
                  <a:solidFill>
                    <a:srgbClr val="87BD31"/>
                  </a:solidFill>
                </a:rPr>
                <a:t>5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023438" y="1547629"/>
            <a:ext cx="4175516" cy="522772"/>
            <a:chOff x="-151002" y="1370713"/>
            <a:chExt cx="4175516" cy="522772"/>
          </a:xfrm>
        </p:grpSpPr>
        <p:sp>
          <p:nvSpPr>
            <p:cNvPr id="106" name="Pentagon 105"/>
            <p:cNvSpPr/>
            <p:nvPr/>
          </p:nvSpPr>
          <p:spPr>
            <a:xfrm rot="10800000">
              <a:off x="-151002" y="1370713"/>
              <a:ext cx="4175516" cy="522772"/>
            </a:xfrm>
            <a:prstGeom prst="homePlate">
              <a:avLst>
                <a:gd name="adj" fmla="val 25893"/>
              </a:avLst>
            </a:prstGeom>
            <a:solidFill>
              <a:srgbClr val="00A7E6"/>
            </a:solidFill>
            <a:ln>
              <a:noFill/>
            </a:ln>
            <a:effectLst>
              <a:outerShdw blurRad="25400" dist="50800" dir="5400000" algn="ctr" rotWithShape="0">
                <a:srgbClr val="000000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2606" y="1449686"/>
              <a:ext cx="3432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dirty="0">
                  <a:solidFill>
                    <a:schemeClr val="bg1"/>
                  </a:solidFill>
                </a:rPr>
                <a:t>What are the common factors?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156164" y="1562525"/>
            <a:ext cx="1272570" cy="1272570"/>
            <a:chOff x="3026990" y="1551709"/>
            <a:chExt cx="1272570" cy="1272570"/>
          </a:xfrm>
        </p:grpSpPr>
        <p:sp>
          <p:nvSpPr>
            <p:cNvPr id="62" name="Oval 61"/>
            <p:cNvSpPr/>
            <p:nvPr/>
          </p:nvSpPr>
          <p:spPr>
            <a:xfrm>
              <a:off x="3026990" y="1551709"/>
              <a:ext cx="1272570" cy="1272570"/>
            </a:xfrm>
            <a:prstGeom prst="ellipse">
              <a:avLst/>
            </a:prstGeom>
            <a:solidFill>
              <a:srgbClr val="87BD3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50527" y="1859890"/>
              <a:ext cx="10550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b="1" dirty="0">
                  <a:solidFill>
                    <a:schemeClr val="bg1"/>
                  </a:solidFill>
                </a:rPr>
                <a:t>1, 2, </a:t>
              </a:r>
              <a:br>
                <a:rPr lang="en-GB" b="1" dirty="0">
                  <a:solidFill>
                    <a:schemeClr val="bg1"/>
                  </a:solidFill>
                </a:rPr>
              </a:br>
              <a:r>
                <a:rPr lang="en-GB" b="1" dirty="0">
                  <a:solidFill>
                    <a:schemeClr val="bg1"/>
                  </a:solidFill>
                </a:rPr>
                <a:t>4 and 8 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076704" y="3885706"/>
            <a:ext cx="1175209" cy="436228"/>
            <a:chOff x="3155587" y="4512938"/>
            <a:chExt cx="1175209" cy="436228"/>
          </a:xfrm>
        </p:grpSpPr>
        <p:grpSp>
          <p:nvGrpSpPr>
            <p:cNvPr id="83" name="Group 82"/>
            <p:cNvGrpSpPr/>
            <p:nvPr/>
          </p:nvGrpSpPr>
          <p:grpSpPr>
            <a:xfrm>
              <a:off x="3155587" y="4512938"/>
              <a:ext cx="1175209" cy="436228"/>
              <a:chOff x="1048624" y="4572000"/>
              <a:chExt cx="1175209" cy="436228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1048624" y="4572000"/>
                <a:ext cx="1132514" cy="436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1323441" y="4619846"/>
                <a:ext cx="900392" cy="369332"/>
                <a:chOff x="2708278" y="2876550"/>
                <a:chExt cx="900392" cy="369332"/>
              </a:xfrm>
            </p:grpSpPr>
            <p:sp>
              <p:nvSpPr>
                <p:cNvPr id="108" name="TextBox 107"/>
                <p:cNvSpPr txBox="1"/>
                <p:nvPr/>
              </p:nvSpPr>
              <p:spPr>
                <a:xfrm>
                  <a:off x="2708278" y="2876550"/>
                  <a:ext cx="9003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  ×</a:t>
                  </a:r>
                </a:p>
              </p:txBody>
            </p: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3141669" y="3124200"/>
                  <a:ext cx="3048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4" name="Straight Connector 83"/>
            <p:cNvCxnSpPr/>
            <p:nvPr/>
          </p:nvCxnSpPr>
          <p:spPr>
            <a:xfrm>
              <a:off x="3288937" y="4808434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2076704" y="3885706"/>
            <a:ext cx="1132516" cy="436228"/>
            <a:chOff x="1048622" y="4572000"/>
            <a:chExt cx="1132516" cy="436228"/>
          </a:xfrm>
        </p:grpSpPr>
        <p:sp>
          <p:nvSpPr>
            <p:cNvPr id="91" name="TextBox 90"/>
            <p:cNvSpPr txBox="1"/>
            <p:nvPr/>
          </p:nvSpPr>
          <p:spPr>
            <a:xfrm>
              <a:off x="1048624" y="4572000"/>
              <a:ext cx="1132514" cy="4362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48622" y="4619846"/>
              <a:ext cx="1132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87BD31"/>
                  </a:solidFill>
                </a:rPr>
                <a:t>2</a:t>
              </a:r>
              <a:r>
                <a:rPr lang="en-GB" dirty="0"/>
                <a:t> × </a:t>
              </a:r>
              <a:r>
                <a:rPr lang="en-GB" b="1" dirty="0">
                  <a:solidFill>
                    <a:srgbClr val="87BD31"/>
                  </a:solidFill>
                </a:rPr>
                <a:t>8</a:t>
              </a:r>
            </a:p>
          </p:txBody>
        </p:sp>
      </p:grpSp>
      <p:cxnSp>
        <p:nvCxnSpPr>
          <p:cNvPr id="111" name="Straight Arrow Connector 110"/>
          <p:cNvCxnSpPr/>
          <p:nvPr/>
        </p:nvCxnSpPr>
        <p:spPr>
          <a:xfrm flipV="1">
            <a:off x="7365200" y="4481090"/>
            <a:ext cx="258718" cy="31681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6306111" y="4288948"/>
            <a:ext cx="1093337" cy="1093337"/>
            <a:chOff x="2555872" y="4921267"/>
            <a:chExt cx="1093337" cy="1093337"/>
          </a:xfrm>
        </p:grpSpPr>
        <p:sp>
          <p:nvSpPr>
            <p:cNvPr id="45" name="Oval 44"/>
            <p:cNvSpPr/>
            <p:nvPr/>
          </p:nvSpPr>
          <p:spPr>
            <a:xfrm>
              <a:off x="2555872" y="4921267"/>
              <a:ext cx="1093337" cy="10933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55872" y="5097214"/>
              <a:ext cx="10933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40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061722" y="3933552"/>
            <a:ext cx="1175209" cy="436228"/>
            <a:chOff x="3155587" y="4512938"/>
            <a:chExt cx="1175209" cy="436228"/>
          </a:xfrm>
        </p:grpSpPr>
        <p:grpSp>
          <p:nvGrpSpPr>
            <p:cNvPr id="131" name="Group 130"/>
            <p:cNvGrpSpPr/>
            <p:nvPr/>
          </p:nvGrpSpPr>
          <p:grpSpPr>
            <a:xfrm>
              <a:off x="3155587" y="4512938"/>
              <a:ext cx="1175209" cy="436228"/>
              <a:chOff x="1048624" y="4572000"/>
              <a:chExt cx="1175209" cy="436228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1048624" y="4572000"/>
                <a:ext cx="1132514" cy="436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>
                <a:off x="1323441" y="4619846"/>
                <a:ext cx="900392" cy="369332"/>
                <a:chOff x="2708278" y="2876550"/>
                <a:chExt cx="900392" cy="369332"/>
              </a:xfrm>
            </p:grpSpPr>
            <p:sp>
              <p:nvSpPr>
                <p:cNvPr id="135" name="TextBox 134"/>
                <p:cNvSpPr txBox="1"/>
                <p:nvPr/>
              </p:nvSpPr>
              <p:spPr>
                <a:xfrm>
                  <a:off x="2708278" y="2876550"/>
                  <a:ext cx="9003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  ×</a:t>
                  </a:r>
                </a:p>
              </p:txBody>
            </p: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141669" y="3124200"/>
                  <a:ext cx="3048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2" name="Straight Connector 131"/>
            <p:cNvCxnSpPr/>
            <p:nvPr/>
          </p:nvCxnSpPr>
          <p:spPr>
            <a:xfrm>
              <a:off x="3288937" y="4808434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5061722" y="3933552"/>
            <a:ext cx="1132516" cy="436228"/>
            <a:chOff x="1048622" y="4572000"/>
            <a:chExt cx="1132516" cy="436228"/>
          </a:xfrm>
        </p:grpSpPr>
        <p:sp>
          <p:nvSpPr>
            <p:cNvPr id="138" name="TextBox 137"/>
            <p:cNvSpPr txBox="1"/>
            <p:nvPr/>
          </p:nvSpPr>
          <p:spPr>
            <a:xfrm>
              <a:off x="1048624" y="4572000"/>
              <a:ext cx="1132514" cy="4362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048622" y="4619846"/>
              <a:ext cx="1132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87BD31"/>
                  </a:solidFill>
                </a:rPr>
                <a:t>1</a:t>
              </a:r>
              <a:r>
                <a:rPr lang="en-GB" dirty="0"/>
                <a:t> × </a:t>
              </a:r>
              <a:r>
                <a:rPr lang="en-GB" b="1" dirty="0">
                  <a:solidFill>
                    <a:srgbClr val="87BD31"/>
                  </a:solidFill>
                </a:rPr>
                <a:t>40</a:t>
              </a:r>
            </a:p>
          </p:txBody>
        </p:sp>
      </p:grpSp>
      <p:cxnSp>
        <p:nvCxnSpPr>
          <p:cNvPr id="140" name="Straight Arrow Connector 139"/>
          <p:cNvCxnSpPr/>
          <p:nvPr/>
        </p:nvCxnSpPr>
        <p:spPr>
          <a:xfrm flipH="1" flipV="1">
            <a:off x="6108264" y="4461926"/>
            <a:ext cx="258718" cy="31681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/>
          <p:cNvGrpSpPr/>
          <p:nvPr/>
        </p:nvGrpSpPr>
        <p:grpSpPr>
          <a:xfrm>
            <a:off x="6970948" y="3301408"/>
            <a:ext cx="1175209" cy="436228"/>
            <a:chOff x="3155587" y="4512938"/>
            <a:chExt cx="1175209" cy="436228"/>
          </a:xfrm>
        </p:grpSpPr>
        <p:grpSp>
          <p:nvGrpSpPr>
            <p:cNvPr id="142" name="Group 141"/>
            <p:cNvGrpSpPr/>
            <p:nvPr/>
          </p:nvGrpSpPr>
          <p:grpSpPr>
            <a:xfrm>
              <a:off x="3155587" y="4512938"/>
              <a:ext cx="1175209" cy="436228"/>
              <a:chOff x="1048624" y="4572000"/>
              <a:chExt cx="1175209" cy="436228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1048624" y="4572000"/>
                <a:ext cx="1132514" cy="436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grpSp>
            <p:nvGrpSpPr>
              <p:cNvPr id="145" name="Group 144"/>
              <p:cNvGrpSpPr/>
              <p:nvPr/>
            </p:nvGrpSpPr>
            <p:grpSpPr>
              <a:xfrm>
                <a:off x="1323441" y="4619846"/>
                <a:ext cx="900392" cy="369332"/>
                <a:chOff x="2708278" y="2876550"/>
                <a:chExt cx="900392" cy="369332"/>
              </a:xfrm>
            </p:grpSpPr>
            <p:sp>
              <p:nvSpPr>
                <p:cNvPr id="146" name="TextBox 145"/>
                <p:cNvSpPr txBox="1"/>
                <p:nvPr/>
              </p:nvSpPr>
              <p:spPr>
                <a:xfrm>
                  <a:off x="2708278" y="2876550"/>
                  <a:ext cx="9003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  ×</a:t>
                  </a:r>
                </a:p>
              </p:txBody>
            </p: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3141669" y="3124200"/>
                  <a:ext cx="3048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3" name="Straight Connector 142"/>
            <p:cNvCxnSpPr/>
            <p:nvPr/>
          </p:nvCxnSpPr>
          <p:spPr>
            <a:xfrm>
              <a:off x="3288937" y="4808434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6970948" y="3301408"/>
            <a:ext cx="1132516" cy="436228"/>
            <a:chOff x="1048622" y="4572000"/>
            <a:chExt cx="1132516" cy="436228"/>
          </a:xfrm>
        </p:grpSpPr>
        <p:sp>
          <p:nvSpPr>
            <p:cNvPr id="149" name="TextBox 148"/>
            <p:cNvSpPr txBox="1"/>
            <p:nvPr/>
          </p:nvSpPr>
          <p:spPr>
            <a:xfrm>
              <a:off x="1048624" y="4572000"/>
              <a:ext cx="1132514" cy="4362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048622" y="4619846"/>
              <a:ext cx="1132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87BD31"/>
                  </a:solidFill>
                </a:rPr>
                <a:t>4</a:t>
              </a:r>
              <a:r>
                <a:rPr lang="en-GB" dirty="0"/>
                <a:t> × </a:t>
              </a:r>
              <a:r>
                <a:rPr lang="en-GB" b="1" dirty="0">
                  <a:solidFill>
                    <a:srgbClr val="87BD31"/>
                  </a:solidFill>
                </a:rPr>
                <a:t>10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5525790" y="3303133"/>
            <a:ext cx="1175209" cy="436228"/>
            <a:chOff x="3155587" y="4512938"/>
            <a:chExt cx="1175209" cy="436228"/>
          </a:xfrm>
        </p:grpSpPr>
        <p:grpSp>
          <p:nvGrpSpPr>
            <p:cNvPr id="152" name="Group 151"/>
            <p:cNvGrpSpPr/>
            <p:nvPr/>
          </p:nvGrpSpPr>
          <p:grpSpPr>
            <a:xfrm>
              <a:off x="3155587" y="4512938"/>
              <a:ext cx="1175209" cy="436228"/>
              <a:chOff x="1048624" y="4572000"/>
              <a:chExt cx="1175209" cy="436228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1048624" y="4572000"/>
                <a:ext cx="1132514" cy="436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1323441" y="4619846"/>
                <a:ext cx="900392" cy="369332"/>
                <a:chOff x="2708278" y="2876550"/>
                <a:chExt cx="900392" cy="369332"/>
              </a:xfrm>
            </p:grpSpPr>
            <p:sp>
              <p:nvSpPr>
                <p:cNvPr id="156" name="TextBox 155"/>
                <p:cNvSpPr txBox="1"/>
                <p:nvPr/>
              </p:nvSpPr>
              <p:spPr>
                <a:xfrm>
                  <a:off x="2708278" y="2876550"/>
                  <a:ext cx="9003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  ×</a:t>
                  </a:r>
                </a:p>
              </p:txBody>
            </p: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3141669" y="3124200"/>
                  <a:ext cx="3048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3" name="Straight Connector 152"/>
            <p:cNvCxnSpPr/>
            <p:nvPr/>
          </p:nvCxnSpPr>
          <p:spPr>
            <a:xfrm>
              <a:off x="3288937" y="4808434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5525790" y="3303133"/>
            <a:ext cx="1132516" cy="436228"/>
            <a:chOff x="1048622" y="4572000"/>
            <a:chExt cx="1132516" cy="436228"/>
          </a:xfrm>
        </p:grpSpPr>
        <p:sp>
          <p:nvSpPr>
            <p:cNvPr id="159" name="TextBox 158"/>
            <p:cNvSpPr txBox="1"/>
            <p:nvPr/>
          </p:nvSpPr>
          <p:spPr>
            <a:xfrm>
              <a:off x="1048624" y="4572000"/>
              <a:ext cx="1132514" cy="4362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048622" y="4619846"/>
              <a:ext cx="1132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87BD31"/>
                  </a:solidFill>
                </a:rPr>
                <a:t>2</a:t>
              </a:r>
              <a:r>
                <a:rPr lang="en-GB" dirty="0"/>
                <a:t> × </a:t>
              </a:r>
              <a:r>
                <a:rPr lang="en-GB" b="1" dirty="0">
                  <a:solidFill>
                    <a:srgbClr val="87BD31"/>
                  </a:solidFill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54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4177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429" y="670981"/>
            <a:ext cx="198254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Common Factors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424177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1232955"/>
            <a:ext cx="8064500" cy="504084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823352" y="1569593"/>
            <a:ext cx="2080742" cy="3481831"/>
            <a:chOff x="5823352" y="1569593"/>
            <a:chExt cx="2080742" cy="3481831"/>
          </a:xfrm>
        </p:grpSpPr>
        <p:sp>
          <p:nvSpPr>
            <p:cNvPr id="9" name="Pentagon 8"/>
            <p:cNvSpPr/>
            <p:nvPr/>
          </p:nvSpPr>
          <p:spPr>
            <a:xfrm>
              <a:off x="5823352" y="1569593"/>
              <a:ext cx="2080742" cy="3481831"/>
            </a:xfrm>
            <a:prstGeom prst="homePlate">
              <a:avLst>
                <a:gd name="adj" fmla="val 23353"/>
              </a:avLst>
            </a:prstGeom>
            <a:solidFill>
              <a:srgbClr val="B0DEF7"/>
            </a:solidFill>
            <a:ln>
              <a:noFill/>
            </a:ln>
            <a:effectLst>
              <a:outerShdw blurRad="25400" dist="38100" dir="18720000" algn="ctr" rotWithShape="0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19305" y="2710343"/>
              <a:ext cx="18888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Complete the Venn diagram by adding the missing factors.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23352" y="1565440"/>
            <a:ext cx="2080742" cy="3481831"/>
            <a:chOff x="5823352" y="1569593"/>
            <a:chExt cx="2080742" cy="3481831"/>
          </a:xfrm>
        </p:grpSpPr>
        <p:sp>
          <p:nvSpPr>
            <p:cNvPr id="30" name="Pentagon 29"/>
            <p:cNvSpPr/>
            <p:nvPr/>
          </p:nvSpPr>
          <p:spPr>
            <a:xfrm>
              <a:off x="5823352" y="1569593"/>
              <a:ext cx="2080742" cy="3481831"/>
            </a:xfrm>
            <a:prstGeom prst="homePlate">
              <a:avLst>
                <a:gd name="adj" fmla="val 23353"/>
              </a:avLst>
            </a:prstGeom>
            <a:solidFill>
              <a:srgbClr val="B0DEF7"/>
            </a:solidFill>
            <a:ln>
              <a:noFill/>
            </a:ln>
            <a:effectLst>
              <a:outerShdw blurRad="25400" dist="38100" dir="1872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19305" y="1851361"/>
              <a:ext cx="18888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Which factors are missing?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92612" y="3438549"/>
              <a:ext cx="18888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Which of these are common factors?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6"/>
          <a:stretch/>
        </p:blipFill>
        <p:spPr>
          <a:xfrm>
            <a:off x="908519" y="1556894"/>
            <a:ext cx="4984683" cy="3517546"/>
          </a:xfrm>
          <a:prstGeom prst="rect">
            <a:avLst/>
          </a:prstGeom>
          <a:effectLst>
            <a:outerShdw blurRad="25400" dist="38100" dir="17580000" algn="ctr" rotWithShape="0">
              <a:srgbClr val="000000">
                <a:alpha val="28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1449617" y="2081411"/>
            <a:ext cx="3827202" cy="2502568"/>
            <a:chOff x="1172893" y="2059223"/>
            <a:chExt cx="3827202" cy="2502568"/>
          </a:xfrm>
        </p:grpSpPr>
        <p:sp>
          <p:nvSpPr>
            <p:cNvPr id="13" name="Oval 12"/>
            <p:cNvSpPr/>
            <p:nvPr/>
          </p:nvSpPr>
          <p:spPr>
            <a:xfrm>
              <a:off x="1172893" y="2059223"/>
              <a:ext cx="2502568" cy="2502568"/>
            </a:xfrm>
            <a:prstGeom prst="ellipse">
              <a:avLst/>
            </a:prstGeom>
            <a:noFill/>
            <a:ln w="190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497527" y="2059223"/>
              <a:ext cx="2502568" cy="2502568"/>
            </a:xfrm>
            <a:prstGeom prst="ellipse">
              <a:avLst/>
            </a:prstGeom>
            <a:noFill/>
            <a:ln w="190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 rot="20036074">
            <a:off x="1691813" y="2216099"/>
            <a:ext cx="2225843" cy="27284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GB" dirty="0"/>
              <a:t>Factors of 24 </a:t>
            </a:r>
          </a:p>
        </p:txBody>
      </p:sp>
      <p:sp>
        <p:nvSpPr>
          <p:cNvPr id="17" name="TextBox 16"/>
          <p:cNvSpPr txBox="1"/>
          <p:nvPr/>
        </p:nvSpPr>
        <p:spPr>
          <a:xfrm rot="2046087">
            <a:off x="2773575" y="2195983"/>
            <a:ext cx="2225843" cy="250724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GB" dirty="0"/>
              <a:t>Factors of 32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93904">
            <a:off x="1051116" y="5644651"/>
            <a:ext cx="6033211" cy="1491840"/>
          </a:xfrm>
          <a:prstGeom prst="rect">
            <a:avLst/>
          </a:prstGeom>
          <a:effectLst>
            <a:outerShdw blurRad="12700" dist="50800" dir="15480000" algn="ctr" rotWithShape="0">
              <a:srgbClr val="000000">
                <a:alpha val="2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924346" flipH="1">
            <a:off x="7481240" y="5278579"/>
            <a:ext cx="228905" cy="2800778"/>
          </a:xfrm>
          <a:prstGeom prst="rect">
            <a:avLst/>
          </a:prstGeom>
          <a:effectLst>
            <a:outerShdw blurRad="12700" dist="381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92174"/>
            <a:ext cx="9144000" cy="6658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85961" y="3763585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7675" y="2625642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0637" y="3004630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69109" y="2677894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69111" y="3048843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69626" y="3424444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2304" y="2643024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12306" y="3013973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12821" y="3389574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07132" y="3768442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8107" y="2462474"/>
            <a:ext cx="122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1, 2, 3, 4, 6, 8, 12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96991" y="4305715"/>
            <a:ext cx="1565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1, 2, 4 and 8</a:t>
            </a:r>
          </a:p>
        </p:txBody>
      </p:sp>
    </p:spTree>
    <p:extLst>
      <p:ext uri="{BB962C8B-B14F-4D97-AF65-F5344CB8AC3E}">
        <p14:creationId xmlns:p14="http://schemas.microsoft.com/office/powerpoint/2010/main" val="18820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429" y="670659"/>
            <a:ext cx="198254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Common Factors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3415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43341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/>
          <p:nvPr/>
        </p:nvSpPr>
        <p:spPr>
          <a:xfrm rot="10800000">
            <a:off x="4368799" y="1330036"/>
            <a:ext cx="4235451" cy="4943764"/>
          </a:xfrm>
          <a:custGeom>
            <a:avLst/>
            <a:gdLst>
              <a:gd name="connsiteX0" fmla="*/ 0 w 3847524"/>
              <a:gd name="connsiteY0" fmla="*/ 0 h 4943764"/>
              <a:gd name="connsiteX1" fmla="*/ 3847524 w 3847524"/>
              <a:gd name="connsiteY1" fmla="*/ 0 h 4943764"/>
              <a:gd name="connsiteX2" fmla="*/ 3847524 w 3847524"/>
              <a:gd name="connsiteY2" fmla="*/ 4943764 h 4943764"/>
              <a:gd name="connsiteX3" fmla="*/ 0 w 3847524"/>
              <a:gd name="connsiteY3" fmla="*/ 4943764 h 4943764"/>
              <a:gd name="connsiteX4" fmla="*/ 0 w 3847524"/>
              <a:gd name="connsiteY4" fmla="*/ 0 h 4943764"/>
              <a:gd name="connsiteX0" fmla="*/ 0 w 4235451"/>
              <a:gd name="connsiteY0" fmla="*/ 0 h 4943764"/>
              <a:gd name="connsiteX1" fmla="*/ 4235451 w 4235451"/>
              <a:gd name="connsiteY1" fmla="*/ 0 h 4943764"/>
              <a:gd name="connsiteX2" fmla="*/ 3847524 w 4235451"/>
              <a:gd name="connsiteY2" fmla="*/ 4943764 h 4943764"/>
              <a:gd name="connsiteX3" fmla="*/ 0 w 4235451"/>
              <a:gd name="connsiteY3" fmla="*/ 4943764 h 4943764"/>
              <a:gd name="connsiteX4" fmla="*/ 0 w 4235451"/>
              <a:gd name="connsiteY4" fmla="*/ 0 h 494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5451" h="4943764">
                <a:moveTo>
                  <a:pt x="0" y="0"/>
                </a:moveTo>
                <a:lnTo>
                  <a:pt x="4235451" y="0"/>
                </a:lnTo>
                <a:lnTo>
                  <a:pt x="3847524" y="4943764"/>
                </a:lnTo>
                <a:lnTo>
                  <a:pt x="0" y="494376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3" r="-639"/>
          <a:stretch>
            <a:fillRect/>
          </a:stretch>
        </p:blipFill>
        <p:spPr bwMode="auto">
          <a:xfrm flipH="1">
            <a:off x="4118316" y="2401943"/>
            <a:ext cx="4279726" cy="3871857"/>
          </a:xfrm>
          <a:prstGeom prst="rect">
            <a:avLst/>
          </a:prstGeom>
          <a:noFill/>
          <a:ln>
            <a:noFill/>
          </a:ln>
          <a:effectLst>
            <a:outerShdw blurRad="12700" dist="50800" dir="20880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40950" y="3898174"/>
            <a:ext cx="330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7BD31"/>
                </a:solidFill>
              </a:rPr>
              <a:t>True</a:t>
            </a:r>
            <a:r>
              <a:rPr lang="en-US" dirty="0">
                <a:solidFill>
                  <a:srgbClr val="87BD31"/>
                </a:solidFill>
              </a:rPr>
              <a:t>. 3 is a factor of both 93 and 114 and therefore is a common factor. A quick way of checking if 3 is a factor of a number is by working out the digit sum. </a:t>
            </a:r>
            <a:r>
              <a:rPr lang="en-GB" dirty="0">
                <a:solidFill>
                  <a:srgbClr val="87BD31"/>
                </a:solidFill>
              </a:rPr>
              <a:t>If this is 3, 6, 9 or any multiple of 3, then 3 is a factor of that number.</a:t>
            </a:r>
            <a:endParaRPr lang="en-US" dirty="0">
              <a:solidFill>
                <a:srgbClr val="87BD3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4562763" y="2992900"/>
            <a:ext cx="3498396" cy="742311"/>
          </a:xfrm>
          <a:prstGeom prst="homePlate">
            <a:avLst>
              <a:gd name="adj" fmla="val 27308"/>
            </a:avLst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28919" y="3047638"/>
            <a:ext cx="28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3 is a common factor of 93 and 114.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750" y="1330036"/>
            <a:ext cx="4235451" cy="4943764"/>
          </a:xfrm>
          <a:custGeom>
            <a:avLst/>
            <a:gdLst>
              <a:gd name="connsiteX0" fmla="*/ 0 w 3847524"/>
              <a:gd name="connsiteY0" fmla="*/ 0 h 4943764"/>
              <a:gd name="connsiteX1" fmla="*/ 3847524 w 3847524"/>
              <a:gd name="connsiteY1" fmla="*/ 0 h 4943764"/>
              <a:gd name="connsiteX2" fmla="*/ 3847524 w 3847524"/>
              <a:gd name="connsiteY2" fmla="*/ 4943764 h 4943764"/>
              <a:gd name="connsiteX3" fmla="*/ 0 w 3847524"/>
              <a:gd name="connsiteY3" fmla="*/ 4943764 h 4943764"/>
              <a:gd name="connsiteX4" fmla="*/ 0 w 3847524"/>
              <a:gd name="connsiteY4" fmla="*/ 0 h 4943764"/>
              <a:gd name="connsiteX0" fmla="*/ 0 w 4235451"/>
              <a:gd name="connsiteY0" fmla="*/ 0 h 4943764"/>
              <a:gd name="connsiteX1" fmla="*/ 4235451 w 4235451"/>
              <a:gd name="connsiteY1" fmla="*/ 0 h 4943764"/>
              <a:gd name="connsiteX2" fmla="*/ 3847524 w 4235451"/>
              <a:gd name="connsiteY2" fmla="*/ 4943764 h 4943764"/>
              <a:gd name="connsiteX3" fmla="*/ 0 w 4235451"/>
              <a:gd name="connsiteY3" fmla="*/ 4943764 h 4943764"/>
              <a:gd name="connsiteX4" fmla="*/ 0 w 4235451"/>
              <a:gd name="connsiteY4" fmla="*/ 0 h 494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5451" h="4943764">
                <a:moveTo>
                  <a:pt x="0" y="0"/>
                </a:moveTo>
                <a:lnTo>
                  <a:pt x="4235451" y="0"/>
                </a:lnTo>
                <a:lnTo>
                  <a:pt x="3847524" y="4943764"/>
                </a:lnTo>
                <a:lnTo>
                  <a:pt x="0" y="494376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>
            <a:stCxn id="8" idx="2"/>
            <a:endCxn id="8" idx="1"/>
          </p:cNvCxnSpPr>
          <p:nvPr/>
        </p:nvCxnSpPr>
        <p:spPr>
          <a:xfrm flipH="1">
            <a:off x="4368799" y="1330036"/>
            <a:ext cx="387927" cy="49437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25"/>
          <a:stretch/>
        </p:blipFill>
        <p:spPr>
          <a:xfrm rot="16200000">
            <a:off x="682863" y="2767911"/>
            <a:ext cx="3494231" cy="3517546"/>
          </a:xfrm>
          <a:prstGeom prst="rect">
            <a:avLst/>
          </a:prstGeom>
          <a:effectLst>
            <a:outerShdw blurRad="25400" dist="38100" dir="17580000" algn="ctr" rotWithShape="0">
              <a:srgbClr val="000000">
                <a:alpha val="28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690067" y="2986332"/>
            <a:ext cx="3362499" cy="1003365"/>
            <a:chOff x="795960" y="2894809"/>
            <a:chExt cx="3362499" cy="1003365"/>
          </a:xfrm>
        </p:grpSpPr>
        <p:sp>
          <p:nvSpPr>
            <p:cNvPr id="16" name="Pentagon 15"/>
            <p:cNvSpPr/>
            <p:nvPr/>
          </p:nvSpPr>
          <p:spPr>
            <a:xfrm>
              <a:off x="795960" y="2894809"/>
              <a:ext cx="3362499" cy="1003365"/>
            </a:xfrm>
            <a:prstGeom prst="homePlate">
              <a:avLst>
                <a:gd name="adj" fmla="val 27308"/>
              </a:avLst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67026" y="2946686"/>
              <a:ext cx="30812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dirty="0">
                  <a:solidFill>
                    <a:schemeClr val="bg1"/>
                  </a:solidFill>
                </a:rPr>
                <a:t>An even and an odd number can only have a maximum of 2 common factors.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83211" y="4101734"/>
            <a:ext cx="3172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7BD31"/>
                </a:solidFill>
              </a:rPr>
              <a:t>False</a:t>
            </a:r>
            <a:r>
              <a:rPr lang="en-US" dirty="0">
                <a:solidFill>
                  <a:srgbClr val="87BD31"/>
                </a:solidFill>
              </a:rPr>
              <a:t>. </a:t>
            </a:r>
            <a:r>
              <a:rPr lang="en-GB" dirty="0">
                <a:solidFill>
                  <a:srgbClr val="87BD31"/>
                </a:solidFill>
              </a:rPr>
              <a:t>15 and 30 have 1, 3, 5 and 15 as common factors.</a:t>
            </a:r>
            <a:endParaRPr lang="en-US" dirty="0">
              <a:solidFill>
                <a:srgbClr val="87BD3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134224" y="1544069"/>
            <a:ext cx="4437274" cy="731652"/>
            <a:chOff x="-151002" y="1402065"/>
            <a:chExt cx="4437274" cy="731652"/>
          </a:xfrm>
        </p:grpSpPr>
        <p:sp>
          <p:nvSpPr>
            <p:cNvPr id="21" name="Pentagon 20"/>
            <p:cNvSpPr/>
            <p:nvPr/>
          </p:nvSpPr>
          <p:spPr>
            <a:xfrm>
              <a:off x="-151002" y="1402065"/>
              <a:ext cx="4437274" cy="731652"/>
            </a:xfrm>
            <a:prstGeom prst="homePlate">
              <a:avLst>
                <a:gd name="adj" fmla="val 25893"/>
              </a:avLst>
            </a:prstGeom>
            <a:solidFill>
              <a:srgbClr val="B0DEF7"/>
            </a:solidFill>
            <a:ln>
              <a:noFill/>
            </a:ln>
            <a:effectLst>
              <a:outerShdw blurRad="25400" dist="50800" dir="5400000" algn="ctr" rotWithShape="0">
                <a:srgbClr val="000000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7464" y="1421934"/>
              <a:ext cx="37045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/>
                <a:t>True or false? Make sure you justify your ideas using examples.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95944" flipH="1">
            <a:off x="-969642" y="5044315"/>
            <a:ext cx="4104966" cy="2691420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92174"/>
            <a:ext cx="9144000" cy="66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8979" y="1169356"/>
            <a:ext cx="5945271" cy="5103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7429" y="670659"/>
            <a:ext cx="198254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Common Factors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3415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3341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entagon 6"/>
          <p:cNvSpPr/>
          <p:nvPr/>
        </p:nvSpPr>
        <p:spPr>
          <a:xfrm>
            <a:off x="539751" y="1169356"/>
            <a:ext cx="3105818" cy="5104443"/>
          </a:xfrm>
          <a:prstGeom prst="homePlate">
            <a:avLst>
              <a:gd name="adj" fmla="val 19380"/>
            </a:avLst>
          </a:prstGeom>
          <a:solidFill>
            <a:srgbClr val="B0DEF7"/>
          </a:solidFill>
          <a:ln>
            <a:noFill/>
          </a:ln>
          <a:effectLst>
            <a:outerShdw blurRad="38100" dist="50800" algn="ctr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5649" y="2737542"/>
            <a:ext cx="27020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ea typeface="Calibri" panose="020F0502020204030204" pitchFamily="34" charset="0"/>
                <a:cs typeface="DengXian" panose="02010600030101010101" pitchFamily="2" charset="-122"/>
              </a:rPr>
              <a:t>These numbers are </a:t>
            </a:r>
            <a:br>
              <a:rPr lang="en-US" altLang="en-US" dirty="0">
                <a:solidFill>
                  <a:srgbClr val="000000"/>
                </a:solidFill>
                <a:ea typeface="Calibri" panose="020F0502020204030204" pitchFamily="34" charset="0"/>
                <a:cs typeface="DengXian" panose="02010600030101010101" pitchFamily="2" charset="-122"/>
              </a:rPr>
            </a:br>
            <a:r>
              <a:rPr lang="en-US" altLang="en-US" dirty="0">
                <a:solidFill>
                  <a:srgbClr val="000000"/>
                </a:solidFill>
                <a:ea typeface="Calibri" panose="020F0502020204030204" pitchFamily="34" charset="0"/>
                <a:cs typeface="DengXian" panose="02010600030101010101" pitchFamily="2" charset="-122"/>
              </a:rPr>
              <a:t>common factors of some of the numbers </a:t>
            </a:r>
            <a:r>
              <a:rPr lang="en-GB" dirty="0"/>
              <a:t>in the circles</a:t>
            </a:r>
            <a:r>
              <a:rPr lang="en-US" altLang="en-US" dirty="0">
                <a:solidFill>
                  <a:srgbClr val="000000"/>
                </a:solidFill>
                <a:ea typeface="Calibri" panose="020F0502020204030204" pitchFamily="34" charset="0"/>
                <a:cs typeface="DengXian" panose="02010600030101010101" pitchFamily="2" charset="-122"/>
              </a:rPr>
              <a:t>. Can you place each number in a circle so that it is a common factor of the number either side of it?</a:t>
            </a:r>
          </a:p>
        </p:txBody>
      </p:sp>
      <p:sp>
        <p:nvSpPr>
          <p:cNvPr id="11" name="Oval 10"/>
          <p:cNvSpPr/>
          <p:nvPr/>
        </p:nvSpPr>
        <p:spPr>
          <a:xfrm>
            <a:off x="5548898" y="1791403"/>
            <a:ext cx="986589" cy="986589"/>
          </a:xfrm>
          <a:prstGeom prst="ellipse">
            <a:avLst/>
          </a:prstGeom>
          <a:noFill/>
          <a:ln w="762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548897" y="4727383"/>
            <a:ext cx="986589" cy="986589"/>
          </a:xfrm>
          <a:prstGeom prst="ellipse">
            <a:avLst/>
          </a:prstGeom>
          <a:noFill/>
          <a:ln w="762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016746" y="3227629"/>
            <a:ext cx="986589" cy="986589"/>
          </a:xfrm>
          <a:prstGeom prst="ellipse">
            <a:avLst/>
          </a:prstGeom>
          <a:noFill/>
          <a:ln w="762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079874" y="3227629"/>
            <a:ext cx="986589" cy="986589"/>
          </a:xfrm>
          <a:prstGeom prst="ellipse">
            <a:avLst/>
          </a:prstGeom>
          <a:noFill/>
          <a:ln w="762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659478" y="2138252"/>
            <a:ext cx="986589" cy="986589"/>
          </a:xfrm>
          <a:prstGeom prst="ellipse">
            <a:avLst/>
          </a:prstGeom>
          <a:noFill/>
          <a:ln w="762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467721" y="2138252"/>
            <a:ext cx="986589" cy="986589"/>
          </a:xfrm>
          <a:prstGeom prst="ellipse">
            <a:avLst/>
          </a:prstGeom>
          <a:noFill/>
          <a:ln w="762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659478" y="4329038"/>
            <a:ext cx="986589" cy="986589"/>
          </a:xfrm>
          <a:prstGeom prst="ellipse">
            <a:avLst/>
          </a:prstGeom>
          <a:noFill/>
          <a:ln w="762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467721" y="4329038"/>
            <a:ext cx="986589" cy="986589"/>
          </a:xfrm>
          <a:prstGeom prst="ellipse">
            <a:avLst/>
          </a:prstGeom>
          <a:noFill/>
          <a:ln w="762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762500" y="3098800"/>
            <a:ext cx="53975" cy="177800"/>
          </a:xfrm>
          <a:prstGeom prst="line">
            <a:avLst/>
          </a:prstGeom>
          <a:ln w="38100">
            <a:solidFill>
              <a:srgbClr val="00A7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311919" y="4171092"/>
            <a:ext cx="53975" cy="177800"/>
          </a:xfrm>
          <a:prstGeom prst="line">
            <a:avLst/>
          </a:prstGeom>
          <a:ln w="38100">
            <a:solidFill>
              <a:srgbClr val="00A7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7327159" y="3075634"/>
            <a:ext cx="53975" cy="177800"/>
          </a:xfrm>
          <a:prstGeom prst="line">
            <a:avLst/>
          </a:prstGeom>
          <a:ln w="38100">
            <a:solidFill>
              <a:srgbClr val="00A7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697058" y="4162086"/>
            <a:ext cx="53975" cy="177800"/>
          </a:xfrm>
          <a:prstGeom prst="line">
            <a:avLst/>
          </a:prstGeom>
          <a:ln w="38100">
            <a:solidFill>
              <a:srgbClr val="00A7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432544" y="4975525"/>
            <a:ext cx="160998" cy="71813"/>
          </a:xfrm>
          <a:prstGeom prst="line">
            <a:avLst/>
          </a:prstGeom>
          <a:ln w="38100">
            <a:solidFill>
              <a:srgbClr val="00A7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526716" y="2396478"/>
            <a:ext cx="160998" cy="71813"/>
          </a:xfrm>
          <a:prstGeom prst="line">
            <a:avLst/>
          </a:prstGeom>
          <a:ln w="38100">
            <a:solidFill>
              <a:srgbClr val="00A7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414054" y="2405287"/>
            <a:ext cx="160998" cy="71813"/>
          </a:xfrm>
          <a:prstGeom prst="line">
            <a:avLst/>
          </a:prstGeom>
          <a:ln w="38100">
            <a:solidFill>
              <a:srgbClr val="00A7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526716" y="5038541"/>
            <a:ext cx="160998" cy="71813"/>
          </a:xfrm>
          <a:prstGeom prst="line">
            <a:avLst/>
          </a:prstGeom>
          <a:ln w="38100">
            <a:solidFill>
              <a:srgbClr val="00A7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23354" y="2017768"/>
            <a:ext cx="63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9755" y="3472043"/>
            <a:ext cx="63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26057" y="4953748"/>
            <a:ext cx="63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42299" y="3466448"/>
            <a:ext cx="63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32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659478" y="2138252"/>
            <a:ext cx="986589" cy="986589"/>
            <a:chOff x="6659478" y="2138252"/>
            <a:chExt cx="986589" cy="986589"/>
          </a:xfrm>
        </p:grpSpPr>
        <p:sp>
          <p:nvSpPr>
            <p:cNvPr id="35" name="Oval 34"/>
            <p:cNvSpPr/>
            <p:nvPr/>
          </p:nvSpPr>
          <p:spPr>
            <a:xfrm>
              <a:off x="6659478" y="2138252"/>
              <a:ext cx="986589" cy="9865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24742" y="2379569"/>
              <a:ext cx="6376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87BD31"/>
                  </a:solidFill>
                </a:rPr>
                <a:t>5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6659478" y="4329038"/>
            <a:ext cx="986589" cy="986589"/>
          </a:xfrm>
          <a:prstGeom prst="ellipse">
            <a:avLst/>
          </a:prstGeom>
          <a:noFill/>
          <a:ln w="762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/>
          <p:cNvGrpSpPr/>
          <p:nvPr/>
        </p:nvGrpSpPr>
        <p:grpSpPr>
          <a:xfrm>
            <a:off x="6659478" y="4329038"/>
            <a:ext cx="986589" cy="986589"/>
            <a:chOff x="6659478" y="4329038"/>
            <a:chExt cx="986589" cy="986589"/>
          </a:xfrm>
        </p:grpSpPr>
        <p:sp>
          <p:nvSpPr>
            <p:cNvPr id="39" name="Oval 38"/>
            <p:cNvSpPr/>
            <p:nvPr/>
          </p:nvSpPr>
          <p:spPr>
            <a:xfrm>
              <a:off x="6659478" y="4329038"/>
              <a:ext cx="986589" cy="9865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33935" y="4565101"/>
              <a:ext cx="6376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87BD31"/>
                  </a:solidFill>
                </a:rPr>
                <a:t>4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67721" y="4329038"/>
            <a:ext cx="986589" cy="986589"/>
            <a:chOff x="4467721" y="4329038"/>
            <a:chExt cx="986589" cy="986589"/>
          </a:xfrm>
        </p:grpSpPr>
        <p:sp>
          <p:nvSpPr>
            <p:cNvPr id="40" name="Oval 39"/>
            <p:cNvSpPr/>
            <p:nvPr/>
          </p:nvSpPr>
          <p:spPr>
            <a:xfrm>
              <a:off x="4467721" y="4329038"/>
              <a:ext cx="986589" cy="9865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42605" y="4551038"/>
              <a:ext cx="6376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87BD31"/>
                  </a:solidFill>
                </a:rPr>
                <a:t>8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67721" y="2138252"/>
            <a:ext cx="986589" cy="986589"/>
            <a:chOff x="4467721" y="2138252"/>
            <a:chExt cx="986589" cy="986589"/>
          </a:xfrm>
        </p:grpSpPr>
        <p:sp>
          <p:nvSpPr>
            <p:cNvPr id="41" name="Oval 40"/>
            <p:cNvSpPr/>
            <p:nvPr/>
          </p:nvSpPr>
          <p:spPr>
            <a:xfrm>
              <a:off x="4467721" y="2138252"/>
              <a:ext cx="986589" cy="9865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40110" y="2368622"/>
              <a:ext cx="6376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87BD31"/>
                  </a:solidFill>
                </a:rPr>
                <a:t>1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84384" y="2235107"/>
            <a:ext cx="25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400" dirty="0">
                <a:solidFill>
                  <a:srgbClr val="000000"/>
                </a:solidFill>
              </a:rPr>
              <a:t>1, 4, 8, 5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739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1276811"/>
            <a:ext cx="8064500" cy="493682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429" y="670981"/>
            <a:ext cx="198254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Common Factors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414941" y="670981"/>
            <a:ext cx="1141417" cy="337100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14941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723776" y="2213807"/>
            <a:ext cx="3374858" cy="3158289"/>
            <a:chOff x="3723776" y="2213807"/>
            <a:chExt cx="3374858" cy="3158289"/>
          </a:xfrm>
        </p:grpSpPr>
        <p:sp>
          <p:nvSpPr>
            <p:cNvPr id="3" name="Pentagon 2"/>
            <p:cNvSpPr/>
            <p:nvPr/>
          </p:nvSpPr>
          <p:spPr>
            <a:xfrm rot="16200000">
              <a:off x="3832060" y="2105523"/>
              <a:ext cx="3158289" cy="3374858"/>
            </a:xfrm>
            <a:prstGeom prst="homePlate">
              <a:avLst>
                <a:gd name="adj" fmla="val 17982"/>
              </a:avLst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820028" y="2783839"/>
              <a:ext cx="319806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>
                  <a:solidFill>
                    <a:schemeClr val="bg1"/>
                  </a:solidFill>
                </a:rPr>
                <a:t>I am thinking of 2 numbers less than 100. Two of their common factors are 3 and 5. What could the numbers be?</a:t>
              </a:r>
              <a:endParaRPr lang="en-GB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Give 4 possible pairs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of numbers.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1270895"/>
            <a:ext cx="8064500" cy="50029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55677" y="4076594"/>
            <a:ext cx="2055307" cy="2877878"/>
            <a:chOff x="6425967" y="4429385"/>
            <a:chExt cx="2055307" cy="2877878"/>
          </a:xfrm>
        </p:grpSpPr>
        <p:sp>
          <p:nvSpPr>
            <p:cNvPr id="7" name="Pentagon 6"/>
            <p:cNvSpPr/>
            <p:nvPr/>
          </p:nvSpPr>
          <p:spPr>
            <a:xfrm rot="16200000">
              <a:off x="6014683" y="4840671"/>
              <a:ext cx="2877878" cy="2055305"/>
            </a:xfrm>
            <a:prstGeom prst="homePlate">
              <a:avLst>
                <a:gd name="adj" fmla="val 15412"/>
              </a:avLst>
            </a:prstGeom>
            <a:solidFill>
              <a:srgbClr val="87BD31"/>
            </a:solidFill>
            <a:ln>
              <a:noFill/>
            </a:ln>
            <a:effectLst>
              <a:outerShdw blurRad="25400" dist="50800" dir="12240000" algn="ctr" rotWithShape="0">
                <a:srgbClr val="000000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25967" y="4590492"/>
              <a:ext cx="2055305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15 </a:t>
              </a:r>
              <a:r>
                <a:rPr lang="en-US" dirty="0">
                  <a:solidFill>
                    <a:schemeClr val="bg1"/>
                  </a:solidFill>
                </a:rPr>
                <a:t>and</a:t>
              </a:r>
              <a:r>
                <a:rPr lang="en-US" b="1" dirty="0">
                  <a:solidFill>
                    <a:schemeClr val="bg1"/>
                  </a:solidFill>
                </a:rPr>
                <a:t> 30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30 </a:t>
              </a:r>
              <a:r>
                <a:rPr lang="en-US" dirty="0">
                  <a:solidFill>
                    <a:schemeClr val="bg1"/>
                  </a:solidFill>
                </a:rPr>
                <a:t>and</a:t>
              </a:r>
              <a:r>
                <a:rPr lang="en-US" b="1" dirty="0">
                  <a:solidFill>
                    <a:schemeClr val="bg1"/>
                  </a:solidFill>
                </a:rPr>
                <a:t> 45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90 </a:t>
              </a:r>
              <a:r>
                <a:rPr lang="en-US" dirty="0">
                  <a:solidFill>
                    <a:schemeClr val="bg1"/>
                  </a:solidFill>
                </a:rPr>
                <a:t>and</a:t>
              </a:r>
              <a:r>
                <a:rPr lang="en-US" b="1" dirty="0">
                  <a:solidFill>
                    <a:schemeClr val="bg1"/>
                  </a:solidFill>
                </a:rPr>
                <a:t> 75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45 </a:t>
              </a:r>
              <a:r>
                <a:rPr lang="en-US" dirty="0">
                  <a:solidFill>
                    <a:schemeClr val="bg1"/>
                  </a:solidFill>
                </a:rPr>
                <a:t>and</a:t>
              </a:r>
              <a:r>
                <a:rPr lang="en-US" b="1" dirty="0">
                  <a:solidFill>
                    <a:schemeClr val="bg1"/>
                  </a:solidFill>
                </a:rPr>
                <a:t> 60 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(or any other combination of these numbers)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" id="{D8821FCC-5609-4D2B-94A4-DB9C8C344581}" vid="{64831898-ACBB-4AB0-BC6A-2D4D1F7CE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132</TotalTime>
  <Words>437</Words>
  <Application>Microsoft Macintosh PowerPoint</Application>
  <PresentationFormat>On-screen Show (4:3)</PresentationFormat>
  <Paragraphs>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DengXian</vt:lpstr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Tinkler</dc:creator>
  <cp:lastModifiedBy>Joshua Lovell</cp:lastModifiedBy>
  <cp:revision>17</cp:revision>
  <dcterms:created xsi:type="dcterms:W3CDTF">2019-10-16T07:53:31Z</dcterms:created>
  <dcterms:modified xsi:type="dcterms:W3CDTF">2020-05-12T17:49:49Z</dcterms:modified>
</cp:coreProperties>
</file>